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62" r:id="rId2"/>
    <p:sldId id="261" r:id="rId3"/>
    <p:sldId id="260" r:id="rId4"/>
    <p:sldId id="258" r:id="rId5"/>
    <p:sldId id="256" r:id="rId6"/>
    <p:sldId id="276" r:id="rId7"/>
    <p:sldId id="264" r:id="rId8"/>
    <p:sldId id="272" r:id="rId9"/>
    <p:sldId id="265" r:id="rId10"/>
    <p:sldId id="277" r:id="rId11"/>
    <p:sldId id="266" r:id="rId12"/>
    <p:sldId id="267" r:id="rId13"/>
    <p:sldId id="268" r:id="rId14"/>
    <p:sldId id="269" r:id="rId15"/>
    <p:sldId id="270" r:id="rId16"/>
    <p:sldId id="273" r:id="rId17"/>
    <p:sldId id="274" r:id="rId18"/>
    <p:sldId id="271" r:id="rId19"/>
    <p:sldId id="278" r:id="rId20"/>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5" d="100"/>
          <a:sy n="85" d="100"/>
        </p:scale>
        <p:origin x="9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1AThesisDrafts-Phd\MCQ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1AThesisDrafts-Phd\MCQ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014659142706246"/>
          <c:y val="3.2421446958391401E-2"/>
          <c:w val="0.82113332016130347"/>
          <c:h val="0.90761449122070315"/>
        </c:manualLayout>
      </c:layout>
      <c:lineChart>
        <c:grouping val="standard"/>
        <c:varyColors val="0"/>
        <c:ser>
          <c:idx val="0"/>
          <c:order val="0"/>
          <c:dLbls>
            <c:dLbl>
              <c:idx val="0"/>
              <c:layout>
                <c:manualLayout>
                  <c:x val="4.1666447944009033E-2"/>
                  <c:y val="-4.6296296296297404E-3"/>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777777777778065E-3"/>
                  <c:y val="1.3888888888889585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lang="sw-KE" sz="1200" baseline="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Sheet1!$A$259:$A$263</c:f>
              <c:numCache>
                <c:formatCode>General</c:formatCode>
                <c:ptCount val="5"/>
                <c:pt idx="0">
                  <c:v>1969</c:v>
                </c:pt>
                <c:pt idx="1">
                  <c:v>1991</c:v>
                </c:pt>
                <c:pt idx="2">
                  <c:v>2002</c:v>
                </c:pt>
                <c:pt idx="3">
                  <c:v>2006</c:v>
                </c:pt>
                <c:pt idx="4">
                  <c:v>2010</c:v>
                </c:pt>
              </c:numCache>
            </c:numRef>
          </c:cat>
          <c:val>
            <c:numRef>
              <c:f>Sheet1!$B$259:$B$263</c:f>
              <c:numCache>
                <c:formatCode>#,##0.0</c:formatCode>
                <c:ptCount val="5"/>
                <c:pt idx="0" formatCode="General">
                  <c:v>555.9</c:v>
                </c:pt>
                <c:pt idx="1">
                  <c:v>686.3</c:v>
                </c:pt>
                <c:pt idx="2">
                  <c:v>1101</c:v>
                </c:pt>
                <c:pt idx="3">
                  <c:v>1196.4000000000001</c:v>
                </c:pt>
                <c:pt idx="4">
                  <c:v>1304.5</c:v>
                </c:pt>
              </c:numCache>
            </c:numRef>
          </c:val>
          <c:smooth val="0"/>
        </c:ser>
        <c:dLbls>
          <c:showLegendKey val="0"/>
          <c:showVal val="1"/>
          <c:showCatName val="0"/>
          <c:showSerName val="0"/>
          <c:showPercent val="0"/>
          <c:showBubbleSize val="0"/>
        </c:dLbls>
        <c:marker val="1"/>
        <c:smooth val="0"/>
        <c:axId val="189568456"/>
        <c:axId val="189569240"/>
      </c:lineChart>
      <c:catAx>
        <c:axId val="189568456"/>
        <c:scaling>
          <c:orientation val="minMax"/>
        </c:scaling>
        <c:delete val="0"/>
        <c:axPos val="b"/>
        <c:numFmt formatCode="General" sourceLinked="1"/>
        <c:majorTickMark val="out"/>
        <c:minorTickMark val="none"/>
        <c:tickLblPos val="nextTo"/>
        <c:txPr>
          <a:bodyPr/>
          <a:lstStyle/>
          <a:p>
            <a:pPr>
              <a:defRPr lang="sw-KE" sz="1400"/>
            </a:pPr>
            <a:endParaRPr lang="en-US"/>
          </a:p>
        </c:txPr>
        <c:crossAx val="189569240"/>
        <c:crosses val="autoZero"/>
        <c:auto val="1"/>
        <c:lblAlgn val="ctr"/>
        <c:lblOffset val="100"/>
        <c:noMultiLvlLbl val="0"/>
      </c:catAx>
      <c:valAx>
        <c:axId val="189569240"/>
        <c:scaling>
          <c:orientation val="minMax"/>
        </c:scaling>
        <c:delete val="0"/>
        <c:axPos val="l"/>
        <c:title>
          <c:tx>
            <c:rich>
              <a:bodyPr rot="-5400000" vert="horz"/>
              <a:lstStyle/>
              <a:p>
                <a:pPr>
                  <a:defRPr lang="sw-KE" sz="2400"/>
                </a:pPr>
                <a:r>
                  <a:rPr lang="en-US" sz="2400" baseline="0" dirty="0" smtClean="0"/>
                  <a:t>Number (000's)</a:t>
                </a:r>
                <a:endParaRPr lang="en-US" sz="2400" dirty="0"/>
              </a:p>
            </c:rich>
          </c:tx>
          <c:layout>
            <c:manualLayout>
              <c:xMode val="edge"/>
              <c:yMode val="edge"/>
              <c:x val="3.3121093921742943E-2"/>
              <c:y val="0.44483730755414191"/>
            </c:manualLayout>
          </c:layout>
          <c:overlay val="0"/>
        </c:title>
        <c:numFmt formatCode="General" sourceLinked="1"/>
        <c:majorTickMark val="out"/>
        <c:minorTickMark val="none"/>
        <c:tickLblPos val="nextTo"/>
        <c:txPr>
          <a:bodyPr/>
          <a:lstStyle/>
          <a:p>
            <a:pPr>
              <a:defRPr lang="sw-KE" sz="1400"/>
            </a:pPr>
            <a:endParaRPr lang="en-US"/>
          </a:p>
        </c:txPr>
        <c:crossAx val="189568456"/>
        <c:crosses val="autoZero"/>
        <c:crossBetween val="midCat"/>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6"/>
    </mc:Choice>
    <mc:Fallback>
      <c:style val="16"/>
    </mc:Fallback>
  </mc:AlternateContent>
  <c:chart>
    <c:autoTitleDeleted val="0"/>
    <c:plotArea>
      <c:layout/>
      <c:barChart>
        <c:barDir val="bar"/>
        <c:grouping val="clustered"/>
        <c:varyColors val="0"/>
        <c:ser>
          <c:idx val="0"/>
          <c:order val="0"/>
          <c:invertIfNegative val="0"/>
          <c:dLbls>
            <c:spPr>
              <a:noFill/>
              <a:ln>
                <a:noFill/>
              </a:ln>
              <a:effectLst/>
            </c:spPr>
            <c:txPr>
              <a:bodyPr/>
              <a:lstStyle/>
              <a:p>
                <a:pPr>
                  <a:defRPr lang="sw-KE"/>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Sheet1!$A$3:$A$11</c:f>
              <c:strCache>
                <c:ptCount val="9"/>
                <c:pt idx="0">
                  <c:v>Others</c:v>
                </c:pt>
                <c:pt idx="1">
                  <c:v>Weaving and selling local craft products</c:v>
                </c:pt>
                <c:pt idx="2">
                  <c:v>Tailoring/cloth design</c:v>
                </c:pt>
                <c:pt idx="3">
                  <c:v>Liquour brewing &amp; selling</c:v>
                </c:pt>
                <c:pt idx="4">
                  <c:v>Managing rented out premises</c:v>
                </c:pt>
                <c:pt idx="5">
                  <c:v>Labour services &amp; odd jobs</c:v>
                </c:pt>
                <c:pt idx="6">
                  <c:v>Runs shop/kiosk/tea room</c:v>
                </c:pt>
                <c:pt idx="7">
                  <c:v>Vending in charcoal, water and other basics</c:v>
                </c:pt>
                <c:pt idx="8">
                  <c:v>Small scale farming</c:v>
                </c:pt>
              </c:strCache>
            </c:strRef>
          </c:cat>
          <c:val>
            <c:numRef>
              <c:f>Sheet1!$B$3:$B$11</c:f>
              <c:numCache>
                <c:formatCode>0</c:formatCode>
                <c:ptCount val="9"/>
                <c:pt idx="0">
                  <c:v>9.3000000000000007</c:v>
                </c:pt>
                <c:pt idx="1">
                  <c:v>2.48</c:v>
                </c:pt>
                <c:pt idx="2">
                  <c:v>3.11</c:v>
                </c:pt>
                <c:pt idx="3">
                  <c:v>4.3499999999999996</c:v>
                </c:pt>
                <c:pt idx="4">
                  <c:v>4.3499999999999996</c:v>
                </c:pt>
                <c:pt idx="5">
                  <c:v>14.29</c:v>
                </c:pt>
                <c:pt idx="6">
                  <c:v>15.53</c:v>
                </c:pt>
                <c:pt idx="7">
                  <c:v>22.36</c:v>
                </c:pt>
                <c:pt idx="8">
                  <c:v>28.57</c:v>
                </c:pt>
              </c:numCache>
            </c:numRef>
          </c:val>
        </c:ser>
        <c:dLbls>
          <c:showLegendKey val="0"/>
          <c:showVal val="1"/>
          <c:showCatName val="0"/>
          <c:showSerName val="0"/>
          <c:showPercent val="0"/>
          <c:showBubbleSize val="0"/>
        </c:dLbls>
        <c:gapWidth val="150"/>
        <c:axId val="189569632"/>
        <c:axId val="189570416"/>
      </c:barChart>
      <c:catAx>
        <c:axId val="189569632"/>
        <c:scaling>
          <c:orientation val="minMax"/>
        </c:scaling>
        <c:delete val="0"/>
        <c:axPos val="l"/>
        <c:numFmt formatCode="General" sourceLinked="1"/>
        <c:majorTickMark val="out"/>
        <c:minorTickMark val="none"/>
        <c:tickLblPos val="nextTo"/>
        <c:txPr>
          <a:bodyPr/>
          <a:lstStyle/>
          <a:p>
            <a:pPr>
              <a:defRPr lang="sw-KE" sz="1100" baseline="0">
                <a:latin typeface="Times New Roman" pitchFamily="18" charset="0"/>
              </a:defRPr>
            </a:pPr>
            <a:endParaRPr lang="en-US"/>
          </a:p>
        </c:txPr>
        <c:crossAx val="189570416"/>
        <c:crosses val="autoZero"/>
        <c:auto val="1"/>
        <c:lblAlgn val="ctr"/>
        <c:lblOffset val="100"/>
        <c:noMultiLvlLbl val="0"/>
      </c:catAx>
      <c:valAx>
        <c:axId val="189570416"/>
        <c:scaling>
          <c:orientation val="minMax"/>
        </c:scaling>
        <c:delete val="0"/>
        <c:axPos val="b"/>
        <c:title>
          <c:tx>
            <c:rich>
              <a:bodyPr/>
              <a:lstStyle/>
              <a:p>
                <a:pPr>
                  <a:defRPr lang="sw-KE" sz="1100" baseline="0"/>
                </a:pPr>
                <a:r>
                  <a:rPr lang="en-US" sz="1100" baseline="0"/>
                  <a:t>Percent </a:t>
                </a:r>
              </a:p>
            </c:rich>
          </c:tx>
          <c:layout/>
          <c:overlay val="0"/>
        </c:title>
        <c:numFmt formatCode="0" sourceLinked="1"/>
        <c:majorTickMark val="out"/>
        <c:minorTickMark val="none"/>
        <c:tickLblPos val="nextTo"/>
        <c:txPr>
          <a:bodyPr/>
          <a:lstStyle/>
          <a:p>
            <a:pPr>
              <a:defRPr lang="sw-KE"/>
            </a:pPr>
            <a:endParaRPr lang="en-US"/>
          </a:p>
        </c:txPr>
        <c:crossAx val="189569632"/>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657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66578"/>
          </a:xfrm>
          <a:prstGeom prst="rect">
            <a:avLst/>
          </a:prstGeom>
        </p:spPr>
        <p:txBody>
          <a:bodyPr vert="horz" lIns="91440" tIns="45720" rIns="91440" bIns="45720" rtlCol="0"/>
          <a:lstStyle>
            <a:lvl1pPr algn="r">
              <a:defRPr sz="1200"/>
            </a:lvl1pPr>
          </a:lstStyle>
          <a:p>
            <a:fld id="{F8A37ABC-7220-4598-9865-09F55C617B73}" type="datetimeFigureOut">
              <a:rPr lang="en-US" smtClean="0"/>
              <a:t>9/26/2015</a:t>
            </a:fld>
            <a:endParaRPr lang="en-US"/>
          </a:p>
        </p:txBody>
      </p:sp>
      <p:sp>
        <p:nvSpPr>
          <p:cNvPr id="4" name="Footer Placeholder 3"/>
          <p:cNvSpPr>
            <a:spLocks noGrp="1"/>
          </p:cNvSpPr>
          <p:nvPr>
            <p:ph type="ftr" sz="quarter" idx="2"/>
          </p:nvPr>
        </p:nvSpPr>
        <p:spPr>
          <a:xfrm>
            <a:off x="1" y="8829822"/>
            <a:ext cx="2972421" cy="46657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822"/>
            <a:ext cx="2972421" cy="466578"/>
          </a:xfrm>
          <a:prstGeom prst="rect">
            <a:avLst/>
          </a:prstGeom>
        </p:spPr>
        <p:txBody>
          <a:bodyPr vert="horz" lIns="91440" tIns="45720" rIns="91440" bIns="45720" rtlCol="0" anchor="b"/>
          <a:lstStyle>
            <a:lvl1pPr algn="r">
              <a:defRPr sz="1200"/>
            </a:lvl1pPr>
          </a:lstStyle>
          <a:p>
            <a:fld id="{9B11E55A-CE79-4CF8-AD9B-12ABEF79C46E}" type="slidenum">
              <a:rPr lang="en-US" smtClean="0"/>
              <a:t>‹#›</a:t>
            </a:fld>
            <a:endParaRPr lang="en-US"/>
          </a:p>
        </p:txBody>
      </p:sp>
    </p:spTree>
    <p:extLst>
      <p:ext uri="{BB962C8B-B14F-4D97-AF65-F5344CB8AC3E}">
        <p14:creationId xmlns:p14="http://schemas.microsoft.com/office/powerpoint/2010/main" val="18463979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FA76739E-EA36-4E0A-9C52-EC2460E338D5}" type="datetimeFigureOut">
              <a:rPr lang="en-US" smtClean="0"/>
              <a:t>9/26/2015</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3"/>
            <a:ext cx="5486400" cy="366045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2E9998F5-A5AD-4022-9716-0D351D20731F}" type="slidenum">
              <a:rPr lang="en-US" smtClean="0"/>
              <a:t>‹#›</a:t>
            </a:fld>
            <a:endParaRPr lang="en-US"/>
          </a:p>
        </p:txBody>
      </p:sp>
    </p:spTree>
    <p:extLst>
      <p:ext uri="{BB962C8B-B14F-4D97-AF65-F5344CB8AC3E}">
        <p14:creationId xmlns:p14="http://schemas.microsoft.com/office/powerpoint/2010/main" val="1451176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9998F5-A5AD-4022-9716-0D351D20731F}" type="slidenum">
              <a:rPr lang="en-US" smtClean="0"/>
              <a:t>1</a:t>
            </a:fld>
            <a:endParaRPr lang="en-US"/>
          </a:p>
        </p:txBody>
      </p:sp>
    </p:spTree>
    <p:extLst>
      <p:ext uri="{BB962C8B-B14F-4D97-AF65-F5344CB8AC3E}">
        <p14:creationId xmlns:p14="http://schemas.microsoft.com/office/powerpoint/2010/main" val="2570288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5B3A34-132F-488C-BEC0-75E1D387FF66}" type="datetime1">
              <a:rPr lang="en-US" smtClean="0"/>
              <a:t>9/26/2015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4208804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60F862-7830-4076-905C-2D48D09E4724}" type="datetime1">
              <a:rPr lang="en-US" smtClean="0"/>
              <a:t>9/26/2015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1028510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AECDE3-2216-4658-BAF5-FF53A17D75FC}" type="datetime1">
              <a:rPr lang="en-US" smtClean="0"/>
              <a:t>9/26/2015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73585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F66B68-57B5-45CA-BC4F-B785D76FB737}" type="datetime1">
              <a:rPr lang="en-US" smtClean="0"/>
              <a:t>9/26/2015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1714446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C52C1A-7959-4E32-91D3-3D1F85B7ACA1}" type="datetime1">
              <a:rPr lang="en-US" smtClean="0"/>
              <a:t>9/26/2015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2180951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E7716F-32B0-4093-8A8E-27FF212E9237}" type="datetime1">
              <a:rPr lang="en-US" smtClean="0"/>
              <a:t>9/26/2015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4050531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299CFE-9EC6-4DD9-B7E9-54BC85474F44}" type="datetime1">
              <a:rPr lang="en-US" smtClean="0"/>
              <a:t>9/26/2015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257486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1A4C13-86DF-4723-89B3-DCA2C1282AE8}" type="datetime1">
              <a:rPr lang="en-US" smtClean="0"/>
              <a:t>9/26/2015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3315530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203847-752C-4A57-8676-9FF513E824F6}" type="datetime1">
              <a:rPr lang="en-US" smtClean="0"/>
              <a:t>9/26/2015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1107931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84BED8-2E89-4251-B537-5AA8BC023E90}" type="datetime1">
              <a:rPr lang="en-US" smtClean="0"/>
              <a:t>9/26/2015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4206353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EE018E-127C-4342-A9A6-EDF57A83636E}" type="datetime1">
              <a:rPr lang="en-US" smtClean="0"/>
              <a:t>9/26/2015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BDFDC-B600-44DA-AAAC-13A8E1490DE8}" type="slidenum">
              <a:rPr lang="en-US" smtClean="0"/>
              <a:t>‹#›</a:t>
            </a:fld>
            <a:endParaRPr lang="en-US"/>
          </a:p>
        </p:txBody>
      </p:sp>
    </p:spTree>
    <p:extLst>
      <p:ext uri="{BB962C8B-B14F-4D97-AF65-F5344CB8AC3E}">
        <p14:creationId xmlns:p14="http://schemas.microsoft.com/office/powerpoint/2010/main" val="2406369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EDAC3-4403-4EB0-A767-97D6D26DFB71}" type="datetime1">
              <a:rPr lang="en-US" smtClean="0"/>
              <a:t>9/26/2015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BDFDC-B600-44DA-AAAC-13A8E1490DE8}" type="slidenum">
              <a:rPr lang="en-US" smtClean="0"/>
              <a:t>‹#›</a:t>
            </a:fld>
            <a:endParaRPr lang="en-US"/>
          </a:p>
        </p:txBody>
      </p:sp>
    </p:spTree>
    <p:extLst>
      <p:ext uri="{BB962C8B-B14F-4D97-AF65-F5344CB8AC3E}">
        <p14:creationId xmlns:p14="http://schemas.microsoft.com/office/powerpoint/2010/main" val="2250386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38489" y="553156"/>
            <a:ext cx="9144000" cy="5539457"/>
          </a:xfrm>
        </p:spPr>
        <p:txBody>
          <a:bodyPr>
            <a:normAutofit fontScale="90000"/>
          </a:bodyPr>
          <a:lstStyle/>
          <a:p>
            <a:r>
              <a:rPr lang="en-US" dirty="0" smtClean="0"/>
              <a:t>AGEING IN UGANDA: VALUES AND CHALLENGES</a:t>
            </a:r>
            <a:br>
              <a:rPr lang="en-US" dirty="0" smtClean="0"/>
            </a:br>
            <a:r>
              <a:rPr lang="en-US" dirty="0" smtClean="0"/>
              <a:t>BY </a:t>
            </a:r>
            <a:br>
              <a:rPr lang="en-US" dirty="0" smtClean="0"/>
            </a:br>
            <a:r>
              <a:rPr lang="en-US" dirty="0" smtClean="0"/>
              <a:t>JAMES NTOZI AND ABEL NZABONA</a:t>
            </a:r>
            <a:br>
              <a:rPr lang="en-US" dirty="0" smtClean="0"/>
            </a:br>
            <a:r>
              <a:rPr lang="en-US" dirty="0" smtClean="0"/>
              <a:t>MAKERERE UNIVERSITY UGANDA</a:t>
            </a:r>
            <a:endParaRPr lang="en-US" dirty="0"/>
          </a:p>
        </p:txBody>
      </p:sp>
      <p:sp>
        <p:nvSpPr>
          <p:cNvPr id="3" name="Subtitle 2"/>
          <p:cNvSpPr>
            <a:spLocks noGrp="1"/>
          </p:cNvSpPr>
          <p:nvPr>
            <p:ph type="subTitle" idx="1"/>
          </p:nvPr>
        </p:nvSpPr>
        <p:spPr>
          <a:xfrm>
            <a:off x="1738489" y="6092613"/>
            <a:ext cx="91440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1</a:t>
            </a:fld>
            <a:endParaRPr lang="en-US"/>
          </a:p>
        </p:txBody>
      </p:sp>
    </p:spTree>
    <p:extLst>
      <p:ext uri="{BB962C8B-B14F-4D97-AF65-F5344CB8AC3E}">
        <p14:creationId xmlns:p14="http://schemas.microsoft.com/office/powerpoint/2010/main" val="6956511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Values of Older Persons continued</a:t>
            </a:r>
          </a:p>
        </p:txBody>
      </p:sp>
      <p:sp>
        <p:nvSpPr>
          <p:cNvPr id="3" name="Content Placeholder 2"/>
          <p:cNvSpPr>
            <a:spLocks noGrp="1"/>
          </p:cNvSpPr>
          <p:nvPr>
            <p:ph idx="1"/>
          </p:nvPr>
        </p:nvSpPr>
        <p:spPr/>
        <p:txBody>
          <a:bodyPr>
            <a:normAutofit fontScale="85000" lnSpcReduction="20000"/>
          </a:bodyPr>
          <a:lstStyle/>
          <a:p>
            <a:r>
              <a:rPr lang="en-US" dirty="0"/>
              <a:t>Thirdly, it was found that almost half of the older persons (45%) possessed basic </a:t>
            </a:r>
            <a:r>
              <a:rPr lang="en-US" dirty="0" err="1"/>
              <a:t>ethnoscience</a:t>
            </a:r>
            <a:r>
              <a:rPr lang="en-US" dirty="0"/>
              <a:t> knowledge and skills. </a:t>
            </a:r>
            <a:endParaRPr lang="en-US" dirty="0" smtClean="0"/>
          </a:p>
          <a:p>
            <a:r>
              <a:rPr lang="en-US" dirty="0" smtClean="0"/>
              <a:t>The </a:t>
            </a:r>
            <a:r>
              <a:rPr lang="en-US" dirty="0"/>
              <a:t>knowledge possessed included indigenous medicine, </a:t>
            </a:r>
            <a:r>
              <a:rPr lang="en-GB" dirty="0"/>
              <a:t>dispensing traditional medicine such as using plants to treat illness, </a:t>
            </a:r>
            <a:r>
              <a:rPr lang="en-GB" dirty="0" smtClean="0"/>
              <a:t>soil </a:t>
            </a:r>
            <a:r>
              <a:rPr lang="en-GB" dirty="0"/>
              <a:t>conservation, basic and </a:t>
            </a:r>
            <a:r>
              <a:rPr lang="en-GB" dirty="0" err="1"/>
              <a:t>agrometeriology</a:t>
            </a:r>
            <a:r>
              <a:rPr lang="en-GB" dirty="0"/>
              <a:t> and applied climatology.</a:t>
            </a:r>
          </a:p>
          <a:p>
            <a:r>
              <a:rPr lang="en-GB" dirty="0"/>
              <a:t>The indigenous skills reported were: craft product making (possessed by two thirds), house construction, brick making, pottery, </a:t>
            </a:r>
            <a:r>
              <a:rPr lang="en-GB" dirty="0" err="1"/>
              <a:t>etc</a:t>
            </a:r>
            <a:endParaRPr lang="en-US" dirty="0"/>
          </a:p>
          <a:p>
            <a:r>
              <a:rPr lang="en-US" dirty="0" smtClean="0"/>
              <a:t>Fourthly, the </a:t>
            </a:r>
            <a:r>
              <a:rPr lang="en-US" dirty="0"/>
              <a:t>study found that four out of five </a:t>
            </a:r>
            <a:r>
              <a:rPr lang="en-US" dirty="0" smtClean="0"/>
              <a:t>older persons propagated </a:t>
            </a:r>
            <a:r>
              <a:rPr lang="en-US" dirty="0"/>
              <a:t>cultural norms and values as well as being custodians of vital information on historical events. </a:t>
            </a:r>
          </a:p>
          <a:p>
            <a:r>
              <a:rPr lang="en-US" dirty="0"/>
              <a:t>However, </a:t>
            </a:r>
            <a:r>
              <a:rPr lang="en-US" dirty="0" smtClean="0"/>
              <a:t>the older persons complained that their </a:t>
            </a:r>
            <a:r>
              <a:rPr lang="en-US" dirty="0"/>
              <a:t>knowledge </a:t>
            </a:r>
            <a:r>
              <a:rPr lang="en-US" dirty="0" smtClean="0"/>
              <a:t>was </a:t>
            </a:r>
            <a:r>
              <a:rPr lang="en-US" dirty="0"/>
              <a:t>gradually being missed because the present generation </a:t>
            </a:r>
            <a:r>
              <a:rPr lang="en-US" dirty="0" smtClean="0"/>
              <a:t>was </a:t>
            </a:r>
            <a:r>
              <a:rPr lang="en-US" dirty="0"/>
              <a:t>more pre-occupied and obsessed with other ideas such as Information, Communication and Technology (ICT).</a:t>
            </a:r>
          </a:p>
        </p:txBody>
      </p:sp>
      <p:sp>
        <p:nvSpPr>
          <p:cNvPr id="4" name="Slide Number Placeholder 3"/>
          <p:cNvSpPr>
            <a:spLocks noGrp="1"/>
          </p:cNvSpPr>
          <p:nvPr>
            <p:ph type="sldNum" sz="quarter" idx="12"/>
          </p:nvPr>
        </p:nvSpPr>
        <p:spPr/>
        <p:txBody>
          <a:bodyPr/>
          <a:lstStyle/>
          <a:p>
            <a:fld id="{B5CBDFDC-B600-44DA-AAAC-13A8E1490DE8}" type="slidenum">
              <a:rPr lang="en-US" smtClean="0"/>
              <a:t>10</a:t>
            </a:fld>
            <a:endParaRPr lang="en-US"/>
          </a:p>
        </p:txBody>
      </p:sp>
    </p:spTree>
    <p:extLst>
      <p:ext uri="{BB962C8B-B14F-4D97-AF65-F5344CB8AC3E}">
        <p14:creationId xmlns:p14="http://schemas.microsoft.com/office/powerpoint/2010/main" val="15508568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Values of Older Persons continued</a:t>
            </a:r>
            <a:endParaRPr lang="en-US" dirty="0"/>
          </a:p>
        </p:txBody>
      </p:sp>
      <p:sp>
        <p:nvSpPr>
          <p:cNvPr id="3" name="Content Placeholder 2"/>
          <p:cNvSpPr>
            <a:spLocks noGrp="1"/>
          </p:cNvSpPr>
          <p:nvPr>
            <p:ph idx="1"/>
          </p:nvPr>
        </p:nvSpPr>
        <p:spPr/>
        <p:txBody>
          <a:bodyPr>
            <a:normAutofit/>
          </a:bodyPr>
          <a:lstStyle/>
          <a:p>
            <a:r>
              <a:rPr lang="en-US" dirty="0" smtClean="0"/>
              <a:t>Since rural </a:t>
            </a:r>
            <a:r>
              <a:rPr lang="en-US" dirty="0"/>
              <a:t>out-migrants tend to be predominantly young adults, </a:t>
            </a:r>
            <a:r>
              <a:rPr lang="en-US" dirty="0" smtClean="0"/>
              <a:t>older persons </a:t>
            </a:r>
            <a:r>
              <a:rPr lang="en-US" dirty="0"/>
              <a:t>tend to be non-movers and remain at their rural places of </a:t>
            </a:r>
            <a:r>
              <a:rPr lang="en-US" dirty="0" smtClean="0"/>
              <a:t>residence</a:t>
            </a:r>
          </a:p>
          <a:p>
            <a:r>
              <a:rPr lang="en-US" dirty="0" smtClean="0"/>
              <a:t>The older persons tend to maintain family </a:t>
            </a:r>
            <a:r>
              <a:rPr lang="en-US" dirty="0"/>
              <a:t>cohesion and secure family </a:t>
            </a:r>
            <a:r>
              <a:rPr lang="en-US" dirty="0" smtClean="0"/>
              <a:t>property. </a:t>
            </a:r>
          </a:p>
          <a:p>
            <a:r>
              <a:rPr lang="en-US" dirty="0" smtClean="0"/>
              <a:t>For example, it </a:t>
            </a:r>
            <a:r>
              <a:rPr lang="en-US" dirty="0"/>
              <a:t>is the older persons who monitor rural-based family property that would otherwise have fallen prey to vandalism, theft or grabbing. </a:t>
            </a:r>
            <a:endParaRPr lang="en-US" dirty="0" smtClean="0"/>
          </a:p>
          <a:p>
            <a:r>
              <a:rPr lang="en-US" dirty="0" smtClean="0"/>
              <a:t>Their </a:t>
            </a:r>
            <a:r>
              <a:rPr lang="en-US" dirty="0"/>
              <a:t>urban-based off-springs </a:t>
            </a:r>
            <a:r>
              <a:rPr lang="en-US" dirty="0" smtClean="0"/>
              <a:t>tend to only </a:t>
            </a:r>
            <a:r>
              <a:rPr lang="en-US" dirty="0"/>
              <a:t>make infrequent </a:t>
            </a:r>
            <a:r>
              <a:rPr lang="en-US" dirty="0" smtClean="0"/>
              <a:t>visits to rural areas probably </a:t>
            </a:r>
            <a:r>
              <a:rPr lang="en-US" dirty="0"/>
              <a:t>at end of year or when a festive season is due.</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11</a:t>
            </a:fld>
            <a:endParaRPr lang="en-US"/>
          </a:p>
        </p:txBody>
      </p:sp>
    </p:spTree>
    <p:extLst>
      <p:ext uri="{BB962C8B-B14F-4D97-AF65-F5344CB8AC3E}">
        <p14:creationId xmlns:p14="http://schemas.microsoft.com/office/powerpoint/2010/main" val="36916973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Values of Older Persons continued</a:t>
            </a:r>
          </a:p>
        </p:txBody>
      </p:sp>
      <p:sp>
        <p:nvSpPr>
          <p:cNvPr id="3" name="Content Placeholder 2"/>
          <p:cNvSpPr>
            <a:spLocks noGrp="1"/>
          </p:cNvSpPr>
          <p:nvPr>
            <p:ph idx="1"/>
          </p:nvPr>
        </p:nvSpPr>
        <p:spPr/>
        <p:txBody>
          <a:bodyPr>
            <a:normAutofit fontScale="92500" lnSpcReduction="20000"/>
          </a:bodyPr>
          <a:lstStyle/>
          <a:p>
            <a:r>
              <a:rPr lang="en-US" dirty="0" smtClean="0"/>
              <a:t>In Uganda many </a:t>
            </a:r>
            <a:r>
              <a:rPr lang="en-US" dirty="0"/>
              <a:t>older persons </a:t>
            </a:r>
            <a:r>
              <a:rPr lang="en-US" dirty="0" smtClean="0"/>
              <a:t>are </a:t>
            </a:r>
            <a:r>
              <a:rPr lang="en-US" dirty="0"/>
              <a:t>very supportive of their less successful and vulnerable family members. </a:t>
            </a:r>
            <a:endParaRPr lang="en-US" dirty="0" smtClean="0"/>
          </a:p>
          <a:p>
            <a:r>
              <a:rPr lang="en-US" dirty="0" smtClean="0"/>
              <a:t>Perhaps </a:t>
            </a:r>
            <a:r>
              <a:rPr lang="en-US" dirty="0"/>
              <a:t>one of the most reported contributions of older persons </a:t>
            </a:r>
            <a:r>
              <a:rPr lang="en-US" dirty="0" smtClean="0"/>
              <a:t>in Uganda and Africa as a whole is </a:t>
            </a:r>
            <a:r>
              <a:rPr lang="en-US" dirty="0"/>
              <a:t>playing the role of caregivers to HIV/AIDS </a:t>
            </a:r>
            <a:r>
              <a:rPr lang="en-US" dirty="0" smtClean="0"/>
              <a:t>orphans. </a:t>
            </a:r>
          </a:p>
          <a:p>
            <a:r>
              <a:rPr lang="en-US" dirty="0" smtClean="0"/>
              <a:t>The older persons in Uganda have sacrificed their all to look after the orphans of their children and other relatives by providing education, shelter, health and psycho-social support.</a:t>
            </a:r>
          </a:p>
          <a:p>
            <a:r>
              <a:rPr lang="en-US" dirty="0" smtClean="0"/>
              <a:t>The caregiving </a:t>
            </a:r>
            <a:r>
              <a:rPr lang="en-US" dirty="0"/>
              <a:t>is </a:t>
            </a:r>
            <a:r>
              <a:rPr lang="en-US" dirty="0" smtClean="0"/>
              <a:t>not </a:t>
            </a:r>
            <a:r>
              <a:rPr lang="en-US" dirty="0"/>
              <a:t>limited to </a:t>
            </a:r>
            <a:r>
              <a:rPr lang="en-US" dirty="0" smtClean="0"/>
              <a:t>the orphans, but other vulnerable children and even adults.</a:t>
            </a:r>
          </a:p>
          <a:p>
            <a:r>
              <a:rPr lang="en-US" dirty="0" smtClean="0"/>
              <a:t>The study found that 50% of older persons, especially women take </a:t>
            </a:r>
            <a:r>
              <a:rPr lang="en-US" dirty="0"/>
              <a:t>care of grandchildren whose parents have migrated for work purposes or social reasons.</a:t>
            </a:r>
          </a:p>
        </p:txBody>
      </p:sp>
      <p:sp>
        <p:nvSpPr>
          <p:cNvPr id="4" name="Slide Number Placeholder 3"/>
          <p:cNvSpPr>
            <a:spLocks noGrp="1"/>
          </p:cNvSpPr>
          <p:nvPr>
            <p:ph type="sldNum" sz="quarter" idx="12"/>
          </p:nvPr>
        </p:nvSpPr>
        <p:spPr/>
        <p:txBody>
          <a:bodyPr/>
          <a:lstStyle/>
          <a:p>
            <a:fld id="{B5CBDFDC-B600-44DA-AAAC-13A8E1490DE8}" type="slidenum">
              <a:rPr lang="en-US" smtClean="0"/>
              <a:t>12</a:t>
            </a:fld>
            <a:endParaRPr lang="en-US"/>
          </a:p>
        </p:txBody>
      </p:sp>
    </p:spTree>
    <p:extLst>
      <p:ext uri="{BB962C8B-B14F-4D97-AF65-F5344CB8AC3E}">
        <p14:creationId xmlns:p14="http://schemas.microsoft.com/office/powerpoint/2010/main" val="1425377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of Older Persons</a:t>
            </a:r>
            <a:endParaRPr lang="en-US" dirty="0"/>
          </a:p>
        </p:txBody>
      </p:sp>
      <p:sp>
        <p:nvSpPr>
          <p:cNvPr id="3" name="Content Placeholder 2"/>
          <p:cNvSpPr>
            <a:spLocks noGrp="1"/>
          </p:cNvSpPr>
          <p:nvPr>
            <p:ph idx="1"/>
          </p:nvPr>
        </p:nvSpPr>
        <p:spPr/>
        <p:txBody>
          <a:bodyPr>
            <a:normAutofit fontScale="92500" lnSpcReduction="20000"/>
          </a:bodyPr>
          <a:lstStyle/>
          <a:p>
            <a:r>
              <a:rPr lang="en-US" dirty="0"/>
              <a:t>Decline in health is one of the several challenges that aging populations </a:t>
            </a:r>
            <a:r>
              <a:rPr lang="en-US" dirty="0" smtClean="0"/>
              <a:t>in Uganda face</a:t>
            </a:r>
            <a:r>
              <a:rPr lang="en-US" dirty="0"/>
              <a:t>. </a:t>
            </a:r>
            <a:endParaRPr lang="en-US" dirty="0" smtClean="0"/>
          </a:p>
          <a:p>
            <a:r>
              <a:rPr lang="en-US" dirty="0" smtClean="0"/>
              <a:t>The study indicated that a third of the older persons had hearing difficulty and almost three quarters experienced sight and mobility problems in </a:t>
            </a:r>
            <a:r>
              <a:rPr lang="en-US" dirty="0"/>
              <a:t>addition to a host of other health problems. </a:t>
            </a:r>
          </a:p>
          <a:p>
            <a:r>
              <a:rPr lang="en-US" dirty="0" smtClean="0"/>
              <a:t>Income </a:t>
            </a:r>
            <a:r>
              <a:rPr lang="en-US" dirty="0"/>
              <a:t>short fall is another challenge older persons have to contend </a:t>
            </a:r>
            <a:r>
              <a:rPr lang="en-US" dirty="0" smtClean="0"/>
              <a:t>with. </a:t>
            </a:r>
          </a:p>
          <a:p>
            <a:r>
              <a:rPr lang="en-US" dirty="0" smtClean="0"/>
              <a:t>Owing </a:t>
            </a:r>
            <a:r>
              <a:rPr lang="en-US" dirty="0"/>
              <a:t>to exclusion from the workforce upon reaching retirement </a:t>
            </a:r>
            <a:r>
              <a:rPr lang="en-US" dirty="0" smtClean="0"/>
              <a:t>age of 55, 60 or 65, </a:t>
            </a:r>
            <a:r>
              <a:rPr lang="en-US" dirty="0"/>
              <a:t>older persons </a:t>
            </a:r>
            <a:r>
              <a:rPr lang="en-US" dirty="0" smtClean="0"/>
              <a:t>who were public servants rely </a:t>
            </a:r>
            <a:r>
              <a:rPr lang="en-US" dirty="0"/>
              <a:t>on their pensions and social security where they exist. </a:t>
            </a:r>
            <a:endParaRPr lang="en-US" dirty="0" smtClean="0"/>
          </a:p>
          <a:p>
            <a:r>
              <a:rPr lang="en-US" dirty="0" smtClean="0"/>
              <a:t>However, in Uganda, only retirees of civil service are guaranteed monthly pensions. </a:t>
            </a:r>
          </a:p>
          <a:p>
            <a:r>
              <a:rPr lang="en-US" dirty="0"/>
              <a:t>Some monthly pensions from Government bodies are too small and do not cater for </a:t>
            </a:r>
            <a:r>
              <a:rPr lang="en-US" dirty="0" smtClean="0"/>
              <a:t>inflation, which makes retirees face hard lives </a:t>
            </a:r>
            <a:r>
              <a:rPr lang="en-US" dirty="0"/>
              <a:t>(</a:t>
            </a:r>
            <a:r>
              <a:rPr lang="en-US" dirty="0" err="1"/>
              <a:t>MoGLSD</a:t>
            </a:r>
            <a:r>
              <a:rPr lang="en-US" dirty="0"/>
              <a:t>, 2009)</a:t>
            </a:r>
            <a:r>
              <a:rPr lang="en-US" dirty="0" smtClean="0"/>
              <a:t>.</a:t>
            </a:r>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13</a:t>
            </a:fld>
            <a:endParaRPr lang="en-US"/>
          </a:p>
        </p:txBody>
      </p:sp>
    </p:spTree>
    <p:extLst>
      <p:ext uri="{BB962C8B-B14F-4D97-AF65-F5344CB8AC3E}">
        <p14:creationId xmlns:p14="http://schemas.microsoft.com/office/powerpoint/2010/main" val="38029790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 of Older </a:t>
            </a:r>
            <a:r>
              <a:rPr lang="en-US" dirty="0" smtClean="0"/>
              <a:t>Persons Continued</a:t>
            </a:r>
            <a:endParaRPr lang="en-US" dirty="0"/>
          </a:p>
        </p:txBody>
      </p:sp>
      <p:sp>
        <p:nvSpPr>
          <p:cNvPr id="3" name="Content Placeholder 2"/>
          <p:cNvSpPr>
            <a:spLocks noGrp="1"/>
          </p:cNvSpPr>
          <p:nvPr>
            <p:ph idx="1"/>
          </p:nvPr>
        </p:nvSpPr>
        <p:spPr/>
        <p:txBody>
          <a:bodyPr/>
          <a:lstStyle/>
          <a:p>
            <a:r>
              <a:rPr lang="en-US" dirty="0"/>
              <a:t>Unlike Government bodies, many other employers prefer using gratuity and social security systems, such as contributing to Provident Fund organizations, which will pay retirement benefits once at the end of their employees services.</a:t>
            </a:r>
          </a:p>
          <a:p>
            <a:r>
              <a:rPr lang="en-US" dirty="0"/>
              <a:t>This would mean that if the terminal benefits are not well invested, the retirees will be on their own </a:t>
            </a:r>
            <a:r>
              <a:rPr lang="en-US" dirty="0" smtClean="0"/>
              <a:t>later and </a:t>
            </a:r>
            <a:r>
              <a:rPr lang="en-US" dirty="0"/>
              <a:t>suffer.</a:t>
            </a:r>
          </a:p>
          <a:p>
            <a:r>
              <a:rPr lang="en-US" dirty="0"/>
              <a:t>Due to small public and private sectors, the majority of older persons in Uganda have no pensions or social Security systems to fall back </a:t>
            </a:r>
            <a:r>
              <a:rPr lang="en-US" dirty="0" smtClean="0"/>
              <a:t> to;</a:t>
            </a:r>
          </a:p>
          <a:p>
            <a:r>
              <a:rPr lang="en-US" dirty="0" smtClean="0"/>
              <a:t>The study showed that close to 6 out of 10 older persons were not receiving pension of any kind.</a:t>
            </a:r>
            <a:endParaRPr lang="en-US" dirty="0"/>
          </a:p>
          <a:p>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14</a:t>
            </a:fld>
            <a:endParaRPr lang="en-US"/>
          </a:p>
        </p:txBody>
      </p:sp>
    </p:spTree>
    <p:extLst>
      <p:ext uri="{BB962C8B-B14F-4D97-AF65-F5344CB8AC3E}">
        <p14:creationId xmlns:p14="http://schemas.microsoft.com/office/powerpoint/2010/main" val="29655762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 of Older Persons Continued</a:t>
            </a:r>
          </a:p>
        </p:txBody>
      </p:sp>
      <p:sp>
        <p:nvSpPr>
          <p:cNvPr id="3" name="Content Placeholder 2"/>
          <p:cNvSpPr>
            <a:spLocks noGrp="1"/>
          </p:cNvSpPr>
          <p:nvPr>
            <p:ph idx="1"/>
          </p:nvPr>
        </p:nvSpPr>
        <p:spPr/>
        <p:txBody>
          <a:bodyPr>
            <a:normAutofit fontScale="92500" lnSpcReduction="20000"/>
          </a:bodyPr>
          <a:lstStyle/>
          <a:p>
            <a:r>
              <a:rPr lang="en-US" dirty="0" smtClean="0"/>
              <a:t>In the past, this group was catered for by the extended family system. Children, especially the sons were traditionally obliged to look after their parents until the parents died.</a:t>
            </a:r>
          </a:p>
          <a:p>
            <a:r>
              <a:rPr lang="en-US" dirty="0" smtClean="0"/>
              <a:t>But due to the impact of HIV/AIDS and frequent wars on families, adult children of many older persons died and left their aging parents without help.</a:t>
            </a:r>
          </a:p>
          <a:p>
            <a:r>
              <a:rPr lang="en-US" dirty="0" smtClean="0"/>
              <a:t>Secondly, many young persons have migrated to urban </a:t>
            </a:r>
            <a:r>
              <a:rPr lang="en-US" dirty="0" err="1" smtClean="0"/>
              <a:t>centres</a:t>
            </a:r>
            <a:r>
              <a:rPr lang="en-US" dirty="0" smtClean="0"/>
              <a:t> and left the older persons behind lonely and without much assistance.</a:t>
            </a:r>
          </a:p>
          <a:p>
            <a:r>
              <a:rPr lang="en-US" dirty="0" smtClean="0"/>
              <a:t>The study found that 7 out of 10 Older persons were lonely.</a:t>
            </a:r>
          </a:p>
          <a:p>
            <a:r>
              <a:rPr lang="en-US" dirty="0" smtClean="0"/>
              <a:t>While 74% of older women were affected by loneliness, lower proportion of 59% of men were affected. This is partly because the widowers find it easier to remarry and get company than the widows. Secondly, women  survive their spouses more than men do.</a:t>
            </a:r>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15</a:t>
            </a:fld>
            <a:endParaRPr lang="en-US"/>
          </a:p>
        </p:txBody>
      </p:sp>
    </p:spTree>
    <p:extLst>
      <p:ext uri="{BB962C8B-B14F-4D97-AF65-F5344CB8AC3E}">
        <p14:creationId xmlns:p14="http://schemas.microsoft.com/office/powerpoint/2010/main" val="12483086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 of Older Persons Continued</a:t>
            </a:r>
          </a:p>
        </p:txBody>
      </p:sp>
      <p:sp>
        <p:nvSpPr>
          <p:cNvPr id="3" name="Content Placeholder 2"/>
          <p:cNvSpPr>
            <a:spLocks noGrp="1"/>
          </p:cNvSpPr>
          <p:nvPr>
            <p:ph idx="1"/>
          </p:nvPr>
        </p:nvSpPr>
        <p:spPr/>
        <p:txBody>
          <a:bodyPr/>
          <a:lstStyle/>
          <a:p>
            <a:pPr marL="0" indent="0">
              <a:buNone/>
            </a:pPr>
            <a:r>
              <a:rPr lang="en-US" dirty="0" smtClean="0"/>
              <a:t>Other challenges mentioned included:</a:t>
            </a:r>
          </a:p>
          <a:p>
            <a:pPr>
              <a:buFont typeface="Wingdings" panose="05000000000000000000" pitchFamily="2" charset="2"/>
              <a:buChar char="v"/>
            </a:pPr>
            <a:r>
              <a:rPr lang="en-US" dirty="0"/>
              <a:t>Nutrition inadequacies – 64% of older persons were not eating all three daily meals required, which was likely to lead to malnutrition. </a:t>
            </a:r>
          </a:p>
          <a:p>
            <a:pPr>
              <a:buFont typeface="Wingdings" panose="05000000000000000000" pitchFamily="2" charset="2"/>
              <a:buChar char="v"/>
            </a:pPr>
            <a:r>
              <a:rPr lang="en-US" dirty="0" smtClean="0"/>
              <a:t>Poor quality housing – 64% of respondents lived in houses with structural problems, mostly grass thatched and leaking and in dilapidated state (see Figure 3); This challenge is more serious in rural areas (68%) than urban centers (49%).</a:t>
            </a:r>
          </a:p>
        </p:txBody>
      </p:sp>
      <p:sp>
        <p:nvSpPr>
          <p:cNvPr id="4" name="Slide Number Placeholder 3"/>
          <p:cNvSpPr>
            <a:spLocks noGrp="1"/>
          </p:cNvSpPr>
          <p:nvPr>
            <p:ph type="sldNum" sz="quarter" idx="12"/>
          </p:nvPr>
        </p:nvSpPr>
        <p:spPr/>
        <p:txBody>
          <a:bodyPr/>
          <a:lstStyle/>
          <a:p>
            <a:fld id="{B5CBDFDC-B600-44DA-AAAC-13A8E1490DE8}" type="slidenum">
              <a:rPr lang="en-US" smtClean="0"/>
              <a:t>16</a:t>
            </a:fld>
            <a:endParaRPr lang="en-US"/>
          </a:p>
        </p:txBody>
      </p:sp>
    </p:spTree>
    <p:extLst>
      <p:ext uri="{BB962C8B-B14F-4D97-AF65-F5344CB8AC3E}">
        <p14:creationId xmlns:p14="http://schemas.microsoft.com/office/powerpoint/2010/main" val="40717073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DigitalCameraDwnLoads\100_0489 - Copy.JPG"/>
          <p:cNvPicPr/>
          <p:nvPr/>
        </p:nvPicPr>
        <p:blipFill>
          <a:blip r:embed="rId2" cstate="print"/>
          <a:srcRect/>
          <a:stretch>
            <a:fillRect/>
          </a:stretch>
        </p:blipFill>
        <p:spPr bwMode="auto">
          <a:xfrm>
            <a:off x="846666" y="1309511"/>
            <a:ext cx="9143999" cy="5159022"/>
          </a:xfrm>
          <a:prstGeom prst="rect">
            <a:avLst/>
          </a:prstGeom>
          <a:noFill/>
          <a:ln w="9525">
            <a:noFill/>
            <a:miter lim="800000"/>
            <a:headEnd/>
            <a:tailEnd/>
          </a:ln>
        </p:spPr>
      </p:pic>
      <p:sp>
        <p:nvSpPr>
          <p:cNvPr id="3" name="TextBox 2"/>
          <p:cNvSpPr txBox="1"/>
          <p:nvPr/>
        </p:nvSpPr>
        <p:spPr>
          <a:xfrm>
            <a:off x="1490133" y="767644"/>
            <a:ext cx="6050845" cy="369332"/>
          </a:xfrm>
          <a:prstGeom prst="rect">
            <a:avLst/>
          </a:prstGeom>
          <a:noFill/>
        </p:spPr>
        <p:txBody>
          <a:bodyPr wrap="square" rtlCol="0">
            <a:spAutoFit/>
          </a:bodyPr>
          <a:lstStyle/>
          <a:p>
            <a:r>
              <a:rPr lang="en-GB" b="1" dirty="0"/>
              <a:t>Figure </a:t>
            </a:r>
            <a:r>
              <a:rPr lang="en-GB" b="1" dirty="0" smtClean="0"/>
              <a:t>3:     </a:t>
            </a:r>
            <a:r>
              <a:rPr lang="en-GB" b="1" dirty="0"/>
              <a:t>An older woman’s dilapidated grass thatch </a:t>
            </a:r>
            <a:r>
              <a:rPr lang="en-GB" b="1" dirty="0" smtClean="0"/>
              <a:t>shelter</a:t>
            </a:r>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17</a:t>
            </a:fld>
            <a:endParaRPr lang="en-US"/>
          </a:p>
        </p:txBody>
      </p:sp>
    </p:spTree>
    <p:extLst>
      <p:ext uri="{BB962C8B-B14F-4D97-AF65-F5344CB8AC3E}">
        <p14:creationId xmlns:p14="http://schemas.microsoft.com/office/powerpoint/2010/main" val="612477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 Forward </a:t>
            </a:r>
            <a:endParaRPr lang="en-US" dirty="0"/>
          </a:p>
        </p:txBody>
      </p:sp>
      <p:sp>
        <p:nvSpPr>
          <p:cNvPr id="3" name="Content Placeholder 2"/>
          <p:cNvSpPr>
            <a:spLocks noGrp="1"/>
          </p:cNvSpPr>
          <p:nvPr>
            <p:ph idx="1"/>
          </p:nvPr>
        </p:nvSpPr>
        <p:spPr/>
        <p:txBody>
          <a:bodyPr>
            <a:normAutofit fontScale="92500" lnSpcReduction="10000"/>
          </a:bodyPr>
          <a:lstStyle/>
          <a:p>
            <a:r>
              <a:rPr lang="en-GB" dirty="0" smtClean="0"/>
              <a:t>Government should establish a </a:t>
            </a:r>
            <a:r>
              <a:rPr lang="en-GB" dirty="0"/>
              <a:t>Special Old Age </a:t>
            </a:r>
            <a:r>
              <a:rPr lang="en-GB" dirty="0" smtClean="0"/>
              <a:t>Fund. </a:t>
            </a:r>
          </a:p>
          <a:p>
            <a:r>
              <a:rPr lang="en-GB" dirty="0" smtClean="0"/>
              <a:t>This </a:t>
            </a:r>
            <a:r>
              <a:rPr lang="en-GB" dirty="0"/>
              <a:t>fund can be realised </a:t>
            </a:r>
            <a:r>
              <a:rPr lang="en-GB" dirty="0" smtClean="0"/>
              <a:t>through levying </a:t>
            </a:r>
            <a:r>
              <a:rPr lang="en-GB" dirty="0"/>
              <a:t>a </a:t>
            </a:r>
            <a:r>
              <a:rPr lang="en-GB" dirty="0" smtClean="0"/>
              <a:t>tax </a:t>
            </a:r>
            <a:r>
              <a:rPr lang="en-GB" dirty="0"/>
              <a:t>on an item such as airtime across all telecommunication networks and </a:t>
            </a:r>
            <a:r>
              <a:rPr lang="en-GB" dirty="0" smtClean="0"/>
              <a:t>each </a:t>
            </a:r>
            <a:r>
              <a:rPr lang="en-GB" dirty="0"/>
              <a:t>public employee’s </a:t>
            </a:r>
            <a:r>
              <a:rPr lang="en-GB" dirty="0" smtClean="0"/>
              <a:t>income.</a:t>
            </a:r>
          </a:p>
          <a:p>
            <a:r>
              <a:rPr lang="en-GB" dirty="0" smtClean="0"/>
              <a:t>Government should set up geriatric wings </a:t>
            </a:r>
            <a:r>
              <a:rPr lang="en-GB" dirty="0"/>
              <a:t>in public hospitals  that would manage old age-related health issues such as hearing and sight loss. </a:t>
            </a:r>
            <a:endParaRPr lang="en-GB" dirty="0" smtClean="0"/>
          </a:p>
          <a:p>
            <a:r>
              <a:rPr lang="en-GB" dirty="0" smtClean="0"/>
              <a:t>Government should decentralise </a:t>
            </a:r>
            <a:r>
              <a:rPr lang="en-GB" dirty="0"/>
              <a:t>old-age healthcare system in which older persons are managed at or near their </a:t>
            </a:r>
            <a:r>
              <a:rPr lang="en-GB" dirty="0" smtClean="0"/>
              <a:t>homes. This would greatly reduce mobility </a:t>
            </a:r>
            <a:r>
              <a:rPr lang="en-GB" dirty="0"/>
              <a:t>difficulties </a:t>
            </a:r>
            <a:r>
              <a:rPr lang="en-GB" dirty="0" smtClean="0"/>
              <a:t>of older persons. </a:t>
            </a:r>
          </a:p>
          <a:p>
            <a:r>
              <a:rPr lang="en-GB" dirty="0" smtClean="0"/>
              <a:t>Future studies should target specific aspects of values and challenges of older persons.</a:t>
            </a:r>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18</a:t>
            </a:fld>
            <a:endParaRPr lang="en-US"/>
          </a:p>
        </p:txBody>
      </p:sp>
    </p:spTree>
    <p:extLst>
      <p:ext uri="{BB962C8B-B14F-4D97-AF65-F5344CB8AC3E}">
        <p14:creationId xmlns:p14="http://schemas.microsoft.com/office/powerpoint/2010/main" val="27651611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57155" y="1332089"/>
            <a:ext cx="5034845" cy="4746978"/>
          </a:xfrm>
          <a:prstGeom prst="rect">
            <a:avLst/>
          </a:prstGeom>
        </p:spPr>
      </p:pic>
      <p:sp>
        <p:nvSpPr>
          <p:cNvPr id="7" name="TextBox 6"/>
          <p:cNvSpPr txBox="1"/>
          <p:nvPr/>
        </p:nvSpPr>
        <p:spPr>
          <a:xfrm>
            <a:off x="1016001" y="1332089"/>
            <a:ext cx="5452532" cy="5016758"/>
          </a:xfrm>
          <a:prstGeom prst="rect">
            <a:avLst/>
          </a:prstGeom>
          <a:noFill/>
        </p:spPr>
        <p:txBody>
          <a:bodyPr wrap="square" rtlCol="0">
            <a:spAutoFit/>
          </a:bodyPr>
          <a:lstStyle/>
          <a:p>
            <a:pPr algn="ctr"/>
            <a:r>
              <a:rPr lang="en-US" sz="8000" dirty="0" smtClean="0"/>
              <a:t>MERCI BEAUCOUP – ASANTE SANA</a:t>
            </a:r>
            <a:endParaRPr lang="en-US" sz="8000" dirty="0"/>
          </a:p>
        </p:txBody>
      </p:sp>
      <p:sp>
        <p:nvSpPr>
          <p:cNvPr id="2" name="Slide Number Placeholder 1"/>
          <p:cNvSpPr>
            <a:spLocks noGrp="1"/>
          </p:cNvSpPr>
          <p:nvPr>
            <p:ph type="sldNum" sz="quarter" idx="12"/>
          </p:nvPr>
        </p:nvSpPr>
        <p:spPr/>
        <p:txBody>
          <a:bodyPr/>
          <a:lstStyle/>
          <a:p>
            <a:fld id="{B5CBDFDC-B600-44DA-AAAC-13A8E1490DE8}" type="slidenum">
              <a:rPr lang="en-US" smtClean="0"/>
              <a:t>19</a:t>
            </a:fld>
            <a:endParaRPr lang="en-US"/>
          </a:p>
        </p:txBody>
      </p:sp>
    </p:spTree>
    <p:extLst>
      <p:ext uri="{BB962C8B-B14F-4D97-AF65-F5344CB8AC3E}">
        <p14:creationId xmlns:p14="http://schemas.microsoft.com/office/powerpoint/2010/main" val="7460498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Africa is often described as the continent with the youngest age structure. </a:t>
            </a:r>
            <a:endParaRPr lang="en-US" dirty="0" smtClean="0"/>
          </a:p>
          <a:p>
            <a:r>
              <a:rPr lang="en-US" dirty="0" smtClean="0"/>
              <a:t>However</a:t>
            </a:r>
            <a:r>
              <a:rPr lang="en-US" dirty="0"/>
              <a:t>, even in this region, the age structure is changing dramatically. </a:t>
            </a:r>
            <a:endParaRPr lang="en-US" dirty="0" smtClean="0"/>
          </a:p>
          <a:p>
            <a:r>
              <a:rPr lang="en-US" dirty="0" smtClean="0"/>
              <a:t>In </a:t>
            </a:r>
            <a:r>
              <a:rPr lang="en-US" dirty="0"/>
              <a:t>1950 the number of people aged 60 and above numbered approximately 12 million in Africa (ECA, 2007). </a:t>
            </a:r>
            <a:endParaRPr lang="en-US" dirty="0" smtClean="0"/>
          </a:p>
          <a:p>
            <a:r>
              <a:rPr lang="en-US" dirty="0" smtClean="0"/>
              <a:t>By </a:t>
            </a:r>
            <a:r>
              <a:rPr lang="en-US" dirty="0"/>
              <a:t>2007, this number had increased fivefold to about 59.7 million people (UNFPA &amp; HAI, 2012). </a:t>
            </a:r>
            <a:endParaRPr lang="en-US" dirty="0" smtClean="0"/>
          </a:p>
          <a:p>
            <a:r>
              <a:rPr lang="en-US" dirty="0" smtClean="0"/>
              <a:t>Although </a:t>
            </a:r>
            <a:r>
              <a:rPr lang="en-US" dirty="0"/>
              <a:t>the percentage aged 60 and above is currently low in East African countries in comparison with developed countries such as </a:t>
            </a:r>
            <a:r>
              <a:rPr lang="en-US" dirty="0" smtClean="0"/>
              <a:t>Japan, </a:t>
            </a:r>
            <a:r>
              <a:rPr lang="en-US" dirty="0"/>
              <a:t>long term projections indicate that the pace of ageing will be higher in </a:t>
            </a:r>
            <a:r>
              <a:rPr lang="en-US" dirty="0" smtClean="0"/>
              <a:t>the East African </a:t>
            </a:r>
            <a:r>
              <a:rPr lang="en-US" dirty="0"/>
              <a:t>countries resulting in a substantial share of the aged population by </a:t>
            </a:r>
            <a:r>
              <a:rPr lang="en-US" dirty="0" smtClean="0"/>
              <a:t>2100 (see Table </a:t>
            </a:r>
            <a:r>
              <a:rPr lang="en-US" dirty="0"/>
              <a:t>1)</a:t>
            </a:r>
            <a:r>
              <a:rPr lang="en-US" dirty="0" smtClean="0"/>
              <a:t>.</a:t>
            </a:r>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2</a:t>
            </a:fld>
            <a:endParaRPr lang="en-US"/>
          </a:p>
        </p:txBody>
      </p:sp>
    </p:spTree>
    <p:extLst>
      <p:ext uri="{BB962C8B-B14F-4D97-AF65-F5344CB8AC3E}">
        <p14:creationId xmlns:p14="http://schemas.microsoft.com/office/powerpoint/2010/main" val="3920783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57026201"/>
              </p:ext>
            </p:extLst>
          </p:nvPr>
        </p:nvGraphicFramePr>
        <p:xfrm>
          <a:off x="1320799" y="1038576"/>
          <a:ext cx="8782756" cy="4752622"/>
        </p:xfrm>
        <a:graphic>
          <a:graphicData uri="http://schemas.openxmlformats.org/drawingml/2006/table">
            <a:tbl>
              <a:tblPr firstRow="1" firstCol="1" bandRow="1">
                <a:tableStyleId>{5940675A-B579-460E-94D1-54222C63F5DA}</a:tableStyleId>
              </a:tblPr>
              <a:tblGrid>
                <a:gridCol w="4268299"/>
                <a:gridCol w="1504819"/>
                <a:gridCol w="1672021"/>
                <a:gridCol w="1337617"/>
              </a:tblGrid>
              <a:tr h="678946">
                <a:tc>
                  <a:txBody>
                    <a:bodyPr/>
                    <a:lstStyle/>
                    <a:p>
                      <a:pPr marL="0" marR="0">
                        <a:lnSpc>
                          <a:spcPct val="107000"/>
                        </a:lnSpc>
                        <a:spcBef>
                          <a:spcPts val="0"/>
                        </a:spcBef>
                        <a:spcAft>
                          <a:spcPts val="800"/>
                        </a:spcAft>
                      </a:pPr>
                      <a:r>
                        <a:rPr lang="en-US" sz="2800" dirty="0">
                          <a:effectLst/>
                        </a:rPr>
                        <a:t>Country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dirty="0">
                          <a:effectLst/>
                        </a:rPr>
                        <a:t>2013</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dirty="0">
                          <a:effectLst/>
                        </a:rPr>
                        <a:t>2050</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dirty="0">
                          <a:effectLst/>
                        </a:rPr>
                        <a:t>2100</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678946">
                <a:tc>
                  <a:txBody>
                    <a:bodyPr/>
                    <a:lstStyle/>
                    <a:p>
                      <a:pPr marL="0" marR="0">
                        <a:lnSpc>
                          <a:spcPct val="107000"/>
                        </a:lnSpc>
                        <a:spcBef>
                          <a:spcPts val="0"/>
                        </a:spcBef>
                        <a:spcAft>
                          <a:spcPts val="800"/>
                        </a:spcAft>
                      </a:pPr>
                      <a:r>
                        <a:rPr lang="en-US" sz="2800" dirty="0">
                          <a:effectLst/>
                        </a:rPr>
                        <a:t>Burundi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3.9</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6.9</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dirty="0">
                          <a:effectLst/>
                        </a:rPr>
                        <a:t>17.2</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678946">
                <a:tc>
                  <a:txBody>
                    <a:bodyPr/>
                    <a:lstStyle/>
                    <a:p>
                      <a:pPr marL="0" marR="0">
                        <a:lnSpc>
                          <a:spcPct val="107000"/>
                        </a:lnSpc>
                        <a:spcBef>
                          <a:spcPts val="0"/>
                        </a:spcBef>
                        <a:spcAft>
                          <a:spcPts val="800"/>
                        </a:spcAft>
                      </a:pPr>
                      <a:r>
                        <a:rPr lang="en-US" sz="2800" dirty="0">
                          <a:effectLst/>
                        </a:rPr>
                        <a:t>Kenya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4.3</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9.5</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dirty="0">
                          <a:effectLst/>
                        </a:rPr>
                        <a:t>21.9</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678946">
                <a:tc>
                  <a:txBody>
                    <a:bodyPr/>
                    <a:lstStyle/>
                    <a:p>
                      <a:pPr marL="0" marR="0">
                        <a:lnSpc>
                          <a:spcPct val="107000"/>
                        </a:lnSpc>
                        <a:spcBef>
                          <a:spcPts val="0"/>
                        </a:spcBef>
                        <a:spcAft>
                          <a:spcPts val="800"/>
                        </a:spcAft>
                      </a:pPr>
                      <a:r>
                        <a:rPr lang="en-US" sz="2800" dirty="0">
                          <a:effectLst/>
                        </a:rPr>
                        <a:t>Rwanda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4.0</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10.3</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dirty="0">
                          <a:effectLst/>
                        </a:rPr>
                        <a:t>26.5</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678946">
                <a:tc>
                  <a:txBody>
                    <a:bodyPr/>
                    <a:lstStyle/>
                    <a:p>
                      <a:pPr marL="0" marR="0">
                        <a:lnSpc>
                          <a:spcPct val="107000"/>
                        </a:lnSpc>
                        <a:spcBef>
                          <a:spcPts val="0"/>
                        </a:spcBef>
                        <a:spcAft>
                          <a:spcPts val="800"/>
                        </a:spcAft>
                      </a:pPr>
                      <a:r>
                        <a:rPr lang="en-US" sz="2800" dirty="0">
                          <a:effectLst/>
                        </a:rPr>
                        <a:t>Uganda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3.7</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6.2</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dirty="0">
                          <a:effectLst/>
                        </a:rPr>
                        <a:t>19.6</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678946">
                <a:tc>
                  <a:txBody>
                    <a:bodyPr/>
                    <a:lstStyle/>
                    <a:p>
                      <a:pPr marL="0" marR="0">
                        <a:lnSpc>
                          <a:spcPct val="107000"/>
                        </a:lnSpc>
                        <a:spcBef>
                          <a:spcPts val="0"/>
                        </a:spcBef>
                        <a:spcAft>
                          <a:spcPts val="800"/>
                        </a:spcAft>
                      </a:pPr>
                      <a:r>
                        <a:rPr lang="en-US" sz="2800" dirty="0" smtClean="0">
                          <a:effectLst/>
                        </a:rPr>
                        <a:t>Tanzania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dirty="0">
                          <a:effectLst/>
                        </a:rPr>
                        <a:t>4.9</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7.3</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dirty="0">
                          <a:effectLst/>
                        </a:rPr>
                        <a:t>18.2</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678946">
                <a:tc>
                  <a:txBody>
                    <a:bodyPr/>
                    <a:lstStyle/>
                    <a:p>
                      <a:pPr marL="0" marR="0">
                        <a:lnSpc>
                          <a:spcPct val="107000"/>
                        </a:lnSpc>
                        <a:spcBef>
                          <a:spcPts val="0"/>
                        </a:spcBef>
                        <a:spcAft>
                          <a:spcPts val="800"/>
                        </a:spcAft>
                      </a:pPr>
                      <a:r>
                        <a:rPr lang="en-US" sz="2800" dirty="0">
                          <a:effectLst/>
                        </a:rPr>
                        <a:t>Japan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32.3</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a:effectLst/>
                        </a:rPr>
                        <a:t>42.7</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800"/>
                        </a:spcAft>
                      </a:pPr>
                      <a:r>
                        <a:rPr lang="en-US" sz="2800" dirty="0">
                          <a:effectLst/>
                        </a:rPr>
                        <a:t>41.1</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bl>
          </a:graphicData>
        </a:graphic>
      </p:graphicFrame>
      <p:sp>
        <p:nvSpPr>
          <p:cNvPr id="3" name="TextBox 2"/>
          <p:cNvSpPr txBox="1"/>
          <p:nvPr/>
        </p:nvSpPr>
        <p:spPr>
          <a:xfrm>
            <a:off x="1320798" y="237067"/>
            <a:ext cx="8500535" cy="646331"/>
          </a:xfrm>
          <a:prstGeom prst="rect">
            <a:avLst/>
          </a:prstGeom>
          <a:noFill/>
        </p:spPr>
        <p:txBody>
          <a:bodyPr wrap="square" rtlCol="0">
            <a:spAutoFit/>
          </a:bodyPr>
          <a:lstStyle/>
          <a:p>
            <a:r>
              <a:rPr lang="en-US" b="1" dirty="0"/>
              <a:t>Table </a:t>
            </a:r>
            <a:r>
              <a:rPr lang="en-US" b="1" dirty="0" smtClean="0"/>
              <a:t>1</a:t>
            </a:r>
            <a:r>
              <a:rPr lang="en-US" b="1" dirty="0"/>
              <a:t>	</a:t>
            </a:r>
            <a:r>
              <a:rPr lang="en-US" b="1" dirty="0" smtClean="0"/>
              <a:t>Projected Percentage </a:t>
            </a:r>
            <a:r>
              <a:rPr lang="en-US" b="1" dirty="0"/>
              <a:t>of the </a:t>
            </a:r>
            <a:r>
              <a:rPr lang="en-US" b="1" dirty="0" smtClean="0"/>
              <a:t>Population </a:t>
            </a:r>
            <a:r>
              <a:rPr lang="en-US" b="1" dirty="0"/>
              <a:t>aged 60+ in East African countries </a:t>
            </a:r>
            <a:endParaRPr lang="en-US" dirty="0"/>
          </a:p>
          <a:p>
            <a:r>
              <a:rPr lang="en-US" b="1" dirty="0"/>
              <a:t>compared with </a:t>
            </a:r>
            <a:r>
              <a:rPr lang="en-US" b="1" dirty="0" smtClean="0"/>
              <a:t>Japan, </a:t>
            </a:r>
            <a:r>
              <a:rPr lang="en-US" b="1" dirty="0"/>
              <a:t>2013, 2050 and 2100 (medium variant) </a:t>
            </a:r>
            <a:endParaRPr lang="en-US" dirty="0"/>
          </a:p>
        </p:txBody>
      </p:sp>
      <p:sp>
        <p:nvSpPr>
          <p:cNvPr id="4" name="TextBox 3"/>
          <p:cNvSpPr txBox="1"/>
          <p:nvPr/>
        </p:nvSpPr>
        <p:spPr>
          <a:xfrm>
            <a:off x="1546579" y="5946376"/>
            <a:ext cx="2946399" cy="369332"/>
          </a:xfrm>
          <a:prstGeom prst="rect">
            <a:avLst/>
          </a:prstGeom>
          <a:noFill/>
        </p:spPr>
        <p:txBody>
          <a:bodyPr wrap="square" rtlCol="0">
            <a:spAutoFit/>
          </a:bodyPr>
          <a:lstStyle/>
          <a:p>
            <a:r>
              <a:rPr lang="en-US" dirty="0" smtClean="0"/>
              <a:t>Source: UNDESA (2013)</a:t>
            </a:r>
            <a:endParaRPr lang="en-US" dirty="0"/>
          </a:p>
        </p:txBody>
      </p:sp>
      <p:sp>
        <p:nvSpPr>
          <p:cNvPr id="5" name="Slide Number Placeholder 4"/>
          <p:cNvSpPr>
            <a:spLocks noGrp="1"/>
          </p:cNvSpPr>
          <p:nvPr>
            <p:ph type="sldNum" sz="quarter" idx="12"/>
          </p:nvPr>
        </p:nvSpPr>
        <p:spPr/>
        <p:txBody>
          <a:bodyPr/>
          <a:lstStyle/>
          <a:p>
            <a:fld id="{B5CBDFDC-B600-44DA-AAAC-13A8E1490DE8}" type="slidenum">
              <a:rPr lang="en-US" smtClean="0"/>
              <a:t>3</a:t>
            </a:fld>
            <a:endParaRPr lang="en-US"/>
          </a:p>
        </p:txBody>
      </p:sp>
    </p:spTree>
    <p:extLst>
      <p:ext uri="{BB962C8B-B14F-4D97-AF65-F5344CB8AC3E}">
        <p14:creationId xmlns:p14="http://schemas.microsoft.com/office/powerpoint/2010/main" val="1977600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Trends of Older Persons Population in Uganda</a:t>
            </a:r>
            <a:endParaRPr lang="en-US" sz="4000" dirty="0"/>
          </a:p>
        </p:txBody>
      </p:sp>
      <p:sp>
        <p:nvSpPr>
          <p:cNvPr id="3" name="Content Placeholder 2"/>
          <p:cNvSpPr>
            <a:spLocks noGrp="1"/>
          </p:cNvSpPr>
          <p:nvPr>
            <p:ph idx="1"/>
          </p:nvPr>
        </p:nvSpPr>
        <p:spPr>
          <a:xfrm>
            <a:off x="838200" y="1825625"/>
            <a:ext cx="9686925" cy="4351338"/>
          </a:xfrm>
        </p:spPr>
        <p:txBody>
          <a:bodyPr>
            <a:normAutofit lnSpcReduction="10000"/>
          </a:bodyPr>
          <a:lstStyle/>
          <a:p>
            <a:r>
              <a:rPr lang="en-US" sz="2400" dirty="0"/>
              <a:t>The population of older persons in Uganda has been increasing as displayed by the </a:t>
            </a:r>
            <a:r>
              <a:rPr lang="en-US" sz="2400" dirty="0" smtClean="0"/>
              <a:t>Figure 1, although </a:t>
            </a:r>
            <a:r>
              <a:rPr lang="en-US" sz="2400" dirty="0"/>
              <a:t>the proportion is still low (3.7% in 2013) owing to high fertility rate. </a:t>
            </a:r>
            <a:endParaRPr lang="en-US" sz="2400" dirty="0" smtClean="0"/>
          </a:p>
          <a:p>
            <a:r>
              <a:rPr lang="en-US" sz="2400" dirty="0" smtClean="0"/>
              <a:t>For </a:t>
            </a:r>
            <a:r>
              <a:rPr lang="en-US" sz="2400" dirty="0"/>
              <a:t>example, while the number  recorded </a:t>
            </a:r>
            <a:r>
              <a:rPr lang="en-US" sz="2400" dirty="0" smtClean="0"/>
              <a:t>in </a:t>
            </a:r>
            <a:r>
              <a:rPr lang="en-US" sz="2400" dirty="0"/>
              <a:t>the 1969 </a:t>
            </a:r>
            <a:r>
              <a:rPr lang="en-US" sz="2400" dirty="0" smtClean="0"/>
              <a:t>Census was </a:t>
            </a:r>
            <a:r>
              <a:rPr lang="en-US" sz="2400" dirty="0"/>
              <a:t>559,000, this figure increased to 686,300 as per the 1991 national </a:t>
            </a:r>
            <a:r>
              <a:rPr lang="en-US" sz="2400" dirty="0" smtClean="0"/>
              <a:t>census.</a:t>
            </a:r>
          </a:p>
          <a:p>
            <a:r>
              <a:rPr lang="en-US" sz="2400" dirty="0" smtClean="0"/>
              <a:t>The </a:t>
            </a:r>
            <a:r>
              <a:rPr lang="en-US" sz="2400" dirty="0"/>
              <a:t>2002 national census indicated that older persons numbered </a:t>
            </a:r>
            <a:r>
              <a:rPr lang="en-US" sz="2400" dirty="0" smtClean="0"/>
              <a:t>1,101,000, while </a:t>
            </a:r>
            <a:r>
              <a:rPr lang="en-US" sz="2400" dirty="0"/>
              <a:t>the 2006 Uganda National Household Survey showed that this number had gone up to 1,196,400, doubling the 1969 population. </a:t>
            </a:r>
            <a:endParaRPr lang="en-US" sz="2400" dirty="0" smtClean="0"/>
          </a:p>
          <a:p>
            <a:r>
              <a:rPr lang="en-US" sz="2400" dirty="0" smtClean="0"/>
              <a:t>The </a:t>
            </a:r>
            <a:r>
              <a:rPr lang="en-US" sz="2400" dirty="0"/>
              <a:t>recent national household survey of 2010 has shown that there were 1,304,500 older persons in the </a:t>
            </a:r>
            <a:r>
              <a:rPr lang="en-US" sz="2400" dirty="0" smtClean="0"/>
              <a:t>country (see Figure 1). </a:t>
            </a:r>
          </a:p>
          <a:p>
            <a:r>
              <a:rPr lang="en-US" sz="2400" dirty="0" smtClean="0"/>
              <a:t>This older persons’ population </a:t>
            </a:r>
            <a:r>
              <a:rPr lang="en-US" sz="2400" dirty="0"/>
              <a:t>is projected to reach 5,420,000 by 2050 (UNFPA &amp; HAI, 2012).</a:t>
            </a:r>
          </a:p>
        </p:txBody>
      </p:sp>
      <p:sp>
        <p:nvSpPr>
          <p:cNvPr id="4" name="Slide Number Placeholder 3"/>
          <p:cNvSpPr>
            <a:spLocks noGrp="1"/>
          </p:cNvSpPr>
          <p:nvPr>
            <p:ph type="sldNum" sz="quarter" idx="12"/>
          </p:nvPr>
        </p:nvSpPr>
        <p:spPr/>
        <p:txBody>
          <a:bodyPr/>
          <a:lstStyle/>
          <a:p>
            <a:fld id="{B5CBDFDC-B600-44DA-AAAC-13A8E1490DE8}" type="slidenum">
              <a:rPr lang="en-US" smtClean="0"/>
              <a:t>4</a:t>
            </a:fld>
            <a:endParaRPr lang="en-US"/>
          </a:p>
        </p:txBody>
      </p:sp>
    </p:spTree>
    <p:extLst>
      <p:ext uri="{BB962C8B-B14F-4D97-AF65-F5344CB8AC3E}">
        <p14:creationId xmlns:p14="http://schemas.microsoft.com/office/powerpoint/2010/main" val="16766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2594974027"/>
              </p:ext>
            </p:extLst>
          </p:nvPr>
        </p:nvGraphicFramePr>
        <p:xfrm>
          <a:off x="728663" y="1071058"/>
          <a:ext cx="9348091" cy="5058809"/>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638637" y="508250"/>
            <a:ext cx="7931775" cy="677108"/>
          </a:xfrm>
          <a:prstGeom prst="rect">
            <a:avLst/>
          </a:prstGeom>
          <a:noFill/>
        </p:spPr>
        <p:txBody>
          <a:bodyPr wrap="square" rtlCol="0">
            <a:spAutoFit/>
          </a:bodyPr>
          <a:lstStyle/>
          <a:p>
            <a:r>
              <a:rPr lang="en-US" sz="2000" b="1" dirty="0" smtClean="0"/>
              <a:t>Figure 1: Trend </a:t>
            </a:r>
            <a:r>
              <a:rPr lang="en-US" sz="2000" b="1" dirty="0"/>
              <a:t>in population aged 60 and above in Uganda, 1969-2010</a:t>
            </a:r>
            <a:endParaRPr lang="en-US" sz="2000" dirty="0"/>
          </a:p>
          <a:p>
            <a:endParaRPr lang="en-US" dirty="0"/>
          </a:p>
        </p:txBody>
      </p:sp>
      <p:sp>
        <p:nvSpPr>
          <p:cNvPr id="7" name="TextBox 6"/>
          <p:cNvSpPr txBox="1"/>
          <p:nvPr/>
        </p:nvSpPr>
        <p:spPr>
          <a:xfrm>
            <a:off x="4938299" y="6107900"/>
            <a:ext cx="1146412" cy="584775"/>
          </a:xfrm>
          <a:prstGeom prst="rect">
            <a:avLst/>
          </a:prstGeom>
          <a:noFill/>
        </p:spPr>
        <p:txBody>
          <a:bodyPr wrap="square" rtlCol="0">
            <a:spAutoFit/>
          </a:bodyPr>
          <a:lstStyle/>
          <a:p>
            <a:r>
              <a:rPr lang="en-US" sz="3200" dirty="0" smtClean="0"/>
              <a:t>Years</a:t>
            </a:r>
            <a:r>
              <a:rPr lang="en-US" dirty="0" smtClean="0"/>
              <a:t> </a:t>
            </a:r>
            <a:endParaRPr lang="en-US" dirty="0"/>
          </a:p>
        </p:txBody>
      </p:sp>
      <p:sp>
        <p:nvSpPr>
          <p:cNvPr id="2" name="TextBox 1"/>
          <p:cNvSpPr txBox="1"/>
          <p:nvPr/>
        </p:nvSpPr>
        <p:spPr>
          <a:xfrm>
            <a:off x="1727201" y="6129867"/>
            <a:ext cx="2460978" cy="646331"/>
          </a:xfrm>
          <a:prstGeom prst="rect">
            <a:avLst/>
          </a:prstGeom>
          <a:noFill/>
        </p:spPr>
        <p:txBody>
          <a:bodyPr wrap="square" rtlCol="0">
            <a:spAutoFit/>
          </a:bodyPr>
          <a:lstStyle/>
          <a:p>
            <a:r>
              <a:rPr lang="en-US" dirty="0"/>
              <a:t>Source: MFEP (1995</a:t>
            </a:r>
            <a:r>
              <a:rPr lang="en-US" dirty="0" smtClean="0"/>
              <a:t>) &amp;  UBOS</a:t>
            </a:r>
            <a:r>
              <a:rPr lang="en-US" dirty="0"/>
              <a:t>, </a:t>
            </a:r>
            <a:r>
              <a:rPr lang="en-US" dirty="0" smtClean="0"/>
              <a:t>(2005 &amp; </a:t>
            </a:r>
            <a:r>
              <a:rPr lang="en-US" dirty="0"/>
              <a:t>2012)</a:t>
            </a:r>
          </a:p>
        </p:txBody>
      </p:sp>
      <p:sp>
        <p:nvSpPr>
          <p:cNvPr id="3" name="Slide Number Placeholder 2"/>
          <p:cNvSpPr>
            <a:spLocks noGrp="1"/>
          </p:cNvSpPr>
          <p:nvPr>
            <p:ph type="sldNum" sz="quarter" idx="12"/>
          </p:nvPr>
        </p:nvSpPr>
        <p:spPr/>
        <p:txBody>
          <a:bodyPr/>
          <a:lstStyle/>
          <a:p>
            <a:fld id="{B5CBDFDC-B600-44DA-AAAC-13A8E1490DE8}" type="slidenum">
              <a:rPr lang="en-US" smtClean="0"/>
              <a:t>5</a:t>
            </a:fld>
            <a:endParaRPr lang="en-US"/>
          </a:p>
        </p:txBody>
      </p:sp>
    </p:spTree>
    <p:extLst>
      <p:ext uri="{BB962C8B-B14F-4D97-AF65-F5344CB8AC3E}">
        <p14:creationId xmlns:p14="http://schemas.microsoft.com/office/powerpoint/2010/main" val="7235539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Uganda Study of Older Persons</a:t>
            </a:r>
            <a:endParaRPr lang="en-US" dirty="0"/>
          </a:p>
        </p:txBody>
      </p:sp>
      <p:sp>
        <p:nvSpPr>
          <p:cNvPr id="3" name="Content Placeholder 2"/>
          <p:cNvSpPr>
            <a:spLocks noGrp="1"/>
          </p:cNvSpPr>
          <p:nvPr>
            <p:ph idx="1"/>
          </p:nvPr>
        </p:nvSpPr>
        <p:spPr/>
        <p:txBody>
          <a:bodyPr>
            <a:normAutofit lnSpcReduction="10000"/>
          </a:bodyPr>
          <a:lstStyle/>
          <a:p>
            <a:r>
              <a:rPr lang="en-GB" dirty="0" smtClean="0"/>
              <a:t>Due to lack of data on older persons, a cross-sectional study was done in 2012;</a:t>
            </a:r>
          </a:p>
          <a:p>
            <a:r>
              <a:rPr lang="en-GB" dirty="0" smtClean="0"/>
              <a:t>Four </a:t>
            </a:r>
            <a:r>
              <a:rPr lang="en-GB" dirty="0"/>
              <a:t>rural districts were randomly selected while Kampala City was purposely </a:t>
            </a:r>
            <a:r>
              <a:rPr lang="en-GB" dirty="0" smtClean="0"/>
              <a:t>chosen to represent urban centres, </a:t>
            </a:r>
          </a:p>
          <a:p>
            <a:r>
              <a:rPr lang="en-GB" dirty="0" smtClean="0"/>
              <a:t>A random sample </a:t>
            </a:r>
            <a:r>
              <a:rPr lang="en-GB" dirty="0"/>
              <a:t>of 605 older persons was </a:t>
            </a:r>
            <a:r>
              <a:rPr lang="en-GB" dirty="0" smtClean="0"/>
              <a:t>interviewed, using a structured </a:t>
            </a:r>
            <a:r>
              <a:rPr lang="en-GB" dirty="0"/>
              <a:t>questionnaire </a:t>
            </a:r>
            <a:r>
              <a:rPr lang="en-GB" dirty="0" smtClean="0"/>
              <a:t>to </a:t>
            </a:r>
            <a:r>
              <a:rPr lang="en-GB" dirty="0"/>
              <a:t>collect quantitative </a:t>
            </a:r>
            <a:r>
              <a:rPr lang="en-GB" dirty="0" smtClean="0"/>
              <a:t>data on values and challenges of the aged, among other variables.</a:t>
            </a:r>
          </a:p>
          <a:p>
            <a:r>
              <a:rPr lang="en-GB" dirty="0" smtClean="0"/>
              <a:t>Owing to lack of time, this presentation will be limited on the descriptive analysis of the values and challenges of older persons, but more sophisticated analysis using advanced statistical methods has been done and is available in publications.</a:t>
            </a:r>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6</a:t>
            </a:fld>
            <a:endParaRPr lang="en-US"/>
          </a:p>
        </p:txBody>
      </p:sp>
    </p:spTree>
    <p:extLst>
      <p:ext uri="{BB962C8B-B14F-4D97-AF65-F5344CB8AC3E}">
        <p14:creationId xmlns:p14="http://schemas.microsoft.com/office/powerpoint/2010/main" val="3114472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Values of Older Persons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Older persons as a population sub-group presents both a celebration and a challenge (UNFPA &amp; HAI, 2012).</a:t>
            </a:r>
          </a:p>
          <a:p>
            <a:r>
              <a:rPr lang="en-US" dirty="0" smtClean="0"/>
              <a:t> The celebration arises from older persons’ value, that is, their importance, worth or benefits and the challenge is exemplified by later life constraints that older persons face. </a:t>
            </a:r>
          </a:p>
          <a:p>
            <a:r>
              <a:rPr lang="en-US" dirty="0" smtClean="0"/>
              <a:t>The values can be seen in various forms at individual, household and community levels. </a:t>
            </a:r>
          </a:p>
          <a:p>
            <a:r>
              <a:rPr lang="en-US" dirty="0" smtClean="0"/>
              <a:t>Our Study showed that more than a quarter (27%) of older persons engaged in income-generating activities; </a:t>
            </a:r>
          </a:p>
          <a:p>
            <a:r>
              <a:rPr lang="en-US" dirty="0" smtClean="0"/>
              <a:t>For example, Fig. 2 shows that majority of the respondents were small scale farmers followed by vendors of charcoal, water and other small items.</a:t>
            </a:r>
          </a:p>
          <a:p>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7</a:t>
            </a:fld>
            <a:endParaRPr lang="en-US"/>
          </a:p>
        </p:txBody>
      </p:sp>
    </p:spTree>
    <p:extLst>
      <p:ext uri="{BB962C8B-B14F-4D97-AF65-F5344CB8AC3E}">
        <p14:creationId xmlns:p14="http://schemas.microsoft.com/office/powerpoint/2010/main" val="694304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3467404530"/>
              </p:ext>
            </p:extLst>
          </p:nvPr>
        </p:nvGraphicFramePr>
        <p:xfrm>
          <a:off x="733778" y="880534"/>
          <a:ext cx="9855200" cy="5700889"/>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016000" y="341868"/>
            <a:ext cx="7845778" cy="369332"/>
          </a:xfrm>
          <a:prstGeom prst="rect">
            <a:avLst/>
          </a:prstGeom>
          <a:noFill/>
        </p:spPr>
        <p:txBody>
          <a:bodyPr wrap="square" rtlCol="0">
            <a:spAutoFit/>
          </a:bodyPr>
          <a:lstStyle/>
          <a:p>
            <a:r>
              <a:rPr lang="en-GB" b="1" dirty="0"/>
              <a:t>Figure </a:t>
            </a:r>
            <a:r>
              <a:rPr lang="en-GB" b="1" dirty="0" smtClean="0"/>
              <a:t>2: Percentages </a:t>
            </a:r>
            <a:r>
              <a:rPr lang="en-GB" b="1" dirty="0"/>
              <a:t>of older persons by types of economic activities engaged in</a:t>
            </a:r>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8</a:t>
            </a:fld>
            <a:endParaRPr lang="en-US"/>
          </a:p>
        </p:txBody>
      </p:sp>
    </p:spTree>
    <p:extLst>
      <p:ext uri="{BB962C8B-B14F-4D97-AF65-F5344CB8AC3E}">
        <p14:creationId xmlns:p14="http://schemas.microsoft.com/office/powerpoint/2010/main" val="3139074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Values of Older Persons continued</a:t>
            </a:r>
          </a:p>
        </p:txBody>
      </p:sp>
      <p:sp>
        <p:nvSpPr>
          <p:cNvPr id="3" name="Content Placeholder 2"/>
          <p:cNvSpPr>
            <a:spLocks noGrp="1"/>
          </p:cNvSpPr>
          <p:nvPr>
            <p:ph idx="1"/>
          </p:nvPr>
        </p:nvSpPr>
        <p:spPr/>
        <p:txBody>
          <a:bodyPr>
            <a:normAutofit/>
          </a:bodyPr>
          <a:lstStyle/>
          <a:p>
            <a:r>
              <a:rPr lang="en-US" dirty="0"/>
              <a:t>Secondly, </a:t>
            </a:r>
            <a:r>
              <a:rPr lang="en-US" dirty="0" smtClean="0"/>
              <a:t>26% of older </a:t>
            </a:r>
            <a:r>
              <a:rPr lang="en-US" dirty="0"/>
              <a:t>persons </a:t>
            </a:r>
            <a:r>
              <a:rPr lang="en-US" dirty="0" smtClean="0"/>
              <a:t>were found to be leaders </a:t>
            </a:r>
            <a:r>
              <a:rPr lang="en-US" dirty="0"/>
              <a:t>of social </a:t>
            </a:r>
            <a:r>
              <a:rPr lang="en-US" dirty="0" err="1"/>
              <a:t>organisations</a:t>
            </a:r>
            <a:r>
              <a:rPr lang="en-US" dirty="0"/>
              <a:t> </a:t>
            </a:r>
            <a:r>
              <a:rPr lang="en-US" dirty="0" smtClean="0"/>
              <a:t>they belonged to well </a:t>
            </a:r>
            <a:r>
              <a:rPr lang="en-US" dirty="0"/>
              <a:t>into their advanced ages, </a:t>
            </a:r>
            <a:endParaRPr lang="en-US" dirty="0" smtClean="0"/>
          </a:p>
          <a:p>
            <a:r>
              <a:rPr lang="en-US" dirty="0" smtClean="0"/>
              <a:t>This is because older persons have </a:t>
            </a:r>
            <a:r>
              <a:rPr lang="en-US" dirty="0"/>
              <a:t>more time to lead the organizations at times free of charge;  </a:t>
            </a:r>
            <a:endParaRPr lang="en-US" dirty="0" smtClean="0"/>
          </a:p>
          <a:p>
            <a:r>
              <a:rPr lang="en-US" dirty="0" smtClean="0"/>
              <a:t>This makes older persons happy when they are valued by the community.</a:t>
            </a:r>
            <a:endParaRPr lang="en-US" dirty="0"/>
          </a:p>
          <a:p>
            <a:endParaRPr lang="en-US" dirty="0"/>
          </a:p>
        </p:txBody>
      </p:sp>
      <p:sp>
        <p:nvSpPr>
          <p:cNvPr id="4" name="Slide Number Placeholder 3"/>
          <p:cNvSpPr>
            <a:spLocks noGrp="1"/>
          </p:cNvSpPr>
          <p:nvPr>
            <p:ph type="sldNum" sz="quarter" idx="12"/>
          </p:nvPr>
        </p:nvSpPr>
        <p:spPr/>
        <p:txBody>
          <a:bodyPr/>
          <a:lstStyle/>
          <a:p>
            <a:fld id="{B5CBDFDC-B600-44DA-AAAC-13A8E1490DE8}" type="slidenum">
              <a:rPr lang="en-US" smtClean="0"/>
              <a:t>9</a:t>
            </a:fld>
            <a:endParaRPr lang="en-US"/>
          </a:p>
        </p:txBody>
      </p:sp>
    </p:spTree>
    <p:extLst>
      <p:ext uri="{BB962C8B-B14F-4D97-AF65-F5344CB8AC3E}">
        <p14:creationId xmlns:p14="http://schemas.microsoft.com/office/powerpoint/2010/main" val="13056045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537</TotalTime>
  <Words>1633</Words>
  <Application>Microsoft Office PowerPoint</Application>
  <PresentationFormat>Widescreen</PresentationFormat>
  <Paragraphs>134</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Times New Roman</vt:lpstr>
      <vt:lpstr>Wingdings</vt:lpstr>
      <vt:lpstr>Office Theme</vt:lpstr>
      <vt:lpstr>AGEING IN UGANDA: VALUES AND CHALLENGES BY  JAMES NTOZI AND ABEL NZABONA MAKERERE UNIVERSITY UGANDA</vt:lpstr>
      <vt:lpstr>Introduction</vt:lpstr>
      <vt:lpstr>PowerPoint Presentation</vt:lpstr>
      <vt:lpstr>Trends of Older Persons Population in Uganda</vt:lpstr>
      <vt:lpstr>PowerPoint Presentation</vt:lpstr>
      <vt:lpstr>Uganda Study of Older Persons</vt:lpstr>
      <vt:lpstr>Values of Older Persons</vt:lpstr>
      <vt:lpstr>PowerPoint Presentation</vt:lpstr>
      <vt:lpstr>Values of Older Persons continued</vt:lpstr>
      <vt:lpstr>Values of Older Persons continued</vt:lpstr>
      <vt:lpstr>Values of Older Persons continued</vt:lpstr>
      <vt:lpstr>Values of Older Persons continued</vt:lpstr>
      <vt:lpstr>Challenges of Older Persons</vt:lpstr>
      <vt:lpstr>Challenges of Older Persons Continued</vt:lpstr>
      <vt:lpstr>Challenges of Older Persons Continued</vt:lpstr>
      <vt:lpstr>Challenges of Older Persons Continued</vt:lpstr>
      <vt:lpstr>PowerPoint Presentation</vt:lpstr>
      <vt:lpstr>Way Forward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dc:creator>
  <cp:lastModifiedBy>James</cp:lastModifiedBy>
  <cp:revision>52</cp:revision>
  <cp:lastPrinted>2015-09-26T09:00:16Z</cp:lastPrinted>
  <dcterms:created xsi:type="dcterms:W3CDTF">2015-09-22T07:16:09Z</dcterms:created>
  <dcterms:modified xsi:type="dcterms:W3CDTF">2015-09-26T09:01:18Z</dcterms:modified>
</cp:coreProperties>
</file>