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587" r:id="rId2"/>
    <p:sldId id="588" r:id="rId3"/>
    <p:sldId id="589" r:id="rId4"/>
    <p:sldId id="590" r:id="rId5"/>
    <p:sldId id="597" r:id="rId6"/>
    <p:sldId id="591" r:id="rId7"/>
    <p:sldId id="601" r:id="rId8"/>
    <p:sldId id="603" r:id="rId9"/>
    <p:sldId id="592" r:id="rId10"/>
    <p:sldId id="593" r:id="rId11"/>
    <p:sldId id="594" r:id="rId12"/>
    <p:sldId id="596" r:id="rId13"/>
    <p:sldId id="579" r:id="rId14"/>
    <p:sldId id="553" r:id="rId15"/>
    <p:sldId id="600" r:id="rId16"/>
    <p:sldId id="598" r:id="rId17"/>
    <p:sldId id="565" r:id="rId18"/>
    <p:sldId id="599" r:id="rId19"/>
    <p:sldId id="584" r:id="rId20"/>
    <p:sldId id="604" r:id="rId21"/>
    <p:sldId id="555" r:id="rId22"/>
    <p:sldId id="563" r:id="rId23"/>
    <p:sldId id="547" r:id="rId24"/>
    <p:sldId id="595" r:id="rId25"/>
  </p:sldIdLst>
  <p:sldSz cx="9144000" cy="5715000" type="screen16x10"/>
  <p:notesSz cx="6888163" cy="100203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91"/>
    <a:srgbClr val="C34BFF"/>
    <a:srgbClr val="009ED6"/>
    <a:srgbClr val="00D068"/>
    <a:srgbClr val="FF0066"/>
    <a:srgbClr val="00E673"/>
    <a:srgbClr val="FFD961"/>
    <a:srgbClr val="F7F7F7"/>
    <a:srgbClr val="EAB2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416" autoAdjust="0"/>
  </p:normalViewPr>
  <p:slideViewPr>
    <p:cSldViewPr>
      <p:cViewPr>
        <p:scale>
          <a:sx n="80" d="100"/>
          <a:sy n="80" d="100"/>
        </p:scale>
        <p:origin x="-966" y="30"/>
      </p:cViewPr>
      <p:guideLst>
        <p:guide orient="horz" pos="1800"/>
        <p:guide pos="2880"/>
      </p:guideLst>
    </p:cSldViewPr>
  </p:slideViewPr>
  <p:outlineViewPr>
    <p:cViewPr>
      <p:scale>
        <a:sx n="33" d="100"/>
        <a:sy n="33" d="100"/>
      </p:scale>
      <p:origin x="0" y="2586"/>
    </p:cViewPr>
  </p:outlineViewPr>
  <p:notesTextViewPr>
    <p:cViewPr>
      <p:scale>
        <a:sx n="100" d="100"/>
        <a:sy n="100" d="100"/>
      </p:scale>
      <p:origin x="0" y="0"/>
    </p:cViewPr>
  </p:notesTextViewPr>
  <p:sorterViewPr>
    <p:cViewPr>
      <p:scale>
        <a:sx n="80" d="100"/>
        <a:sy n="80" d="100"/>
      </p:scale>
      <p:origin x="0" y="0"/>
    </p:cViewPr>
  </p:sorterViewPr>
  <p:notesViewPr>
    <p:cSldViewPr>
      <p:cViewPr>
        <p:scale>
          <a:sx n="80" d="100"/>
          <a:sy n="80" d="100"/>
        </p:scale>
        <p:origin x="-3012" y="43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oleObject" Target="file:///D:\NTA-INED-Paris\NTA-Summary-20150725-forINE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NTA%20Paper\Final\Data\2014-02-04%20NTA-Summary-Fina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NTA-INED-Paris\NTA-Summary-20150725-forINED.xlsx" TargetMode="Externa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oleObject" Target="file:///D:\NTA\NTA10th%20%20in%20Beijing\NTA%20update\12%20NTA-Summary-Final-20141102-NewTFW-TGTAX-AgeGroup.xlsx" TargetMode="External"/><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1" Type="http://schemas.openxmlformats.org/officeDocument/2006/relationships/oleObject" Target="file:///D:\NTA\NTA10th%20%20in%20Beijing\NTA%20update\12%20NTA-Summary-Final-20141102-NewTFW-TGTAX-AgeGroup.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file:///D:\01-NTA\2%20WB%20Project%20&amp;%20NTA10\_NTA-Revised%20for%20WB-20150725\NTA-Summary-2015072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NTA\NTA10th%20%20in%20Beijing\NTA%20update\12%20NTA-Summary-Final-20141102-NewTFW-TGTAX-AgeGroup.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D:\NTA\NTA10th%20%20in%20Beijing\NTA%20update\12%20NTA-Summary-Final-20141102-NewTFW-TGTAX-AgeGrou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8463452318158"/>
          <c:y val="5.4372979025722287E-2"/>
          <c:w val="0.82892947575331521"/>
          <c:h val="0.77954532829685586"/>
        </c:manualLayout>
      </c:layout>
      <c:lineChart>
        <c:grouping val="standard"/>
        <c:varyColors val="0"/>
        <c:ser>
          <c:idx val="0"/>
          <c:order val="0"/>
          <c:tx>
            <c:strRef>
              <c:f>Sheet1!$B$1</c:f>
              <c:strCache>
                <c:ptCount val="1"/>
                <c:pt idx="0">
                  <c:v>Column1</c:v>
                </c:pt>
              </c:strCache>
            </c:strRef>
          </c:tx>
          <c:spPr>
            <a:ln>
              <a:solidFill>
                <a:srgbClr val="00B6F6"/>
              </a:solidFill>
            </a:ln>
          </c:spPr>
          <c:marker>
            <c:symbol val="none"/>
          </c:marker>
          <c:cat>
            <c:strRef>
              <c:f>Sheet1!$A$2:$A$61</c:f>
              <c:strCache>
                <c:ptCount val="60"/>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strCache>
            </c:strRef>
          </c:cat>
          <c:val>
            <c:numRef>
              <c:f>Sheet1!$B$2:$B$61</c:f>
              <c:numCache>
                <c:formatCode>General</c:formatCode>
                <c:ptCount val="60"/>
                <c:pt idx="0">
                  <c:v>133366.25233302469</c:v>
                </c:pt>
                <c:pt idx="1">
                  <c:v>140754.41743803117</c:v>
                </c:pt>
                <c:pt idx="2">
                  <c:v>156264.267185256</c:v>
                </c:pt>
                <c:pt idx="3">
                  <c:v>155037.24910749964</c:v>
                </c:pt>
                <c:pt idx="4">
                  <c:v>168588.92362008907</c:v>
                </c:pt>
                <c:pt idx="5">
                  <c:v>171466.98935619855</c:v>
                </c:pt>
                <c:pt idx="6">
                  <c:v>173379.8088838328</c:v>
                </c:pt>
                <c:pt idx="7">
                  <c:v>179647.52850284264</c:v>
                </c:pt>
                <c:pt idx="8">
                  <c:v>201260.11173779517</c:v>
                </c:pt>
                <c:pt idx="9">
                  <c:v>225667.17787795773</c:v>
                </c:pt>
                <c:pt idx="10">
                  <c:v>237420.39303159312</c:v>
                </c:pt>
                <c:pt idx="11">
                  <c:v>255875.22833219729</c:v>
                </c:pt>
                <c:pt idx="12">
                  <c:v>276591.39717959042</c:v>
                </c:pt>
                <c:pt idx="13">
                  <c:v>295466.492847385</c:v>
                </c:pt>
                <c:pt idx="14">
                  <c:v>318989.6238260098</c:v>
                </c:pt>
                <c:pt idx="15">
                  <c:v>354897.78620624414</c:v>
                </c:pt>
                <c:pt idx="16">
                  <c:v>384550.67041023972</c:v>
                </c:pt>
                <c:pt idx="17">
                  <c:v>416068.93286222848</c:v>
                </c:pt>
                <c:pt idx="18">
                  <c:v>448666.49962662323</c:v>
                </c:pt>
                <c:pt idx="19">
                  <c:v>478041.3620428702</c:v>
                </c:pt>
                <c:pt idx="20">
                  <c:v>501203.27222288714</c:v>
                </c:pt>
                <c:pt idx="21">
                  <c:v>522343.63728120737</c:v>
                </c:pt>
                <c:pt idx="22">
                  <c:v>574414.25765915588</c:v>
                </c:pt>
                <c:pt idx="23">
                  <c:v>600154.06993626803</c:v>
                </c:pt>
                <c:pt idx="24">
                  <c:v>629858.33536696446</c:v>
                </c:pt>
                <c:pt idx="25">
                  <c:v>687607.51484073815</c:v>
                </c:pt>
                <c:pt idx="26">
                  <c:v>755414.59592572821</c:v>
                </c:pt>
                <c:pt idx="27">
                  <c:v>830025.16385638807</c:v>
                </c:pt>
                <c:pt idx="28">
                  <c:v>873507.68564896972</c:v>
                </c:pt>
                <c:pt idx="29">
                  <c:v>913733</c:v>
                </c:pt>
                <c:pt idx="30">
                  <c:v>967706</c:v>
                </c:pt>
                <c:pt idx="31">
                  <c:v>1019501</c:v>
                </c:pt>
                <c:pt idx="32">
                  <c:v>1076432</c:v>
                </c:pt>
                <c:pt idx="33">
                  <c:v>1138353</c:v>
                </c:pt>
                <c:pt idx="34">
                  <c:v>1191255</c:v>
                </c:pt>
                <c:pt idx="35">
                  <c:v>1257177</c:v>
                </c:pt>
                <c:pt idx="36">
                  <c:v>1376847</c:v>
                </c:pt>
                <c:pt idx="37">
                  <c:v>1559804</c:v>
                </c:pt>
                <c:pt idx="38">
                  <c:v>1749952</c:v>
                </c:pt>
                <c:pt idx="39">
                  <c:v>1945372</c:v>
                </c:pt>
                <c:pt idx="40">
                  <c:v>2111862</c:v>
                </c:pt>
                <c:pt idx="41">
                  <c:v>2282572</c:v>
                </c:pt>
                <c:pt idx="42">
                  <c:v>2470908</c:v>
                </c:pt>
                <c:pt idx="43">
                  <c:v>2692973</c:v>
                </c:pt>
                <c:pt idx="44">
                  <c:v>2941736</c:v>
                </c:pt>
                <c:pt idx="45">
                  <c:v>3115338</c:v>
                </c:pt>
                <c:pt idx="46">
                  <c:v>3072615</c:v>
                </c:pt>
                <c:pt idx="47">
                  <c:v>2749684</c:v>
                </c:pt>
                <c:pt idx="48">
                  <c:v>2871980</c:v>
                </c:pt>
                <c:pt idx="49">
                  <c:v>3008401</c:v>
                </c:pt>
                <c:pt idx="50">
                  <c:v>3073601</c:v>
                </c:pt>
                <c:pt idx="51">
                  <c:v>3237042</c:v>
                </c:pt>
                <c:pt idx="52">
                  <c:v>3468166</c:v>
                </c:pt>
                <c:pt idx="53">
                  <c:v>3688189</c:v>
                </c:pt>
                <c:pt idx="54">
                  <c:v>3858019</c:v>
                </c:pt>
                <c:pt idx="55">
                  <c:v>4054504</c:v>
                </c:pt>
                <c:pt idx="56">
                  <c:v>4259026</c:v>
                </c:pt>
                <c:pt idx="57">
                  <c:v>4364833</c:v>
                </c:pt>
                <c:pt idx="58">
                  <c:v>4263139</c:v>
                </c:pt>
                <c:pt idx="59">
                  <c:v>4767212.1912879292</c:v>
                </c:pt>
              </c:numCache>
            </c:numRef>
          </c:val>
          <c:smooth val="0"/>
        </c:ser>
        <c:dLbls>
          <c:showLegendKey val="0"/>
          <c:showVal val="0"/>
          <c:showCatName val="0"/>
          <c:showSerName val="0"/>
          <c:showPercent val="0"/>
          <c:showBubbleSize val="0"/>
        </c:dLbls>
        <c:marker val="1"/>
        <c:smooth val="0"/>
        <c:axId val="212370944"/>
        <c:axId val="212372480"/>
      </c:lineChart>
      <c:catAx>
        <c:axId val="212370944"/>
        <c:scaling>
          <c:orientation val="minMax"/>
        </c:scaling>
        <c:delete val="0"/>
        <c:axPos val="b"/>
        <c:majorTickMark val="out"/>
        <c:minorTickMark val="none"/>
        <c:tickLblPos val="nextTo"/>
        <c:crossAx val="212372480"/>
        <c:crosses val="autoZero"/>
        <c:auto val="1"/>
        <c:lblAlgn val="ctr"/>
        <c:lblOffset val="100"/>
        <c:noMultiLvlLbl val="0"/>
      </c:catAx>
      <c:valAx>
        <c:axId val="212372480"/>
        <c:scaling>
          <c:orientation val="minMax"/>
        </c:scaling>
        <c:delete val="0"/>
        <c:axPos val="l"/>
        <c:majorGridlines>
          <c:spPr>
            <a:ln>
              <a:noFill/>
            </a:ln>
          </c:spPr>
        </c:majorGridlines>
        <c:numFmt formatCode="#,##0" sourceLinked="0"/>
        <c:majorTickMark val="out"/>
        <c:minorTickMark val="none"/>
        <c:tickLblPos val="nextTo"/>
        <c:crossAx val="212370944"/>
        <c:crosses val="autoZero"/>
        <c:crossBetween val="between"/>
        <c:dispUnits>
          <c:builtInUnit val="millions"/>
          <c:dispUnitsLbl>
            <c:layout/>
            <c:tx>
              <c:rich>
                <a:bodyPr/>
                <a:lstStyle/>
                <a:p>
                  <a:pPr>
                    <a:defRPr/>
                  </a:pPr>
                  <a:r>
                    <a:rPr lang="en-US" dirty="0" smtClean="0"/>
                    <a:t>Trillions Baht</a:t>
                  </a:r>
                  <a:endParaRPr lang="en-US" dirty="0"/>
                </a:p>
              </c:rich>
            </c:tx>
          </c:dispUnitsLbl>
        </c:dispUnits>
      </c:valAx>
    </c:plotArea>
    <c:plotVisOnly val="1"/>
    <c:dispBlanksAs val="gap"/>
    <c:showDLblsOverMax val="0"/>
  </c:chart>
  <c:txPr>
    <a:bodyPr/>
    <a:lstStyle/>
    <a:p>
      <a:pPr>
        <a:defRPr sz="11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Category 1</c:v>
                </c:pt>
              </c:strCache>
            </c:strRef>
          </c:tx>
          <c:spPr>
            <a:ln>
              <a:solidFill>
                <a:schemeClr val="bg1">
                  <a:lumMod val="50000"/>
                </a:schemeClr>
              </a:solidFill>
            </a:ln>
          </c:spPr>
          <c:marker>
            <c:symbol val="none"/>
          </c:marker>
          <c:cat>
            <c:strRef>
              <c:f>Sheet1!$B$1:$CW$1</c:f>
              <c:strCach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strCache>
            </c:strRef>
          </c:cat>
          <c:val>
            <c:numRef>
              <c:f>Sheet1!$B$2:$CW$2</c:f>
              <c:numCache>
                <c:formatCode>General</c:formatCode>
                <c:ptCount val="100"/>
                <c:pt idx="0">
                  <c:v>763220.26530749537</c:v>
                </c:pt>
                <c:pt idx="1">
                  <c:v>741371.91110809823</c:v>
                </c:pt>
                <c:pt idx="2">
                  <c:v>757983.4815238252</c:v>
                </c:pt>
                <c:pt idx="3">
                  <c:v>772895.80218504113</c:v>
                </c:pt>
                <c:pt idx="4">
                  <c:v>787555.38754507399</c:v>
                </c:pt>
                <c:pt idx="5">
                  <c:v>802061.6913141564</c:v>
                </c:pt>
                <c:pt idx="6">
                  <c:v>816526.81325977994</c:v>
                </c:pt>
                <c:pt idx="7">
                  <c:v>831043.99162273027</c:v>
                </c:pt>
                <c:pt idx="8">
                  <c:v>845656.19346441643</c:v>
                </c:pt>
                <c:pt idx="9">
                  <c:v>860325.48005062109</c:v>
                </c:pt>
                <c:pt idx="10">
                  <c:v>874771.27528840001</c:v>
                </c:pt>
                <c:pt idx="11">
                  <c:v>888451.78999915172</c:v>
                </c:pt>
                <c:pt idx="12">
                  <c:v>900594.43314016098</c:v>
                </c:pt>
                <c:pt idx="13">
                  <c:v>910328.12624377268</c:v>
                </c:pt>
                <c:pt idx="14">
                  <c:v>917061.2889544128</c:v>
                </c:pt>
                <c:pt idx="15">
                  <c:v>921016.26402313507</c:v>
                </c:pt>
                <c:pt idx="16">
                  <c:v>925059.48455877567</c:v>
                </c:pt>
                <c:pt idx="17">
                  <c:v>927835.04950498347</c:v>
                </c:pt>
                <c:pt idx="18">
                  <c:v>925014.14081571379</c:v>
                </c:pt>
                <c:pt idx="19">
                  <c:v>915212.99165268429</c:v>
                </c:pt>
                <c:pt idx="20">
                  <c:v>900984.83638674091</c:v>
                </c:pt>
                <c:pt idx="21">
                  <c:v>884912.84974752623</c:v>
                </c:pt>
                <c:pt idx="22">
                  <c:v>871681.81606573611</c:v>
                </c:pt>
                <c:pt idx="23">
                  <c:v>864771.13722216035</c:v>
                </c:pt>
                <c:pt idx="24">
                  <c:v>866905.98086365778</c:v>
                </c:pt>
                <c:pt idx="25">
                  <c:v>876339.09523128858</c:v>
                </c:pt>
                <c:pt idx="26">
                  <c:v>886959.36858144787</c:v>
                </c:pt>
                <c:pt idx="27">
                  <c:v>897808.29674102052</c:v>
                </c:pt>
                <c:pt idx="28">
                  <c:v>913775.39656033879</c:v>
                </c:pt>
                <c:pt idx="29">
                  <c:v>935561.65943232167</c:v>
                </c:pt>
                <c:pt idx="30">
                  <c:v>961098.56399248086</c:v>
                </c:pt>
                <c:pt idx="31">
                  <c:v>989699.37447131809</c:v>
                </c:pt>
                <c:pt idx="32">
                  <c:v>1016647.2727041356</c:v>
                </c:pt>
                <c:pt idx="33">
                  <c:v>1036618.7032334943</c:v>
                </c:pt>
                <c:pt idx="34">
                  <c:v>1046514.4608038598</c:v>
                </c:pt>
                <c:pt idx="35">
                  <c:v>1049065.4729172564</c:v>
                </c:pt>
                <c:pt idx="36">
                  <c:v>1047462.0500661547</c:v>
                </c:pt>
                <c:pt idx="37">
                  <c:v>1047367.6476639952</c:v>
                </c:pt>
                <c:pt idx="38">
                  <c:v>1052244.8321239366</c:v>
                </c:pt>
                <c:pt idx="39">
                  <c:v>1064860.5609579347</c:v>
                </c:pt>
                <c:pt idx="40">
                  <c:v>1082023.1343305646</c:v>
                </c:pt>
                <c:pt idx="41">
                  <c:v>1099673.5237766984</c:v>
                </c:pt>
                <c:pt idx="42">
                  <c:v>1111850.2923490573</c:v>
                </c:pt>
                <c:pt idx="43">
                  <c:v>1115256.3429645835</c:v>
                </c:pt>
                <c:pt idx="44">
                  <c:v>1106875.7233232018</c:v>
                </c:pt>
                <c:pt idx="45">
                  <c:v>1089151.8389054434</c:v>
                </c:pt>
                <c:pt idx="46">
                  <c:v>1067606.9836179111</c:v>
                </c:pt>
                <c:pt idx="47">
                  <c:v>1045432.2631404148</c:v>
                </c:pt>
                <c:pt idx="48">
                  <c:v>1021009.2488377822</c:v>
                </c:pt>
                <c:pt idx="49">
                  <c:v>995178.3040157021</c:v>
                </c:pt>
                <c:pt idx="50">
                  <c:v>968020.60459999065</c:v>
                </c:pt>
                <c:pt idx="51">
                  <c:v>938173.90268820571</c:v>
                </c:pt>
                <c:pt idx="52">
                  <c:v>906408.07879662828</c:v>
                </c:pt>
                <c:pt idx="53">
                  <c:v>875212.137608269</c:v>
                </c:pt>
                <c:pt idx="54">
                  <c:v>845526.82826700178</c:v>
                </c:pt>
                <c:pt idx="55">
                  <c:v>816506.25581154111</c:v>
                </c:pt>
                <c:pt idx="56">
                  <c:v>788241.93642204208</c:v>
                </c:pt>
                <c:pt idx="57">
                  <c:v>758202.46089079021</c:v>
                </c:pt>
                <c:pt idx="58">
                  <c:v>723440.91722527216</c:v>
                </c:pt>
                <c:pt idx="59">
                  <c:v>682455.42553834408</c:v>
                </c:pt>
                <c:pt idx="60">
                  <c:v>637509.50268925796</c:v>
                </c:pt>
                <c:pt idx="61">
                  <c:v>590858.8797506222</c:v>
                </c:pt>
                <c:pt idx="62">
                  <c:v>546922.26171558211</c:v>
                </c:pt>
                <c:pt idx="63">
                  <c:v>508985.17408029863</c:v>
                </c:pt>
                <c:pt idx="64">
                  <c:v>479542.20604715013</c:v>
                </c:pt>
                <c:pt idx="65">
                  <c:v>456674.24038302654</c:v>
                </c:pt>
                <c:pt idx="66">
                  <c:v>436323.25888451026</c:v>
                </c:pt>
                <c:pt idx="67">
                  <c:v>415576.77214160014</c:v>
                </c:pt>
                <c:pt idx="68">
                  <c:v>395053.99994828587</c:v>
                </c:pt>
                <c:pt idx="69">
                  <c:v>373856.2861743063</c:v>
                </c:pt>
                <c:pt idx="70">
                  <c:v>352457.05773324659</c:v>
                </c:pt>
                <c:pt idx="71">
                  <c:v>331449.2298966503</c:v>
                </c:pt>
                <c:pt idx="72">
                  <c:v>311986.87732105143</c:v>
                </c:pt>
                <c:pt idx="73">
                  <c:v>294682.49266994488</c:v>
                </c:pt>
                <c:pt idx="74">
                  <c:v>279989.39469685615</c:v>
                </c:pt>
                <c:pt idx="75">
                  <c:v>266982.01662718336</c:v>
                </c:pt>
                <c:pt idx="76">
                  <c:v>255381.86703806999</c:v>
                </c:pt>
                <c:pt idx="77">
                  <c:v>243002.02980955626</c:v>
                </c:pt>
                <c:pt idx="78">
                  <c:v>227442.71173651557</c:v>
                </c:pt>
                <c:pt idx="79">
                  <c:v>207396.36579847298</c:v>
                </c:pt>
                <c:pt idx="80">
                  <c:v>184338.1747367408</c:v>
                </c:pt>
                <c:pt idx="81">
                  <c:v>160870.05816701698</c:v>
                </c:pt>
                <c:pt idx="82">
                  <c:v>139069.56543532206</c:v>
                </c:pt>
                <c:pt idx="83">
                  <c:v>118990.65364475991</c:v>
                </c:pt>
                <c:pt idx="84">
                  <c:v>101431.23638761634</c:v>
                </c:pt>
                <c:pt idx="85">
                  <c:v>86092.782449996157</c:v>
                </c:pt>
                <c:pt idx="86">
                  <c:v>71640.504875408515</c:v>
                </c:pt>
                <c:pt idx="87">
                  <c:v>58019.515128541614</c:v>
                </c:pt>
                <c:pt idx="88">
                  <c:v>46533.554360584159</c:v>
                </c:pt>
                <c:pt idx="89">
                  <c:v>37448.700477900289</c:v>
                </c:pt>
                <c:pt idx="90">
                  <c:v>30358.702352951517</c:v>
                </c:pt>
                <c:pt idx="91">
                  <c:v>24651.797139965369</c:v>
                </c:pt>
                <c:pt idx="92">
                  <c:v>19819.058498948994</c:v>
                </c:pt>
                <c:pt idx="93">
                  <c:v>15550.516714984849</c:v>
                </c:pt>
                <c:pt idx="94">
                  <c:v>11746.376775518249</c:v>
                </c:pt>
                <c:pt idx="95">
                  <c:v>8487.1673674981721</c:v>
                </c:pt>
                <c:pt idx="96">
                  <c:v>5899.6252514127336</c:v>
                </c:pt>
                <c:pt idx="97">
                  <c:v>4126.0511485906964</c:v>
                </c:pt>
                <c:pt idx="98">
                  <c:v>3296.3132190766892</c:v>
                </c:pt>
                <c:pt idx="99">
                  <c:v>10466.794487471965</c:v>
                </c:pt>
              </c:numCache>
            </c:numRef>
          </c:val>
          <c:smooth val="0"/>
        </c:ser>
        <c:dLbls>
          <c:showLegendKey val="0"/>
          <c:showVal val="0"/>
          <c:showCatName val="0"/>
          <c:showSerName val="0"/>
          <c:showPercent val="0"/>
          <c:showBubbleSize val="0"/>
        </c:dLbls>
        <c:marker val="1"/>
        <c:smooth val="0"/>
        <c:axId val="147867136"/>
        <c:axId val="147868672"/>
      </c:lineChart>
      <c:catAx>
        <c:axId val="147867136"/>
        <c:scaling>
          <c:orientation val="minMax"/>
        </c:scaling>
        <c:delete val="0"/>
        <c:axPos val="b"/>
        <c:numFmt formatCode="#,##0" sourceLinked="0"/>
        <c:majorTickMark val="out"/>
        <c:minorTickMark val="none"/>
        <c:tickLblPos val="nextTo"/>
        <c:txPr>
          <a:bodyPr/>
          <a:lstStyle/>
          <a:p>
            <a:pPr>
              <a:defRPr sz="1000"/>
            </a:pPr>
            <a:endParaRPr lang="en-US"/>
          </a:p>
        </c:txPr>
        <c:crossAx val="147868672"/>
        <c:crosses val="autoZero"/>
        <c:auto val="1"/>
        <c:lblAlgn val="ctr"/>
        <c:lblOffset val="100"/>
        <c:tickLblSkip val="10"/>
        <c:noMultiLvlLbl val="0"/>
      </c:catAx>
      <c:valAx>
        <c:axId val="147868672"/>
        <c:scaling>
          <c:orientation val="minMax"/>
        </c:scaling>
        <c:delete val="0"/>
        <c:axPos val="l"/>
        <c:majorGridlines>
          <c:spPr>
            <a:ln>
              <a:noFill/>
            </a:ln>
          </c:spPr>
        </c:majorGridlines>
        <c:numFmt formatCode="#,##0" sourceLinked="0"/>
        <c:majorTickMark val="out"/>
        <c:minorTickMark val="none"/>
        <c:tickLblPos val="nextTo"/>
        <c:txPr>
          <a:bodyPr/>
          <a:lstStyle/>
          <a:p>
            <a:pPr>
              <a:defRPr sz="1000"/>
            </a:pPr>
            <a:endParaRPr lang="en-US"/>
          </a:p>
        </c:txPr>
        <c:crossAx val="14786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'per capita-age group'!$A$63</c:f>
              <c:strCache>
                <c:ptCount val="1"/>
                <c:pt idx="0">
                  <c:v>Labor Income</c:v>
                </c:pt>
              </c:strCache>
            </c:strRef>
          </c:tx>
          <c:spPr>
            <a:solidFill>
              <a:schemeClr val="accent1">
                <a:lumMod val="40000"/>
                <a:lumOff val="60000"/>
              </a:schemeClr>
            </a:solidFill>
          </c:spPr>
          <c:invertIfNegative val="0"/>
          <c:cat>
            <c:strRef>
              <c:f>'per capita-age group'!$B$62:$F$62</c:f>
              <c:strCache>
                <c:ptCount val="5"/>
                <c:pt idx="0">
                  <c:v>0-4</c:v>
                </c:pt>
                <c:pt idx="1">
                  <c:v>5-14</c:v>
                </c:pt>
                <c:pt idx="2">
                  <c:v>15-24</c:v>
                </c:pt>
                <c:pt idx="3">
                  <c:v>25-59</c:v>
                </c:pt>
                <c:pt idx="4">
                  <c:v>60+</c:v>
                </c:pt>
              </c:strCache>
            </c:strRef>
          </c:cat>
          <c:val>
            <c:numRef>
              <c:f>'per capita-age group'!$B$63:$F$63</c:f>
              <c:numCache>
                <c:formatCode>#,##0</c:formatCode>
                <c:ptCount val="5"/>
                <c:pt idx="0">
                  <c:v>0</c:v>
                </c:pt>
                <c:pt idx="1">
                  <c:v>0</c:v>
                </c:pt>
                <c:pt idx="2">
                  <c:v>32668.793292193528</c:v>
                </c:pt>
                <c:pt idx="3">
                  <c:v>140153.76310494743</c:v>
                </c:pt>
                <c:pt idx="4">
                  <c:v>35127.299894578617</c:v>
                </c:pt>
              </c:numCache>
            </c:numRef>
          </c:val>
        </c:ser>
        <c:ser>
          <c:idx val="1"/>
          <c:order val="1"/>
          <c:tx>
            <c:strRef>
              <c:f>'per capita-age group'!$A$64</c:f>
              <c:strCache>
                <c:ptCount val="1"/>
                <c:pt idx="0">
                  <c:v>Asset-based reallocations</c:v>
                </c:pt>
              </c:strCache>
            </c:strRef>
          </c:tx>
          <c:spPr>
            <a:solidFill>
              <a:srgbClr val="FF4791"/>
            </a:solidFill>
          </c:spPr>
          <c:invertIfNegative val="0"/>
          <c:cat>
            <c:strRef>
              <c:f>'per capita-age group'!$B$62:$F$62</c:f>
              <c:strCache>
                <c:ptCount val="5"/>
                <c:pt idx="0">
                  <c:v>0-4</c:v>
                </c:pt>
                <c:pt idx="1">
                  <c:v>5-14</c:v>
                </c:pt>
                <c:pt idx="2">
                  <c:v>15-24</c:v>
                </c:pt>
                <c:pt idx="3">
                  <c:v>25-59</c:v>
                </c:pt>
                <c:pt idx="4">
                  <c:v>60+</c:v>
                </c:pt>
              </c:strCache>
            </c:strRef>
          </c:cat>
          <c:val>
            <c:numRef>
              <c:f>'per capita-age group'!$B$64:$F$64</c:f>
              <c:numCache>
                <c:formatCode>#,##0</c:formatCode>
                <c:ptCount val="5"/>
                <c:pt idx="0">
                  <c:v>-88.021860530770482</c:v>
                </c:pt>
                <c:pt idx="1">
                  <c:v>-1769.2674035719524</c:v>
                </c:pt>
                <c:pt idx="2">
                  <c:v>-7508.1884105440058</c:v>
                </c:pt>
                <c:pt idx="3">
                  <c:v>8662.55088246177</c:v>
                </c:pt>
                <c:pt idx="4">
                  <c:v>88731.441976678849</c:v>
                </c:pt>
              </c:numCache>
            </c:numRef>
          </c:val>
        </c:ser>
        <c:ser>
          <c:idx val="2"/>
          <c:order val="2"/>
          <c:tx>
            <c:strRef>
              <c:f>'per capita-age group'!$A$65</c:f>
              <c:strCache>
                <c:ptCount val="1"/>
                <c:pt idx="0">
                  <c:v>Public transfers</c:v>
                </c:pt>
              </c:strCache>
            </c:strRef>
          </c:tx>
          <c:spPr>
            <a:solidFill>
              <a:srgbClr val="00E673">
                <a:alpha val="80000"/>
              </a:srgbClr>
            </a:solidFill>
          </c:spPr>
          <c:invertIfNegative val="0"/>
          <c:cat>
            <c:strRef>
              <c:f>'per capita-age group'!$B$62:$F$62</c:f>
              <c:strCache>
                <c:ptCount val="5"/>
                <c:pt idx="0">
                  <c:v>0-4</c:v>
                </c:pt>
                <c:pt idx="1">
                  <c:v>5-14</c:v>
                </c:pt>
                <c:pt idx="2">
                  <c:v>15-24</c:v>
                </c:pt>
                <c:pt idx="3">
                  <c:v>25-59</c:v>
                </c:pt>
                <c:pt idx="4">
                  <c:v>60+</c:v>
                </c:pt>
              </c:strCache>
            </c:strRef>
          </c:cat>
          <c:val>
            <c:numRef>
              <c:f>'per capita-age group'!$B$65:$F$65</c:f>
              <c:numCache>
                <c:formatCode>#,##0</c:formatCode>
                <c:ptCount val="5"/>
                <c:pt idx="0">
                  <c:v>18557.147765942995</c:v>
                </c:pt>
                <c:pt idx="1">
                  <c:v>43803.291571700138</c:v>
                </c:pt>
                <c:pt idx="2">
                  <c:v>21925.241084178786</c:v>
                </c:pt>
                <c:pt idx="3">
                  <c:v>-19682.04337875111</c:v>
                </c:pt>
                <c:pt idx="4">
                  <c:v>2419.133965426845</c:v>
                </c:pt>
              </c:numCache>
            </c:numRef>
          </c:val>
        </c:ser>
        <c:ser>
          <c:idx val="3"/>
          <c:order val="3"/>
          <c:tx>
            <c:strRef>
              <c:f>'per capita-age group'!$A$66</c:f>
              <c:strCache>
                <c:ptCount val="1"/>
                <c:pt idx="0">
                  <c:v>Private transfers</c:v>
                </c:pt>
              </c:strCache>
            </c:strRef>
          </c:tx>
          <c:spPr>
            <a:solidFill>
              <a:srgbClr val="FFD961"/>
            </a:solidFill>
          </c:spPr>
          <c:invertIfNegative val="0"/>
          <c:cat>
            <c:strRef>
              <c:f>'per capita-age group'!$B$62:$F$62</c:f>
              <c:strCache>
                <c:ptCount val="5"/>
                <c:pt idx="0">
                  <c:v>0-4</c:v>
                </c:pt>
                <c:pt idx="1">
                  <c:v>5-14</c:v>
                </c:pt>
                <c:pt idx="2">
                  <c:v>15-24</c:v>
                </c:pt>
                <c:pt idx="3">
                  <c:v>25-59</c:v>
                </c:pt>
                <c:pt idx="4">
                  <c:v>60+</c:v>
                </c:pt>
              </c:strCache>
            </c:strRef>
          </c:cat>
          <c:val>
            <c:numRef>
              <c:f>'per capita-age group'!$B$66:$F$66</c:f>
              <c:numCache>
                <c:formatCode>General</c:formatCode>
                <c:ptCount val="5"/>
                <c:pt idx="0">
                  <c:v>35270.233058396734</c:v>
                </c:pt>
                <c:pt idx="1">
                  <c:v>54884.991704123175</c:v>
                </c:pt>
                <c:pt idx="2">
                  <c:v>67829.497683201567</c:v>
                </c:pt>
                <c:pt idx="3">
                  <c:v>-20257.732828299188</c:v>
                </c:pt>
                <c:pt idx="4">
                  <c:v>-23326.7149733599</c:v>
                </c:pt>
              </c:numCache>
            </c:numRef>
          </c:val>
        </c:ser>
        <c:dLbls>
          <c:showLegendKey val="0"/>
          <c:showVal val="0"/>
          <c:showCatName val="0"/>
          <c:showSerName val="0"/>
          <c:showPercent val="0"/>
          <c:showBubbleSize val="0"/>
        </c:dLbls>
        <c:gapWidth val="78"/>
        <c:overlap val="100"/>
        <c:axId val="148020224"/>
        <c:axId val="148030208"/>
      </c:barChart>
      <c:catAx>
        <c:axId val="148020224"/>
        <c:scaling>
          <c:orientation val="minMax"/>
        </c:scaling>
        <c:delete val="0"/>
        <c:axPos val="b"/>
        <c:majorTickMark val="out"/>
        <c:minorTickMark val="none"/>
        <c:tickLblPos val="nextTo"/>
        <c:txPr>
          <a:bodyPr/>
          <a:lstStyle/>
          <a:p>
            <a:pPr>
              <a:defRPr sz="1050"/>
            </a:pPr>
            <a:endParaRPr lang="en-US"/>
          </a:p>
        </c:txPr>
        <c:crossAx val="148030208"/>
        <c:crosses val="autoZero"/>
        <c:auto val="1"/>
        <c:lblAlgn val="ctr"/>
        <c:lblOffset val="100"/>
        <c:noMultiLvlLbl val="0"/>
      </c:catAx>
      <c:valAx>
        <c:axId val="148030208"/>
        <c:scaling>
          <c:orientation val="minMax"/>
        </c:scaling>
        <c:delete val="0"/>
        <c:axPos val="l"/>
        <c:majorGridlines>
          <c:spPr>
            <a:ln>
              <a:noFill/>
            </a:ln>
          </c:spPr>
        </c:majorGridlines>
        <c:numFmt formatCode="#,##0" sourceLinked="1"/>
        <c:majorTickMark val="out"/>
        <c:minorTickMark val="none"/>
        <c:tickLblPos val="nextTo"/>
        <c:txPr>
          <a:bodyPr/>
          <a:lstStyle/>
          <a:p>
            <a:pPr>
              <a:defRPr sz="1050"/>
            </a:pPr>
            <a:endParaRPr lang="en-US"/>
          </a:p>
        </c:txPr>
        <c:crossAx val="148020224"/>
        <c:crosses val="autoZero"/>
        <c:crossBetween val="between"/>
      </c:valAx>
    </c:plotArea>
    <c:legend>
      <c:legendPos val="b"/>
      <c:layout>
        <c:manualLayout>
          <c:xMode val="edge"/>
          <c:yMode val="edge"/>
          <c:x val="5.7227490806857413E-2"/>
          <c:y val="0.83951006124234473"/>
          <c:w val="0.91466666666666652"/>
          <c:h val="0.1604899387576553"/>
        </c:manualLayout>
      </c:layout>
      <c:overlay val="0"/>
      <c:txPr>
        <a:bodyPr/>
        <a:lstStyle/>
        <a:p>
          <a:pPr>
            <a:defRPr sz="1200" b="1"/>
          </a:pPr>
          <a:endParaRPr lang="en-US"/>
        </a:p>
      </c:txPr>
    </c:legend>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40986388572811E-2"/>
          <c:y val="4.9966611430372045E-2"/>
          <c:w val="0.93171802722285435"/>
          <c:h val="0.79646957455415435"/>
        </c:manualLayout>
      </c:layout>
      <c:lineChart>
        <c:grouping val="standard"/>
        <c:varyColors val="0"/>
        <c:ser>
          <c:idx val="0"/>
          <c:order val="0"/>
          <c:tx>
            <c:strRef>
              <c:f>'per capita 0-99'!$A$5</c:f>
              <c:strCache>
                <c:ptCount val="1"/>
                <c:pt idx="0">
                  <c:v>Consumption</c:v>
                </c:pt>
              </c:strCache>
            </c:strRef>
          </c:tx>
          <c:spPr>
            <a:ln w="34925" cap="flat" cmpd="sng" algn="ctr">
              <a:solidFill>
                <a:schemeClr val="accent4"/>
              </a:solidFill>
              <a:prstDash val="solid"/>
            </a:ln>
            <a:effectLst/>
          </c:spPr>
          <c:marker>
            <c:symbol val="none"/>
          </c:marker>
          <c:cat>
            <c:numRef>
              <c:f>'per capita 0-99'!$C$3:$CX$3</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'per capita 0-99'!$C$5:$CX$5</c:f>
              <c:numCache>
                <c:formatCode>#,##0</c:formatCode>
                <c:ptCount val="100"/>
                <c:pt idx="0">
                  <c:v>92751.136029742003</c:v>
                </c:pt>
                <c:pt idx="1">
                  <c:v>93076.607073230669</c:v>
                </c:pt>
                <c:pt idx="2">
                  <c:v>93118.631275812702</c:v>
                </c:pt>
                <c:pt idx="3">
                  <c:v>97658.495553521876</c:v>
                </c:pt>
                <c:pt idx="4">
                  <c:v>103073.2009129355</c:v>
                </c:pt>
                <c:pt idx="5">
                  <c:v>108463.6734394614</c:v>
                </c:pt>
                <c:pt idx="6">
                  <c:v>119365.37741650949</c:v>
                </c:pt>
                <c:pt idx="7">
                  <c:v>124790.07700089039</c:v>
                </c:pt>
                <c:pt idx="8">
                  <c:v>124407.90850417419</c:v>
                </c:pt>
                <c:pt idx="9">
                  <c:v>123958.15558515</c:v>
                </c:pt>
                <c:pt idx="10">
                  <c:v>125171.08005037899</c:v>
                </c:pt>
                <c:pt idx="11">
                  <c:v>124373.2645173284</c:v>
                </c:pt>
                <c:pt idx="12">
                  <c:v>120258.1018200476</c:v>
                </c:pt>
                <c:pt idx="13">
                  <c:v>123583.76076416641</c:v>
                </c:pt>
                <c:pt idx="14">
                  <c:v>129804.3395817711</c:v>
                </c:pt>
                <c:pt idx="15">
                  <c:v>113247.407402154</c:v>
                </c:pt>
                <c:pt idx="16">
                  <c:v>110376.7729129072</c:v>
                </c:pt>
                <c:pt idx="17">
                  <c:v>110785.2949834702</c:v>
                </c:pt>
                <c:pt idx="18">
                  <c:v>150382.94126050879</c:v>
                </c:pt>
                <c:pt idx="19">
                  <c:v>121682.1330466651</c:v>
                </c:pt>
                <c:pt idx="20">
                  <c:v>115346.43136636569</c:v>
                </c:pt>
                <c:pt idx="21">
                  <c:v>116280.47434658041</c:v>
                </c:pt>
                <c:pt idx="22">
                  <c:v>111350.8216223924</c:v>
                </c:pt>
                <c:pt idx="23">
                  <c:v>105452.3166640414</c:v>
                </c:pt>
                <c:pt idx="24">
                  <c:v>102343.1791656596</c:v>
                </c:pt>
                <c:pt idx="25">
                  <c:v>103113.9190745025</c:v>
                </c:pt>
                <c:pt idx="26">
                  <c:v>101093.52722636009</c:v>
                </c:pt>
                <c:pt idx="27">
                  <c:v>101435.2490458674</c:v>
                </c:pt>
                <c:pt idx="28">
                  <c:v>100897.4455461044</c:v>
                </c:pt>
                <c:pt idx="29">
                  <c:v>102288.0012120732</c:v>
                </c:pt>
                <c:pt idx="30">
                  <c:v>101461.8767814118</c:v>
                </c:pt>
                <c:pt idx="31">
                  <c:v>100032.28161968201</c:v>
                </c:pt>
                <c:pt idx="32">
                  <c:v>99069.388277199338</c:v>
                </c:pt>
                <c:pt idx="33">
                  <c:v>98702.082824248006</c:v>
                </c:pt>
                <c:pt idx="34">
                  <c:v>98109.754433418988</c:v>
                </c:pt>
                <c:pt idx="35">
                  <c:v>97054.848418673893</c:v>
                </c:pt>
                <c:pt idx="36">
                  <c:v>96212.071380619644</c:v>
                </c:pt>
                <c:pt idx="37">
                  <c:v>95148.425159981794</c:v>
                </c:pt>
                <c:pt idx="38">
                  <c:v>94861.715101362308</c:v>
                </c:pt>
                <c:pt idx="39">
                  <c:v>95260.132482950183</c:v>
                </c:pt>
                <c:pt idx="40">
                  <c:v>95834.308326948099</c:v>
                </c:pt>
                <c:pt idx="41">
                  <c:v>94589.015437272203</c:v>
                </c:pt>
                <c:pt idx="42">
                  <c:v>95306.701482140154</c:v>
                </c:pt>
                <c:pt idx="43">
                  <c:v>95113.384708008627</c:v>
                </c:pt>
                <c:pt idx="44">
                  <c:v>95253.297300569073</c:v>
                </c:pt>
                <c:pt idx="45">
                  <c:v>96524.444550725908</c:v>
                </c:pt>
                <c:pt idx="46">
                  <c:v>96415.136257939303</c:v>
                </c:pt>
                <c:pt idx="47">
                  <c:v>98394.791573095907</c:v>
                </c:pt>
                <c:pt idx="48">
                  <c:v>99896.248899324302</c:v>
                </c:pt>
                <c:pt idx="49">
                  <c:v>99871.499934098989</c:v>
                </c:pt>
                <c:pt idx="50">
                  <c:v>100923.3078743621</c:v>
                </c:pt>
                <c:pt idx="51">
                  <c:v>100002.5705071812</c:v>
                </c:pt>
                <c:pt idx="52">
                  <c:v>102576.3517351364</c:v>
                </c:pt>
                <c:pt idx="53">
                  <c:v>103162.1839194538</c:v>
                </c:pt>
                <c:pt idx="54">
                  <c:v>104076.5342320177</c:v>
                </c:pt>
                <c:pt idx="55">
                  <c:v>101673.8284771405</c:v>
                </c:pt>
                <c:pt idx="56">
                  <c:v>102085.9828822686</c:v>
                </c:pt>
                <c:pt idx="57">
                  <c:v>102212.154089011</c:v>
                </c:pt>
                <c:pt idx="58">
                  <c:v>101149.9409802998</c:v>
                </c:pt>
                <c:pt idx="59">
                  <c:v>98936.989508396393</c:v>
                </c:pt>
                <c:pt idx="60">
                  <c:v>98667.10061872912</c:v>
                </c:pt>
                <c:pt idx="61">
                  <c:v>92302.160365063639</c:v>
                </c:pt>
                <c:pt idx="62">
                  <c:v>94354.516832456648</c:v>
                </c:pt>
                <c:pt idx="63">
                  <c:v>95628.258705250366</c:v>
                </c:pt>
                <c:pt idx="64">
                  <c:v>94977.081808325005</c:v>
                </c:pt>
                <c:pt idx="65">
                  <c:v>94101.960104761805</c:v>
                </c:pt>
                <c:pt idx="66">
                  <c:v>91184.001151329008</c:v>
                </c:pt>
                <c:pt idx="67">
                  <c:v>93899.318175514476</c:v>
                </c:pt>
                <c:pt idx="68">
                  <c:v>92098.013678992371</c:v>
                </c:pt>
                <c:pt idx="69">
                  <c:v>91365.060945076635</c:v>
                </c:pt>
                <c:pt idx="70">
                  <c:v>96289.681950262326</c:v>
                </c:pt>
                <c:pt idx="71">
                  <c:v>90600.421237921808</c:v>
                </c:pt>
                <c:pt idx="72">
                  <c:v>96148.474114605604</c:v>
                </c:pt>
                <c:pt idx="73">
                  <c:v>99111.082556146808</c:v>
                </c:pt>
                <c:pt idx="74">
                  <c:v>101535.777087148</c:v>
                </c:pt>
                <c:pt idx="75">
                  <c:v>98533.764155312776</c:v>
                </c:pt>
                <c:pt idx="76">
                  <c:v>95504.715925216908</c:v>
                </c:pt>
                <c:pt idx="77">
                  <c:v>99651.002554206338</c:v>
                </c:pt>
                <c:pt idx="78">
                  <c:v>108056.823092758</c:v>
                </c:pt>
                <c:pt idx="79">
                  <c:v>94433.453574628802</c:v>
                </c:pt>
                <c:pt idx="80">
                  <c:v>108945.315978969</c:v>
                </c:pt>
                <c:pt idx="81">
                  <c:v>94168.257594307608</c:v>
                </c:pt>
                <c:pt idx="82">
                  <c:v>106881.6662805979</c:v>
                </c:pt>
                <c:pt idx="83">
                  <c:v>103958.2023969664</c:v>
                </c:pt>
                <c:pt idx="84">
                  <c:v>118181.949317622</c:v>
                </c:pt>
                <c:pt idx="85">
                  <c:v>106896.8952950956</c:v>
                </c:pt>
                <c:pt idx="86">
                  <c:v>116788.8962162807</c:v>
                </c:pt>
                <c:pt idx="87">
                  <c:v>108208.9816279916</c:v>
                </c:pt>
                <c:pt idx="88">
                  <c:v>101151.934628777</c:v>
                </c:pt>
                <c:pt idx="89">
                  <c:v>107402.5595746974</c:v>
                </c:pt>
                <c:pt idx="90">
                  <c:v>110388.59539341831</c:v>
                </c:pt>
                <c:pt idx="91">
                  <c:v>118798.9982108844</c:v>
                </c:pt>
                <c:pt idx="92">
                  <c:v>115170.4738514309</c:v>
                </c:pt>
                <c:pt idx="93">
                  <c:v>109867.5079023541</c:v>
                </c:pt>
                <c:pt idx="94">
                  <c:v>121682.30649316779</c:v>
                </c:pt>
                <c:pt idx="95">
                  <c:v>92107.322754352004</c:v>
                </c:pt>
                <c:pt idx="96">
                  <c:v>133493.53283533809</c:v>
                </c:pt>
                <c:pt idx="97">
                  <c:v>131454.35745071369</c:v>
                </c:pt>
                <c:pt idx="98">
                  <c:v>100134.8751615962</c:v>
                </c:pt>
                <c:pt idx="99">
                  <c:v>88786.559637305065</c:v>
                </c:pt>
              </c:numCache>
            </c:numRef>
          </c:val>
          <c:smooth val="0"/>
        </c:ser>
        <c:ser>
          <c:idx val="1"/>
          <c:order val="1"/>
          <c:tx>
            <c:strRef>
              <c:f>'per capita 0-99'!$A$14</c:f>
              <c:strCache>
                <c:ptCount val="1"/>
                <c:pt idx="0">
                  <c:v>Labor Income</c:v>
                </c:pt>
              </c:strCache>
            </c:strRef>
          </c:tx>
          <c:spPr>
            <a:ln w="34925" cap="flat" cmpd="sng" algn="ctr">
              <a:solidFill>
                <a:srgbClr val="FF7D80"/>
              </a:solidFill>
              <a:prstDash val="solid"/>
            </a:ln>
            <a:effectLst/>
          </c:spPr>
          <c:marker>
            <c:symbol val="none"/>
          </c:marker>
          <c:val>
            <c:numRef>
              <c:f>'per capita 0-99'!$C$14:$CX$14</c:f>
              <c:numCache>
                <c:formatCode>* #,##0;* \-#,##0;_(* "-"_);_(@_)</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3554.3245449666738</c:v>
                </c:pt>
                <c:pt idx="16">
                  <c:v>8694.8048113513669</c:v>
                </c:pt>
                <c:pt idx="17">
                  <c:v>11711.80523855024</c:v>
                </c:pt>
                <c:pt idx="18">
                  <c:v>20776.75247749456</c:v>
                </c:pt>
                <c:pt idx="19">
                  <c:v>36472.904757755561</c:v>
                </c:pt>
                <c:pt idx="20">
                  <c:v>50237.87847237914</c:v>
                </c:pt>
                <c:pt idx="21">
                  <c:v>53670.250996501592</c:v>
                </c:pt>
                <c:pt idx="22">
                  <c:v>68528.949031101933</c:v>
                </c:pt>
                <c:pt idx="23">
                  <c:v>82249.624495128402</c:v>
                </c:pt>
                <c:pt idx="24">
                  <c:v>96663.881412802424</c:v>
                </c:pt>
                <c:pt idx="25">
                  <c:v>104707.50000926539</c:v>
                </c:pt>
                <c:pt idx="26">
                  <c:v>115879.5724649606</c:v>
                </c:pt>
                <c:pt idx="27">
                  <c:v>123677.18310541259</c:v>
                </c:pt>
                <c:pt idx="28">
                  <c:v>128817.8029185512</c:v>
                </c:pt>
                <c:pt idx="29">
                  <c:v>130274.36334234349</c:v>
                </c:pt>
                <c:pt idx="30">
                  <c:v>137198.17625319009</c:v>
                </c:pt>
                <c:pt idx="31">
                  <c:v>137399.3866373472</c:v>
                </c:pt>
                <c:pt idx="32">
                  <c:v>140622.98060895011</c:v>
                </c:pt>
                <c:pt idx="33">
                  <c:v>141917.91101167729</c:v>
                </c:pt>
                <c:pt idx="34">
                  <c:v>143206.59290347781</c:v>
                </c:pt>
                <c:pt idx="35">
                  <c:v>144909.45666221829</c:v>
                </c:pt>
                <c:pt idx="36">
                  <c:v>144778.37971369401</c:v>
                </c:pt>
                <c:pt idx="37">
                  <c:v>150358.66784290309</c:v>
                </c:pt>
                <c:pt idx="38">
                  <c:v>148731.6794833795</c:v>
                </c:pt>
                <c:pt idx="39">
                  <c:v>150105.29980010039</c:v>
                </c:pt>
                <c:pt idx="40">
                  <c:v>146904.3736820737</c:v>
                </c:pt>
                <c:pt idx="41">
                  <c:v>147610.54257014301</c:v>
                </c:pt>
                <c:pt idx="42">
                  <c:v>143094.60991104011</c:v>
                </c:pt>
                <c:pt idx="43">
                  <c:v>142734.02470194601</c:v>
                </c:pt>
                <c:pt idx="44">
                  <c:v>138477.23883066379</c:v>
                </c:pt>
                <c:pt idx="45">
                  <c:v>141987.12887035811</c:v>
                </c:pt>
                <c:pt idx="46">
                  <c:v>138215.26799734609</c:v>
                </c:pt>
                <c:pt idx="47">
                  <c:v>140144.428373984</c:v>
                </c:pt>
                <c:pt idx="48">
                  <c:v>145978.04973658879</c:v>
                </c:pt>
                <c:pt idx="49">
                  <c:v>150119.86705562301</c:v>
                </c:pt>
                <c:pt idx="50">
                  <c:v>149462.50217283971</c:v>
                </c:pt>
                <c:pt idx="51">
                  <c:v>148517.72604912901</c:v>
                </c:pt>
                <c:pt idx="52">
                  <c:v>153082.498325236</c:v>
                </c:pt>
                <c:pt idx="53">
                  <c:v>148051.39165991201</c:v>
                </c:pt>
                <c:pt idx="54">
                  <c:v>146201.65495180149</c:v>
                </c:pt>
                <c:pt idx="55">
                  <c:v>140790.98193273091</c:v>
                </c:pt>
                <c:pt idx="56">
                  <c:v>134008.72982403831</c:v>
                </c:pt>
                <c:pt idx="57">
                  <c:v>122747.7006071504</c:v>
                </c:pt>
                <c:pt idx="58">
                  <c:v>105543.86306228919</c:v>
                </c:pt>
                <c:pt idx="59">
                  <c:v>98848.871798492197</c:v>
                </c:pt>
                <c:pt idx="60">
                  <c:v>77255.93432257128</c:v>
                </c:pt>
                <c:pt idx="61">
                  <c:v>58692.030567808019</c:v>
                </c:pt>
                <c:pt idx="62">
                  <c:v>53584.425606054043</c:v>
                </c:pt>
                <c:pt idx="63">
                  <c:v>49027.614440144869</c:v>
                </c:pt>
                <c:pt idx="64">
                  <c:v>42720.953065790462</c:v>
                </c:pt>
                <c:pt idx="65">
                  <c:v>37057.831173371807</c:v>
                </c:pt>
                <c:pt idx="66">
                  <c:v>35250.739583177172</c:v>
                </c:pt>
                <c:pt idx="67">
                  <c:v>31616.8561305363</c:v>
                </c:pt>
                <c:pt idx="68">
                  <c:v>30180.59514791887</c:v>
                </c:pt>
                <c:pt idx="69">
                  <c:v>21026.42693815253</c:v>
                </c:pt>
                <c:pt idx="70">
                  <c:v>18763.897502029518</c:v>
                </c:pt>
                <c:pt idx="71">
                  <c:v>18986.213514049701</c:v>
                </c:pt>
                <c:pt idx="72">
                  <c:v>16657.72205145899</c:v>
                </c:pt>
                <c:pt idx="73">
                  <c:v>15901.447529242931</c:v>
                </c:pt>
                <c:pt idx="74">
                  <c:v>13142.57406487118</c:v>
                </c:pt>
                <c:pt idx="75">
                  <c:v>10363.848835954061</c:v>
                </c:pt>
                <c:pt idx="76">
                  <c:v>7513.8442440983354</c:v>
                </c:pt>
                <c:pt idx="77">
                  <c:v>7925.8515938303617</c:v>
                </c:pt>
                <c:pt idx="78">
                  <c:v>4804.2689652967974</c:v>
                </c:pt>
                <c:pt idx="79">
                  <c:v>4023.3733731318239</c:v>
                </c:pt>
                <c:pt idx="80">
                  <c:v>2671.927233884152</c:v>
                </c:pt>
                <c:pt idx="81">
                  <c:v>3196.5719134805199</c:v>
                </c:pt>
                <c:pt idx="82">
                  <c:v>2774.5053692487431</c:v>
                </c:pt>
                <c:pt idx="83">
                  <c:v>1166.6506857892309</c:v>
                </c:pt>
                <c:pt idx="84">
                  <c:v>1268.806900992651</c:v>
                </c:pt>
                <c:pt idx="85">
                  <c:v>949.69463579118303</c:v>
                </c:pt>
                <c:pt idx="86">
                  <c:v>522.22854967177352</c:v>
                </c:pt>
                <c:pt idx="87">
                  <c:v>374.4991874506718</c:v>
                </c:pt>
                <c:pt idx="88">
                  <c:v>432.27728121746202</c:v>
                </c:pt>
                <c:pt idx="89">
                  <c:v>1077.0199390538301</c:v>
                </c:pt>
                <c:pt idx="90">
                  <c:v>67.261216490045001</c:v>
                </c:pt>
                <c:pt idx="91">
                  <c:v>49.745717105390433</c:v>
                </c:pt>
                <c:pt idx="92">
                  <c:v>831.49764170914943</c:v>
                </c:pt>
                <c:pt idx="93">
                  <c:v>457.11172614976402</c:v>
                </c:pt>
                <c:pt idx="94">
                  <c:v>0</c:v>
                </c:pt>
                <c:pt idx="95">
                  <c:v>0</c:v>
                </c:pt>
                <c:pt idx="96">
                  <c:v>0</c:v>
                </c:pt>
                <c:pt idx="97">
                  <c:v>0</c:v>
                </c:pt>
                <c:pt idx="98">
                  <c:v>0</c:v>
                </c:pt>
                <c:pt idx="99">
                  <c:v>0</c:v>
                </c:pt>
              </c:numCache>
            </c:numRef>
          </c:val>
          <c:smooth val="0"/>
        </c:ser>
        <c:dLbls>
          <c:showLegendKey val="0"/>
          <c:showVal val="0"/>
          <c:showCatName val="0"/>
          <c:showSerName val="0"/>
          <c:showPercent val="0"/>
          <c:showBubbleSize val="0"/>
        </c:dLbls>
        <c:marker val="1"/>
        <c:smooth val="0"/>
        <c:axId val="39510784"/>
        <c:axId val="39512320"/>
      </c:lineChart>
      <c:catAx>
        <c:axId val="39510784"/>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39512320"/>
        <c:crosses val="autoZero"/>
        <c:auto val="1"/>
        <c:lblAlgn val="ctr"/>
        <c:lblOffset val="100"/>
        <c:tickLblSkip val="5"/>
        <c:noMultiLvlLbl val="0"/>
      </c:catAx>
      <c:valAx>
        <c:axId val="39512320"/>
        <c:scaling>
          <c:orientation val="minMax"/>
        </c:scaling>
        <c:delete val="1"/>
        <c:axPos val="l"/>
        <c:numFmt formatCode="#,##0" sourceLinked="1"/>
        <c:majorTickMark val="none"/>
        <c:minorTickMark val="none"/>
        <c:tickLblPos val="nextTo"/>
        <c:crossAx val="39510784"/>
        <c:crosses val="autoZero"/>
        <c:crossBetween val="between"/>
        <c:dispUnits>
          <c:builtInUnit val="thousands"/>
        </c:dispUnits>
      </c:valAx>
    </c:plotArea>
    <c:plotVisOnly val="1"/>
    <c:dispBlanksAs val="gap"/>
    <c:showDLblsOverMax val="0"/>
  </c:chart>
  <c:txPr>
    <a:bodyPr/>
    <a:lstStyle/>
    <a:p>
      <a:pPr>
        <a:defRPr sz="105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939570206485"/>
          <c:y val="6.4915278230734216E-2"/>
          <c:w val="0.80541646166298986"/>
          <c:h val="0.67953650311255742"/>
        </c:manualLayout>
      </c:layout>
      <c:barChart>
        <c:barDir val="col"/>
        <c:grouping val="stacked"/>
        <c:varyColors val="0"/>
        <c:ser>
          <c:idx val="0"/>
          <c:order val="0"/>
          <c:tx>
            <c:strRef>
              <c:f>'per capita-age group'!$A$63</c:f>
              <c:strCache>
                <c:ptCount val="1"/>
                <c:pt idx="0">
                  <c:v>Labor Income</c:v>
                </c:pt>
              </c:strCache>
            </c:strRef>
          </c:tx>
          <c:spPr>
            <a:solidFill>
              <a:schemeClr val="accent1">
                <a:lumMod val="40000"/>
                <a:lumOff val="60000"/>
              </a:schemeClr>
            </a:solidFill>
          </c:spPr>
          <c:invertIfNegative val="0"/>
          <c:cat>
            <c:strRef>
              <c:f>'per capita-age group'!$B$62:$F$62</c:f>
              <c:strCache>
                <c:ptCount val="5"/>
                <c:pt idx="0">
                  <c:v>0-4</c:v>
                </c:pt>
                <c:pt idx="1">
                  <c:v>5-14</c:v>
                </c:pt>
                <c:pt idx="2">
                  <c:v>15-24</c:v>
                </c:pt>
                <c:pt idx="3">
                  <c:v>25-59</c:v>
                </c:pt>
                <c:pt idx="4">
                  <c:v>60+</c:v>
                </c:pt>
              </c:strCache>
            </c:strRef>
          </c:cat>
          <c:val>
            <c:numRef>
              <c:f>'per capita-age group'!$B$63:$F$63</c:f>
              <c:numCache>
                <c:formatCode>#,##0</c:formatCode>
                <c:ptCount val="5"/>
                <c:pt idx="0">
                  <c:v>0</c:v>
                </c:pt>
                <c:pt idx="1">
                  <c:v>0</c:v>
                </c:pt>
                <c:pt idx="2">
                  <c:v>32668.793292193528</c:v>
                </c:pt>
                <c:pt idx="3">
                  <c:v>140153.76310494743</c:v>
                </c:pt>
                <c:pt idx="4">
                  <c:v>35127.299894578617</c:v>
                </c:pt>
              </c:numCache>
            </c:numRef>
          </c:val>
        </c:ser>
        <c:ser>
          <c:idx val="1"/>
          <c:order val="1"/>
          <c:tx>
            <c:strRef>
              <c:f>'per capita-age group'!$A$64</c:f>
              <c:strCache>
                <c:ptCount val="1"/>
                <c:pt idx="0">
                  <c:v>Asset-based reallocations</c:v>
                </c:pt>
              </c:strCache>
            </c:strRef>
          </c:tx>
          <c:spPr>
            <a:solidFill>
              <a:srgbClr val="FF4791"/>
            </a:solidFill>
          </c:spPr>
          <c:invertIfNegative val="0"/>
          <c:cat>
            <c:strRef>
              <c:f>'per capita-age group'!$B$62:$F$62</c:f>
              <c:strCache>
                <c:ptCount val="5"/>
                <c:pt idx="0">
                  <c:v>0-4</c:v>
                </c:pt>
                <c:pt idx="1">
                  <c:v>5-14</c:v>
                </c:pt>
                <c:pt idx="2">
                  <c:v>15-24</c:v>
                </c:pt>
                <c:pt idx="3">
                  <c:v>25-59</c:v>
                </c:pt>
                <c:pt idx="4">
                  <c:v>60+</c:v>
                </c:pt>
              </c:strCache>
            </c:strRef>
          </c:cat>
          <c:val>
            <c:numRef>
              <c:f>'per capita-age group'!$B$64:$F$64</c:f>
              <c:numCache>
                <c:formatCode>#,##0</c:formatCode>
                <c:ptCount val="5"/>
                <c:pt idx="0">
                  <c:v>-88.021860530770482</c:v>
                </c:pt>
                <c:pt idx="1">
                  <c:v>-1769.2674035719524</c:v>
                </c:pt>
                <c:pt idx="2">
                  <c:v>-7508.1884105440058</c:v>
                </c:pt>
                <c:pt idx="3">
                  <c:v>8662.55088246177</c:v>
                </c:pt>
                <c:pt idx="4">
                  <c:v>88731.441976678849</c:v>
                </c:pt>
              </c:numCache>
            </c:numRef>
          </c:val>
        </c:ser>
        <c:ser>
          <c:idx val="2"/>
          <c:order val="2"/>
          <c:tx>
            <c:strRef>
              <c:f>'per capita-age group'!$A$65</c:f>
              <c:strCache>
                <c:ptCount val="1"/>
                <c:pt idx="0">
                  <c:v>Public transfers</c:v>
                </c:pt>
              </c:strCache>
            </c:strRef>
          </c:tx>
          <c:spPr>
            <a:solidFill>
              <a:srgbClr val="00E673">
                <a:alpha val="80000"/>
              </a:srgbClr>
            </a:solidFill>
          </c:spPr>
          <c:invertIfNegative val="0"/>
          <c:cat>
            <c:strRef>
              <c:f>'per capita-age group'!$B$62:$F$62</c:f>
              <c:strCache>
                <c:ptCount val="5"/>
                <c:pt idx="0">
                  <c:v>0-4</c:v>
                </c:pt>
                <c:pt idx="1">
                  <c:v>5-14</c:v>
                </c:pt>
                <c:pt idx="2">
                  <c:v>15-24</c:v>
                </c:pt>
                <c:pt idx="3">
                  <c:v>25-59</c:v>
                </c:pt>
                <c:pt idx="4">
                  <c:v>60+</c:v>
                </c:pt>
              </c:strCache>
            </c:strRef>
          </c:cat>
          <c:val>
            <c:numRef>
              <c:f>'per capita-age group'!$B$65:$F$65</c:f>
              <c:numCache>
                <c:formatCode>#,##0</c:formatCode>
                <c:ptCount val="5"/>
                <c:pt idx="0">
                  <c:v>18557.147765942995</c:v>
                </c:pt>
                <c:pt idx="1">
                  <c:v>43803.291571700138</c:v>
                </c:pt>
                <c:pt idx="2">
                  <c:v>21925.241084178786</c:v>
                </c:pt>
                <c:pt idx="3">
                  <c:v>-19682.04337875111</c:v>
                </c:pt>
                <c:pt idx="4">
                  <c:v>2419.133965426845</c:v>
                </c:pt>
              </c:numCache>
            </c:numRef>
          </c:val>
        </c:ser>
        <c:ser>
          <c:idx val="3"/>
          <c:order val="3"/>
          <c:tx>
            <c:strRef>
              <c:f>'per capita-age group'!$A$66</c:f>
              <c:strCache>
                <c:ptCount val="1"/>
                <c:pt idx="0">
                  <c:v>Private transfers</c:v>
                </c:pt>
              </c:strCache>
            </c:strRef>
          </c:tx>
          <c:spPr>
            <a:solidFill>
              <a:srgbClr val="FFD961"/>
            </a:solidFill>
          </c:spPr>
          <c:invertIfNegative val="0"/>
          <c:cat>
            <c:strRef>
              <c:f>'per capita-age group'!$B$62:$F$62</c:f>
              <c:strCache>
                <c:ptCount val="5"/>
                <c:pt idx="0">
                  <c:v>0-4</c:v>
                </c:pt>
                <c:pt idx="1">
                  <c:v>5-14</c:v>
                </c:pt>
                <c:pt idx="2">
                  <c:v>15-24</c:v>
                </c:pt>
                <c:pt idx="3">
                  <c:v>25-59</c:v>
                </c:pt>
                <c:pt idx="4">
                  <c:v>60+</c:v>
                </c:pt>
              </c:strCache>
            </c:strRef>
          </c:cat>
          <c:val>
            <c:numRef>
              <c:f>'per capita-age group'!$B$66:$F$66</c:f>
              <c:numCache>
                <c:formatCode>General</c:formatCode>
                <c:ptCount val="5"/>
                <c:pt idx="0">
                  <c:v>35270.233058396734</c:v>
                </c:pt>
                <c:pt idx="1">
                  <c:v>54884.991704123175</c:v>
                </c:pt>
                <c:pt idx="2">
                  <c:v>67829.497683201567</c:v>
                </c:pt>
                <c:pt idx="3">
                  <c:v>-20257.732828299188</c:v>
                </c:pt>
                <c:pt idx="4">
                  <c:v>-23326.7149733599</c:v>
                </c:pt>
              </c:numCache>
            </c:numRef>
          </c:val>
        </c:ser>
        <c:dLbls>
          <c:showLegendKey val="0"/>
          <c:showVal val="0"/>
          <c:showCatName val="0"/>
          <c:showSerName val="0"/>
          <c:showPercent val="0"/>
          <c:showBubbleSize val="0"/>
        </c:dLbls>
        <c:gapWidth val="78"/>
        <c:overlap val="100"/>
        <c:axId val="148193664"/>
        <c:axId val="148195200"/>
      </c:barChart>
      <c:catAx>
        <c:axId val="148193664"/>
        <c:scaling>
          <c:orientation val="minMax"/>
        </c:scaling>
        <c:delete val="0"/>
        <c:axPos val="b"/>
        <c:majorTickMark val="out"/>
        <c:minorTickMark val="none"/>
        <c:tickLblPos val="nextTo"/>
        <c:txPr>
          <a:bodyPr/>
          <a:lstStyle/>
          <a:p>
            <a:pPr>
              <a:defRPr sz="1050"/>
            </a:pPr>
            <a:endParaRPr lang="en-US"/>
          </a:p>
        </c:txPr>
        <c:crossAx val="148195200"/>
        <c:crosses val="autoZero"/>
        <c:auto val="1"/>
        <c:lblAlgn val="ctr"/>
        <c:lblOffset val="100"/>
        <c:noMultiLvlLbl val="0"/>
      </c:catAx>
      <c:valAx>
        <c:axId val="148195200"/>
        <c:scaling>
          <c:orientation val="minMax"/>
        </c:scaling>
        <c:delete val="0"/>
        <c:axPos val="l"/>
        <c:majorGridlines>
          <c:spPr>
            <a:ln>
              <a:noFill/>
            </a:ln>
          </c:spPr>
        </c:majorGridlines>
        <c:numFmt formatCode="#,##0" sourceLinked="1"/>
        <c:majorTickMark val="out"/>
        <c:minorTickMark val="none"/>
        <c:tickLblPos val="nextTo"/>
        <c:txPr>
          <a:bodyPr/>
          <a:lstStyle/>
          <a:p>
            <a:pPr>
              <a:defRPr sz="1050"/>
            </a:pPr>
            <a:endParaRPr lang="en-US"/>
          </a:p>
        </c:txPr>
        <c:crossAx val="148193664"/>
        <c:crosses val="autoZero"/>
        <c:crossBetween val="between"/>
      </c:valAx>
    </c:plotArea>
    <c:legend>
      <c:legendPos val="b"/>
      <c:layout>
        <c:manualLayout>
          <c:xMode val="edge"/>
          <c:yMode val="edge"/>
          <c:x val="8.5572585188947253E-2"/>
          <c:y val="0.79399555963315904"/>
          <c:w val="0.9020689169457361"/>
          <c:h val="0.1604899387576553"/>
        </c:manualLayout>
      </c:layout>
      <c:overlay val="0"/>
      <c:txPr>
        <a:bodyPr/>
        <a:lstStyle/>
        <a:p>
          <a:pPr>
            <a:defRPr sz="1200" b="0"/>
          </a:pPr>
          <a:endParaRPr lang="en-US"/>
        </a:p>
      </c:txPr>
    </c:legend>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79634972347734"/>
          <c:y val="4.4443836881500921E-2"/>
          <c:w val="0.80456834947491762"/>
          <c:h val="0.73924331400380272"/>
        </c:manualLayout>
      </c:layout>
      <c:lineChart>
        <c:grouping val="standard"/>
        <c:varyColors val="0"/>
        <c:ser>
          <c:idx val="0"/>
          <c:order val="0"/>
          <c:tx>
            <c:strRef>
              <c:f>Sheet1!$B$1</c:f>
              <c:strCache>
                <c:ptCount val="1"/>
                <c:pt idx="0">
                  <c:v>C</c:v>
                </c:pt>
              </c:strCache>
            </c:strRef>
          </c:tx>
          <c:spPr>
            <a:ln w="19050">
              <a:solidFill>
                <a:srgbClr val="FF0066"/>
              </a:solidFill>
              <a:prstDash val="solid"/>
            </a:ln>
          </c:spPr>
          <c:marker>
            <c:symbol val="none"/>
          </c:marker>
          <c:cat>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Sheet1!$B$2:$B$101</c:f>
              <c:numCache>
                <c:formatCode>General</c:formatCode>
                <c:ptCount val="100"/>
                <c:pt idx="0">
                  <c:v>43742.032079353965</c:v>
                </c:pt>
                <c:pt idx="1">
                  <c:v>44744.915401894104</c:v>
                </c:pt>
                <c:pt idx="2">
                  <c:v>45681.649066504433</c:v>
                </c:pt>
                <c:pt idx="3">
                  <c:v>48899.244009024522</c:v>
                </c:pt>
                <c:pt idx="4">
                  <c:v>52683.421256642432</c:v>
                </c:pt>
                <c:pt idx="5">
                  <c:v>56592.230303585493</c:v>
                </c:pt>
                <c:pt idx="6">
                  <c:v>63571.294366761089</c:v>
                </c:pt>
                <c:pt idx="7">
                  <c:v>67828.821419983346</c:v>
                </c:pt>
                <c:pt idx="8">
                  <c:v>69000.062205792463</c:v>
                </c:pt>
                <c:pt idx="9">
                  <c:v>70134.075985203992</c:v>
                </c:pt>
                <c:pt idx="10">
                  <c:v>72220.313371039432</c:v>
                </c:pt>
                <c:pt idx="11">
                  <c:v>73149.088795840275</c:v>
                </c:pt>
                <c:pt idx="12">
                  <c:v>72077.629217875467</c:v>
                </c:pt>
                <c:pt idx="13">
                  <c:v>75450.100889974143</c:v>
                </c:pt>
                <c:pt idx="14">
                  <c:v>80673.064835163328</c:v>
                </c:pt>
                <c:pt idx="15">
                  <c:v>71595.364030235083</c:v>
                </c:pt>
                <c:pt idx="16">
                  <c:v>70921.649736055813</c:v>
                </c:pt>
                <c:pt idx="17">
                  <c:v>72282.749179603037</c:v>
                </c:pt>
                <c:pt idx="18">
                  <c:v>99555.802666444739</c:v>
                </c:pt>
                <c:pt idx="19">
                  <c:v>81685.839409139182</c:v>
                </c:pt>
                <c:pt idx="20">
                  <c:v>78485.109977140106</c:v>
                </c:pt>
                <c:pt idx="21">
                  <c:v>80174.077405272386</c:v>
                </c:pt>
                <c:pt idx="22">
                  <c:v>77785.420596886033</c:v>
                </c:pt>
                <c:pt idx="23">
                  <c:v>74631.557764492944</c:v>
                </c:pt>
                <c:pt idx="24">
                  <c:v>73387.85642736507</c:v>
                </c:pt>
                <c:pt idx="25">
                  <c:v>74353.575982803159</c:v>
                </c:pt>
                <c:pt idx="26">
                  <c:v>73335.520299031428</c:v>
                </c:pt>
                <c:pt idx="27">
                  <c:v>74065.52297690112</c:v>
                </c:pt>
                <c:pt idx="28">
                  <c:v>74198.984180451822</c:v>
                </c:pt>
                <c:pt idx="29">
                  <c:v>75806.91664328576</c:v>
                </c:pt>
                <c:pt idx="30">
                  <c:v>73262.303897308811</c:v>
                </c:pt>
                <c:pt idx="31">
                  <c:v>73882.493788400592</c:v>
                </c:pt>
                <c:pt idx="32">
                  <c:v>74596.512928760567</c:v>
                </c:pt>
                <c:pt idx="33">
                  <c:v>75675.334505801206</c:v>
                </c:pt>
                <c:pt idx="34">
                  <c:v>76520.237158010539</c:v>
                </c:pt>
                <c:pt idx="35">
                  <c:v>76951.587001313383</c:v>
                </c:pt>
                <c:pt idx="36">
                  <c:v>77508.455458816592</c:v>
                </c:pt>
                <c:pt idx="37">
                  <c:v>77851.342313886416</c:v>
                </c:pt>
                <c:pt idx="38">
                  <c:v>78800.734866671424</c:v>
                </c:pt>
                <c:pt idx="39">
                  <c:v>80285.363983788324</c:v>
                </c:pt>
                <c:pt idx="40">
                  <c:v>81846.899888530563</c:v>
                </c:pt>
                <c:pt idx="41">
                  <c:v>81697.331357014802</c:v>
                </c:pt>
                <c:pt idx="42">
                  <c:v>83010.433751319113</c:v>
                </c:pt>
                <c:pt idx="43">
                  <c:v>83255.442453393174</c:v>
                </c:pt>
                <c:pt idx="44">
                  <c:v>83535.331394644192</c:v>
                </c:pt>
                <c:pt idx="45">
                  <c:v>84814.064148050224</c:v>
                </c:pt>
                <c:pt idx="46">
                  <c:v>84760.678405300801</c:v>
                </c:pt>
                <c:pt idx="47">
                  <c:v>86015.573584378784</c:v>
                </c:pt>
                <c:pt idx="48">
                  <c:v>86167.197605516631</c:v>
                </c:pt>
                <c:pt idx="49">
                  <c:v>84556.420974514753</c:v>
                </c:pt>
                <c:pt idx="50">
                  <c:v>83653.850252123026</c:v>
                </c:pt>
                <c:pt idx="51">
                  <c:v>81370.769369526359</c:v>
                </c:pt>
                <c:pt idx="52">
                  <c:v>82500.5561844435</c:v>
                </c:pt>
                <c:pt idx="53">
                  <c:v>82854.659754992754</c:v>
                </c:pt>
                <c:pt idx="54">
                  <c:v>84151.651277017692</c:v>
                </c:pt>
                <c:pt idx="55">
                  <c:v>82838.889232436675</c:v>
                </c:pt>
                <c:pt idx="56">
                  <c:v>83790.995733023708</c:v>
                </c:pt>
                <c:pt idx="57">
                  <c:v>84946.573501167833</c:v>
                </c:pt>
                <c:pt idx="58">
                  <c:v>85591.827422183094</c:v>
                </c:pt>
                <c:pt idx="59">
                  <c:v>85498.068980592318</c:v>
                </c:pt>
                <c:pt idx="60">
                  <c:v>87254.996166012395</c:v>
                </c:pt>
                <c:pt idx="61">
                  <c:v>83292.659327034577</c:v>
                </c:pt>
                <c:pt idx="62">
                  <c:v>86195.669165544357</c:v>
                </c:pt>
                <c:pt idx="63">
                  <c:v>87499.705563738302</c:v>
                </c:pt>
                <c:pt idx="64">
                  <c:v>86352.205687344365</c:v>
                </c:pt>
                <c:pt idx="65">
                  <c:v>84591.84205786731</c:v>
                </c:pt>
                <c:pt idx="66">
                  <c:v>81075.04367443423</c:v>
                </c:pt>
                <c:pt idx="67">
                  <c:v>82871.718913385732</c:v>
                </c:pt>
                <c:pt idx="68">
                  <c:v>81160.262495910691</c:v>
                </c:pt>
                <c:pt idx="69">
                  <c:v>80599.329840690334</c:v>
                </c:pt>
                <c:pt idx="70">
                  <c:v>84904.600710851693</c:v>
                </c:pt>
                <c:pt idx="71">
                  <c:v>79287.15569900164</c:v>
                </c:pt>
                <c:pt idx="72">
                  <c:v>82669.339645387343</c:v>
                </c:pt>
                <c:pt idx="73">
                  <c:v>82640.670022334452</c:v>
                </c:pt>
                <c:pt idx="74">
                  <c:v>81177.656664705748</c:v>
                </c:pt>
                <c:pt idx="75">
                  <c:v>75013.70314174582</c:v>
                </c:pt>
                <c:pt idx="76">
                  <c:v>68923.391232300084</c:v>
                </c:pt>
                <c:pt idx="77">
                  <c:v>67725.235974713927</c:v>
                </c:pt>
                <c:pt idx="78">
                  <c:v>68716.778370500673</c:v>
                </c:pt>
                <c:pt idx="79">
                  <c:v>55799.532339813013</c:v>
                </c:pt>
                <c:pt idx="80">
                  <c:v>59265.256569945894</c:v>
                </c:pt>
                <c:pt idx="81">
                  <c:v>46720.864237787675</c:v>
                </c:pt>
                <c:pt idx="82">
                  <c:v>47999.253193390876</c:v>
                </c:pt>
                <c:pt idx="83">
                  <c:v>41950.729702871002</c:v>
                </c:pt>
                <c:pt idx="84">
                  <c:v>42462.797583912528</c:v>
                </c:pt>
                <c:pt idx="85">
                  <c:v>33857.402071390345</c:v>
                </c:pt>
                <c:pt idx="86">
                  <c:v>32139.943296949936</c:v>
                </c:pt>
                <c:pt idx="87">
                  <c:v>25356.549402116405</c:v>
                </c:pt>
                <c:pt idx="88">
                  <c:v>19686.51483631759</c:v>
                </c:pt>
                <c:pt idx="89">
                  <c:v>16936.861471274908</c:v>
                </c:pt>
                <c:pt idx="90">
                  <c:v>13767.530393794052</c:v>
                </c:pt>
                <c:pt idx="91">
                  <c:v>11498.013051840768</c:v>
                </c:pt>
                <c:pt idx="92">
                  <c:v>8533.2935714734194</c:v>
                </c:pt>
                <c:pt idx="93">
                  <c:v>6181.9545996212983</c:v>
                </c:pt>
                <c:pt idx="94">
                  <c:v>5142.3375048971266</c:v>
                </c:pt>
                <c:pt idx="95">
                  <c:v>2865.5933226810325</c:v>
                </c:pt>
                <c:pt idx="96">
                  <c:v>2973.5964935559896</c:v>
                </c:pt>
                <c:pt idx="97">
                  <c:v>2038.4876941460693</c:v>
                </c:pt>
                <c:pt idx="98">
                  <c:v>1046.8543380426986</c:v>
                </c:pt>
                <c:pt idx="99">
                  <c:v>605.5101190673613</c:v>
                </c:pt>
              </c:numCache>
            </c:numRef>
          </c:val>
          <c:smooth val="0"/>
        </c:ser>
        <c:ser>
          <c:idx val="1"/>
          <c:order val="1"/>
          <c:tx>
            <c:strRef>
              <c:f>Sheet1!$C$1</c:f>
              <c:strCache>
                <c:ptCount val="1"/>
                <c:pt idx="0">
                  <c:v>YL0</c:v>
                </c:pt>
              </c:strCache>
            </c:strRef>
          </c:tx>
          <c:spPr>
            <a:ln w="19050" cmpd="sng">
              <a:solidFill>
                <a:srgbClr val="F79646">
                  <a:lumMod val="75000"/>
                </a:srgbClr>
              </a:solidFill>
            </a:ln>
          </c:spPr>
          <c:marker>
            <c:symbol val="none"/>
          </c:marker>
          <c:cat>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Sheet1!$C$2:$C$101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2247.055058618927</c:v>
                </c:pt>
                <c:pt idx="16">
                  <c:v>5586.7723351597006</c:v>
                </c:pt>
                <c:pt idx="17">
                  <c:v>7641.4607247721542</c:v>
                </c:pt>
                <c:pt idx="18">
                  <c:v>13754.527291202798</c:v>
                </c:pt>
                <c:pt idx="19">
                  <c:v>24484.447849745382</c:v>
                </c:pt>
                <c:pt idx="20">
                  <c:v>34183.332507264691</c:v>
                </c:pt>
                <c:pt idx="21">
                  <c:v>37005.033578799317</c:v>
                </c:pt>
                <c:pt idx="22">
                  <c:v>47871.699963953637</c:v>
                </c:pt>
                <c:pt idx="23">
                  <c:v>58210.362709927955</c:v>
                </c:pt>
                <c:pt idx="24">
                  <c:v>69315.367264015236</c:v>
                </c:pt>
                <c:pt idx="25">
                  <c:v>75502.678278410836</c:v>
                </c:pt>
                <c:pt idx="26">
                  <c:v>84061.650353924197</c:v>
                </c:pt>
                <c:pt idx="27">
                  <c:v>90306.03595077926</c:v>
                </c:pt>
                <c:pt idx="28">
                  <c:v>94731.33902628471</c:v>
                </c:pt>
                <c:pt idx="29">
                  <c:v>96547.959541949793</c:v>
                </c:pt>
                <c:pt idx="30">
                  <c:v>99066.317336830587</c:v>
                </c:pt>
                <c:pt idx="31">
                  <c:v>101481.33347951736</c:v>
                </c:pt>
                <c:pt idx="32">
                  <c:v>105885.22018249528</c:v>
                </c:pt>
                <c:pt idx="33">
                  <c:v>108809.10595672665</c:v>
                </c:pt>
                <c:pt idx="34">
                  <c:v>111693.30220881771</c:v>
                </c:pt>
                <c:pt idx="35">
                  <c:v>114893.92692215342</c:v>
                </c:pt>
                <c:pt idx="36">
                  <c:v>116633.47888068616</c:v>
                </c:pt>
                <c:pt idx="37">
                  <c:v>123024.88559759175</c:v>
                </c:pt>
                <c:pt idx="38">
                  <c:v>123550.00780579651</c:v>
                </c:pt>
                <c:pt idx="39">
                  <c:v>126508.9425789291</c:v>
                </c:pt>
                <c:pt idx="40">
                  <c:v>125463.08076773686</c:v>
                </c:pt>
                <c:pt idx="41">
                  <c:v>127492.47206340793</c:v>
                </c:pt>
                <c:pt idx="42">
                  <c:v>124632.84796837898</c:v>
                </c:pt>
                <c:pt idx="43">
                  <c:v>124939.13886247683</c:v>
                </c:pt>
                <c:pt idx="44">
                  <c:v>121441.90662327458</c:v>
                </c:pt>
                <c:pt idx="45">
                  <c:v>124761.19922015558</c:v>
                </c:pt>
                <c:pt idx="46">
                  <c:v>121508.09858406261</c:v>
                </c:pt>
                <c:pt idx="47">
                  <c:v>122512.61676069375</c:v>
                </c:pt>
                <c:pt idx="48">
                  <c:v>125915.83364053196</c:v>
                </c:pt>
                <c:pt idx="49">
                  <c:v>127099.30945033768</c:v>
                </c:pt>
                <c:pt idx="50">
                  <c:v>123887.27676900214</c:v>
                </c:pt>
                <c:pt idx="51">
                  <c:v>120846.9099578031</c:v>
                </c:pt>
                <c:pt idx="52">
                  <c:v>123121.86035380309</c:v>
                </c:pt>
                <c:pt idx="53">
                  <c:v>118907.40595228889</c:v>
                </c:pt>
                <c:pt idx="54">
                  <c:v>118212.14815050934</c:v>
                </c:pt>
                <c:pt idx="55">
                  <c:v>114709.64290356927</c:v>
                </c:pt>
                <c:pt idx="56">
                  <c:v>109992.81773897886</c:v>
                </c:pt>
                <c:pt idx="57">
                  <c:v>102013.27488553221</c:v>
                </c:pt>
                <c:pt idx="58">
                  <c:v>89309.90987387106</c:v>
                </c:pt>
                <c:pt idx="59">
                  <c:v>85421.920574649455</c:v>
                </c:pt>
                <c:pt idx="60">
                  <c:v>68320.303432916364</c:v>
                </c:pt>
                <c:pt idx="61">
                  <c:v>52963.173212429727</c:v>
                </c:pt>
                <c:pt idx="62">
                  <c:v>48950.973170330952</c:v>
                </c:pt>
                <c:pt idx="63">
                  <c:v>44860.189718895599</c:v>
                </c:pt>
                <c:pt idx="64">
                  <c:v>38841.460024445267</c:v>
                </c:pt>
                <c:pt idx="65">
                  <c:v>33312.698249165922</c:v>
                </c:pt>
                <c:pt idx="66">
                  <c:v>31342.726960611548</c:v>
                </c:pt>
                <c:pt idx="67">
                  <c:v>27903.751220826241</c:v>
                </c:pt>
                <c:pt idx="68">
                  <c:v>26596.285051548566</c:v>
                </c:pt>
                <c:pt idx="69">
                  <c:v>18548.840252819242</c:v>
                </c:pt>
                <c:pt idx="70">
                  <c:v>16545.295330937832</c:v>
                </c:pt>
                <c:pt idx="71">
                  <c:v>16615.406931384787</c:v>
                </c:pt>
                <c:pt idx="72">
                  <c:v>14322.462157320273</c:v>
                </c:pt>
                <c:pt idx="73">
                  <c:v>13258.923666757275</c:v>
                </c:pt>
                <c:pt idx="74">
                  <c:v>10507.462450529869</c:v>
                </c:pt>
                <c:pt idx="75">
                  <c:v>7889.9927009869334</c:v>
                </c:pt>
                <c:pt idx="76">
                  <c:v>5422.5555406088106</c:v>
                </c:pt>
                <c:pt idx="77">
                  <c:v>5386.6007941137705</c:v>
                </c:pt>
                <c:pt idx="78">
                  <c:v>3055.1877824242711</c:v>
                </c:pt>
                <c:pt idx="79">
                  <c:v>2377.3603966711903</c:v>
                </c:pt>
                <c:pt idx="80">
                  <c:v>1453.5040045497512</c:v>
                </c:pt>
                <c:pt idx="81">
                  <c:v>1585.9548239647543</c:v>
                </c:pt>
                <c:pt idx="82">
                  <c:v>1245.9965337307599</c:v>
                </c:pt>
                <c:pt idx="83">
                  <c:v>470.78389630408788</c:v>
                </c:pt>
                <c:pt idx="84">
                  <c:v>455.88256853949719</c:v>
                </c:pt>
                <c:pt idx="85">
                  <c:v>300.79632378715007</c:v>
                </c:pt>
                <c:pt idx="86">
                  <c:v>143.71568289691024</c:v>
                </c:pt>
                <c:pt idx="87">
                  <c:v>87.756182571716096</c:v>
                </c:pt>
                <c:pt idx="88">
                  <c:v>84.131194735147943</c:v>
                </c:pt>
                <c:pt idx="89">
                  <c:v>169.84080809423367</c:v>
                </c:pt>
                <c:pt idx="90">
                  <c:v>8.3887365270838785</c:v>
                </c:pt>
                <c:pt idx="91">
                  <c:v>4.8146610086359569</c:v>
                </c:pt>
                <c:pt idx="92">
                  <c:v>61.607921226798346</c:v>
                </c:pt>
                <c:pt idx="93">
                  <c:v>25.720469973013845</c:v>
                </c:pt>
                <c:pt idx="94">
                  <c:v>0</c:v>
                </c:pt>
                <c:pt idx="95">
                  <c:v>0</c:v>
                </c:pt>
                <c:pt idx="96">
                  <c:v>0</c:v>
                </c:pt>
                <c:pt idx="97">
                  <c:v>0</c:v>
                </c:pt>
                <c:pt idx="98">
                  <c:v>0</c:v>
                </c:pt>
                <c:pt idx="99">
                  <c:v>0</c:v>
                </c:pt>
              </c:numCache>
            </c:numRef>
          </c:val>
          <c:smooth val="0"/>
        </c:ser>
        <c:ser>
          <c:idx val="2"/>
          <c:order val="2"/>
          <c:tx>
            <c:strRef>
              <c:f>Sheet1!$D$1</c:f>
              <c:strCache>
                <c:ptCount val="1"/>
                <c:pt idx="0">
                  <c:v>YL1</c:v>
                </c:pt>
              </c:strCache>
            </c:strRef>
          </c:tx>
          <c:spPr>
            <a:ln>
              <a:solidFill>
                <a:srgbClr val="00D068"/>
              </a:solidFill>
              <a:prstDash val="dash"/>
            </a:ln>
          </c:spPr>
          <c:marker>
            <c:symbol val="none"/>
          </c:marker>
          <c:cat>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Sheet1!$D$2:$D$101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2247.055058618927</c:v>
                </c:pt>
                <c:pt idx="16">
                  <c:v>5586.7723351597006</c:v>
                </c:pt>
                <c:pt idx="17">
                  <c:v>7641.4607247721542</c:v>
                </c:pt>
                <c:pt idx="18">
                  <c:v>13754.527291202798</c:v>
                </c:pt>
                <c:pt idx="19">
                  <c:v>24484.447849745382</c:v>
                </c:pt>
                <c:pt idx="20">
                  <c:v>34183.332507264691</c:v>
                </c:pt>
                <c:pt idx="21">
                  <c:v>37005.033578799317</c:v>
                </c:pt>
                <c:pt idx="22">
                  <c:v>47871.699963953637</c:v>
                </c:pt>
                <c:pt idx="23">
                  <c:v>58210.362709927955</c:v>
                </c:pt>
                <c:pt idx="24">
                  <c:v>69315.367264015236</c:v>
                </c:pt>
                <c:pt idx="25">
                  <c:v>75502.678278410836</c:v>
                </c:pt>
                <c:pt idx="26">
                  <c:v>84061.650353924197</c:v>
                </c:pt>
                <c:pt idx="27">
                  <c:v>90306.03595077926</c:v>
                </c:pt>
                <c:pt idx="28">
                  <c:v>94731.33902628471</c:v>
                </c:pt>
                <c:pt idx="29">
                  <c:v>96547.959541949793</c:v>
                </c:pt>
                <c:pt idx="30">
                  <c:v>99066.317336830587</c:v>
                </c:pt>
                <c:pt idx="31">
                  <c:v>101481.33347951736</c:v>
                </c:pt>
                <c:pt idx="32">
                  <c:v>105885.22018249528</c:v>
                </c:pt>
                <c:pt idx="33">
                  <c:v>108809.10595672665</c:v>
                </c:pt>
                <c:pt idx="34">
                  <c:v>111693.30220881771</c:v>
                </c:pt>
                <c:pt idx="35">
                  <c:v>114893.92692215342</c:v>
                </c:pt>
                <c:pt idx="36">
                  <c:v>116633.47888068616</c:v>
                </c:pt>
                <c:pt idx="37">
                  <c:v>123024.88559759175</c:v>
                </c:pt>
                <c:pt idx="38">
                  <c:v>123550.00780579651</c:v>
                </c:pt>
                <c:pt idx="39">
                  <c:v>126508.9425789291</c:v>
                </c:pt>
                <c:pt idx="40">
                  <c:v>125463.08076773686</c:v>
                </c:pt>
                <c:pt idx="41">
                  <c:v>127492.47206340793</c:v>
                </c:pt>
                <c:pt idx="42">
                  <c:v>124632.84796837898</c:v>
                </c:pt>
                <c:pt idx="43">
                  <c:v>124939.13886247683</c:v>
                </c:pt>
                <c:pt idx="44">
                  <c:v>121441.90662327458</c:v>
                </c:pt>
                <c:pt idx="45">
                  <c:v>124761.19922015558</c:v>
                </c:pt>
                <c:pt idx="46">
                  <c:v>121508.09858406261</c:v>
                </c:pt>
                <c:pt idx="47">
                  <c:v>122512.61676069375</c:v>
                </c:pt>
                <c:pt idx="48">
                  <c:v>125915.83364053196</c:v>
                </c:pt>
                <c:pt idx="49">
                  <c:v>127099.30945033768</c:v>
                </c:pt>
                <c:pt idx="50">
                  <c:v>117691.04943563907</c:v>
                </c:pt>
                <c:pt idx="51">
                  <c:v>112463.93606204064</c:v>
                </c:pt>
                <c:pt idx="52">
                  <c:v>112715.97294529385</c:v>
                </c:pt>
                <c:pt idx="53">
                  <c:v>117242.20235649415</c:v>
                </c:pt>
                <c:pt idx="54">
                  <c:v>121380.23998814792</c:v>
                </c:pt>
                <c:pt idx="55">
                  <c:v>121774.77574459973</c:v>
                </c:pt>
                <c:pt idx="56">
                  <c:v>121901.63427247963</c:v>
                </c:pt>
                <c:pt idx="57">
                  <c:v>127223.94720693078</c:v>
                </c:pt>
                <c:pt idx="58">
                  <c:v>125279.25416226609</c:v>
                </c:pt>
                <c:pt idx="59">
                  <c:v>126342.62718379007</c:v>
                </c:pt>
                <c:pt idx="60">
                  <c:v>124506.71512301148</c:v>
                </c:pt>
                <c:pt idx="61">
                  <c:v>120928.3015255082</c:v>
                </c:pt>
                <c:pt idx="62">
                  <c:v>112133.69054872487</c:v>
                </c:pt>
                <c:pt idx="63">
                  <c:v>96572.467877664865</c:v>
                </c:pt>
                <c:pt idx="64">
                  <c:v>89872.398130020243</c:v>
                </c:pt>
                <c:pt idx="65">
                  <c:v>69448.30678311472</c:v>
                </c:pt>
                <c:pt idx="66">
                  <c:v>52185.239532635998</c:v>
                </c:pt>
                <c:pt idx="67">
                  <c:v>47291.434519895032</c:v>
                </c:pt>
                <c:pt idx="68">
                  <c:v>43204.993230142674</c:v>
                </c:pt>
                <c:pt idx="69">
                  <c:v>37687.056207713496</c:v>
                </c:pt>
                <c:pt idx="70">
                  <c:v>32676.194325893859</c:v>
                </c:pt>
                <c:pt idx="71">
                  <c:v>30848.983256895492</c:v>
                </c:pt>
                <c:pt idx="72">
                  <c:v>27184.462801345926</c:v>
                </c:pt>
                <c:pt idx="73">
                  <c:v>25165.143396389471</c:v>
                </c:pt>
                <c:pt idx="74">
                  <c:v>16810.587517401451</c:v>
                </c:pt>
                <c:pt idx="75">
                  <c:v>14284.945359245103</c:v>
                </c:pt>
                <c:pt idx="76">
                  <c:v>13701.880680672344</c:v>
                </c:pt>
                <c:pt idx="77">
                  <c:v>11320.991538670989</c:v>
                </c:pt>
                <c:pt idx="78">
                  <c:v>10112.237379949085</c:v>
                </c:pt>
                <c:pt idx="79">
                  <c:v>7765.7806508327303</c:v>
                </c:pt>
                <c:pt idx="80">
                  <c:v>5637.839082806664</c:v>
                </c:pt>
                <c:pt idx="81">
                  <c:v>3727.9366296103308</c:v>
                </c:pt>
                <c:pt idx="82">
                  <c:v>3559.4033164372927</c:v>
                </c:pt>
                <c:pt idx="83">
                  <c:v>1938.6886665610366</c:v>
                </c:pt>
                <c:pt idx="84">
                  <c:v>1445.5988425833559</c:v>
                </c:pt>
                <c:pt idx="85">
                  <c:v>846.27822364139047</c:v>
                </c:pt>
                <c:pt idx="86">
                  <c:v>879.68671142868618</c:v>
                </c:pt>
                <c:pt idx="87">
                  <c:v>650.14827238328132</c:v>
                </c:pt>
                <c:pt idx="88">
                  <c:v>227.05730858118142</c:v>
                </c:pt>
                <c:pt idx="89">
                  <c:v>200.08467955518654</c:v>
                </c:pt>
                <c:pt idx="90">
                  <c:v>118.44475162021888</c:v>
                </c:pt>
                <c:pt idx="91">
                  <c:v>50.544118810757553</c:v>
                </c:pt>
                <c:pt idx="92">
                  <c:v>27.747663111270274</c:v>
                </c:pt>
                <c:pt idx="93">
                  <c:v>24.323101324088729</c:v>
                </c:pt>
                <c:pt idx="94">
                  <c:v>45.515245278733261</c:v>
                </c:pt>
                <c:pt idx="95">
                  <c:v>2.0925946720144863</c:v>
                </c:pt>
                <c:pt idx="96">
                  <c:v>1.1080963010880776</c:v>
                </c:pt>
                <c:pt idx="97">
                  <c:v>12.89419189448388</c:v>
                </c:pt>
                <c:pt idx="98">
                  <c:v>4.7788484553241162</c:v>
                </c:pt>
              </c:numCache>
            </c:numRef>
          </c:val>
          <c:smooth val="0"/>
        </c:ser>
        <c:ser>
          <c:idx val="3"/>
          <c:order val="3"/>
          <c:tx>
            <c:strRef>
              <c:f>Sheet1!$E$1</c:f>
              <c:strCache>
                <c:ptCount val="1"/>
                <c:pt idx="0">
                  <c:v>YL2</c:v>
                </c:pt>
              </c:strCache>
            </c:strRef>
          </c:tx>
          <c:spPr>
            <a:ln>
              <a:solidFill>
                <a:srgbClr val="C34BFF"/>
              </a:solidFill>
              <a:prstDash val="dash"/>
            </a:ln>
          </c:spPr>
          <c:marker>
            <c:symbol val="none"/>
          </c:marker>
          <c:cat>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Sheet1!$E$2:$E$101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2696.4660703427121</c:v>
                </c:pt>
                <c:pt idx="16">
                  <c:v>6704.1268021916421</c:v>
                </c:pt>
                <c:pt idx="17">
                  <c:v>9169.7528697265861</c:v>
                </c:pt>
                <c:pt idx="18">
                  <c:v>16505.43274944336</c:v>
                </c:pt>
                <c:pt idx="19">
                  <c:v>29381.337419694457</c:v>
                </c:pt>
                <c:pt idx="20">
                  <c:v>41019.999008717627</c:v>
                </c:pt>
                <c:pt idx="21">
                  <c:v>44406.040294559185</c:v>
                </c:pt>
                <c:pt idx="22">
                  <c:v>57446.039956744367</c:v>
                </c:pt>
                <c:pt idx="23">
                  <c:v>69852.435251913543</c:v>
                </c:pt>
                <c:pt idx="24">
                  <c:v>83178.440716818266</c:v>
                </c:pt>
                <c:pt idx="25">
                  <c:v>90603.213934092986</c:v>
                </c:pt>
                <c:pt idx="26">
                  <c:v>100873.98042470902</c:v>
                </c:pt>
                <c:pt idx="27">
                  <c:v>108367.24314093508</c:v>
                </c:pt>
                <c:pt idx="28">
                  <c:v>113677.60683154165</c:v>
                </c:pt>
                <c:pt idx="29">
                  <c:v>115857.55145033976</c:v>
                </c:pt>
                <c:pt idx="30">
                  <c:v>118879.58080419671</c:v>
                </c:pt>
                <c:pt idx="31">
                  <c:v>121777.60017542083</c:v>
                </c:pt>
                <c:pt idx="32">
                  <c:v>127062.2642189943</c:v>
                </c:pt>
                <c:pt idx="33">
                  <c:v>130570.92714807196</c:v>
                </c:pt>
                <c:pt idx="34">
                  <c:v>134031.96265058126</c:v>
                </c:pt>
                <c:pt idx="35">
                  <c:v>137872.71230658412</c:v>
                </c:pt>
                <c:pt idx="36">
                  <c:v>139960.17465682339</c:v>
                </c:pt>
                <c:pt idx="37">
                  <c:v>147629.86271711008</c:v>
                </c:pt>
                <c:pt idx="38">
                  <c:v>148260.00936695581</c:v>
                </c:pt>
                <c:pt idx="39">
                  <c:v>151810.73109471492</c:v>
                </c:pt>
                <c:pt idx="40">
                  <c:v>150555.69692128422</c:v>
                </c:pt>
                <c:pt idx="41">
                  <c:v>152990.9664760895</c:v>
                </c:pt>
                <c:pt idx="42">
                  <c:v>149559.41756205476</c:v>
                </c:pt>
                <c:pt idx="43">
                  <c:v>149926.9666349722</c:v>
                </c:pt>
                <c:pt idx="44">
                  <c:v>145730.28794792946</c:v>
                </c:pt>
                <c:pt idx="45">
                  <c:v>149713.43906418671</c:v>
                </c:pt>
                <c:pt idx="46">
                  <c:v>145809.7183008751</c:v>
                </c:pt>
                <c:pt idx="47">
                  <c:v>147015.14011283248</c:v>
                </c:pt>
                <c:pt idx="48">
                  <c:v>151099.00036863837</c:v>
                </c:pt>
                <c:pt idx="49">
                  <c:v>152519.17134040518</c:v>
                </c:pt>
                <c:pt idx="50">
                  <c:v>148664.73212280255</c:v>
                </c:pt>
                <c:pt idx="51">
                  <c:v>145016.29194936372</c:v>
                </c:pt>
                <c:pt idx="52">
                  <c:v>147746.2324245637</c:v>
                </c:pt>
                <c:pt idx="53">
                  <c:v>142688.88714274665</c:v>
                </c:pt>
                <c:pt idx="54">
                  <c:v>141854.5777806112</c:v>
                </c:pt>
                <c:pt idx="55">
                  <c:v>137651.57148428314</c:v>
                </c:pt>
                <c:pt idx="56">
                  <c:v>131991.38128677462</c:v>
                </c:pt>
                <c:pt idx="57">
                  <c:v>122415.92986263864</c:v>
                </c:pt>
                <c:pt idx="58">
                  <c:v>107171.89184864526</c:v>
                </c:pt>
                <c:pt idx="59">
                  <c:v>102506.30468957935</c:v>
                </c:pt>
                <c:pt idx="60">
                  <c:v>81984.364119499631</c:v>
                </c:pt>
                <c:pt idx="61">
                  <c:v>63555.807854915663</c:v>
                </c:pt>
                <c:pt idx="62">
                  <c:v>58741.167804397133</c:v>
                </c:pt>
                <c:pt idx="63">
                  <c:v>53832.227662674719</c:v>
                </c:pt>
                <c:pt idx="64">
                  <c:v>46609.752029334319</c:v>
                </c:pt>
                <c:pt idx="65">
                  <c:v>39975.237898999112</c:v>
                </c:pt>
                <c:pt idx="66">
                  <c:v>37611.27235273386</c:v>
                </c:pt>
                <c:pt idx="67">
                  <c:v>33484.501464991481</c:v>
                </c:pt>
                <c:pt idx="68">
                  <c:v>31915.542061858279</c:v>
                </c:pt>
                <c:pt idx="69">
                  <c:v>22258.608303383095</c:v>
                </c:pt>
                <c:pt idx="70">
                  <c:v>19854.354397125397</c:v>
                </c:pt>
                <c:pt idx="71">
                  <c:v>19938.48831766174</c:v>
                </c:pt>
                <c:pt idx="72">
                  <c:v>17186.954588784327</c:v>
                </c:pt>
                <c:pt idx="73">
                  <c:v>15910.708400108731</c:v>
                </c:pt>
                <c:pt idx="74">
                  <c:v>12608.95494063584</c:v>
                </c:pt>
                <c:pt idx="75">
                  <c:v>9467.9912411843197</c:v>
                </c:pt>
                <c:pt idx="76">
                  <c:v>6507.0666487305716</c:v>
                </c:pt>
                <c:pt idx="77">
                  <c:v>6463.9209529365244</c:v>
                </c:pt>
                <c:pt idx="78">
                  <c:v>3666.2253389091252</c:v>
                </c:pt>
                <c:pt idx="79">
                  <c:v>2852.8324760054284</c:v>
                </c:pt>
                <c:pt idx="80">
                  <c:v>1744.2048054597017</c:v>
                </c:pt>
                <c:pt idx="81">
                  <c:v>1903.1457887577048</c:v>
                </c:pt>
                <c:pt idx="82">
                  <c:v>1495.1958404769121</c:v>
                </c:pt>
                <c:pt idx="83">
                  <c:v>564.94067556490552</c:v>
                </c:pt>
                <c:pt idx="84">
                  <c:v>547.05908224739653</c:v>
                </c:pt>
                <c:pt idx="85">
                  <c:v>360.95558854458</c:v>
                </c:pt>
                <c:pt idx="86">
                  <c:v>172.45881947629232</c:v>
                </c:pt>
                <c:pt idx="87">
                  <c:v>105.3074190860593</c:v>
                </c:pt>
                <c:pt idx="88">
                  <c:v>100.95743368217751</c:v>
                </c:pt>
                <c:pt idx="89">
                  <c:v>203.80896971308039</c:v>
                </c:pt>
                <c:pt idx="90">
                  <c:v>10.066483832500653</c:v>
                </c:pt>
                <c:pt idx="91">
                  <c:v>5.7775932103631478</c:v>
                </c:pt>
                <c:pt idx="92">
                  <c:v>73.929505472158013</c:v>
                </c:pt>
                <c:pt idx="93">
                  <c:v>30.864563967616611</c:v>
                </c:pt>
                <c:pt idx="94">
                  <c:v>0</c:v>
                </c:pt>
                <c:pt idx="95">
                  <c:v>0</c:v>
                </c:pt>
                <c:pt idx="96">
                  <c:v>0</c:v>
                </c:pt>
                <c:pt idx="97">
                  <c:v>0</c:v>
                </c:pt>
                <c:pt idx="98">
                  <c:v>0</c:v>
                </c:pt>
                <c:pt idx="99">
                  <c:v>0</c:v>
                </c:pt>
              </c:numCache>
            </c:numRef>
          </c:val>
          <c:smooth val="0"/>
        </c:ser>
        <c:ser>
          <c:idx val="4"/>
          <c:order val="4"/>
          <c:tx>
            <c:strRef>
              <c:f>Sheet1!$F$1</c:f>
              <c:strCache>
                <c:ptCount val="1"/>
                <c:pt idx="0">
                  <c:v>YL3</c:v>
                </c:pt>
              </c:strCache>
            </c:strRef>
          </c:tx>
          <c:spPr>
            <a:ln>
              <a:solidFill>
                <a:srgbClr val="009ED6"/>
              </a:solidFill>
              <a:prstDash val="dash"/>
            </a:ln>
          </c:spPr>
          <c:marker>
            <c:symbol val="none"/>
          </c:marker>
          <c:cat>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Sheet1!$F$2:$F$101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2696.4660703427121</c:v>
                </c:pt>
                <c:pt idx="16">
                  <c:v>6704.1268021916421</c:v>
                </c:pt>
                <c:pt idx="17">
                  <c:v>9169.7528697265861</c:v>
                </c:pt>
                <c:pt idx="18">
                  <c:v>16505.43274944336</c:v>
                </c:pt>
                <c:pt idx="19">
                  <c:v>29381.337419694457</c:v>
                </c:pt>
                <c:pt idx="20">
                  <c:v>41019.999008717627</c:v>
                </c:pt>
                <c:pt idx="21">
                  <c:v>44406.040294559185</c:v>
                </c:pt>
                <c:pt idx="22">
                  <c:v>57446.039956744367</c:v>
                </c:pt>
                <c:pt idx="23">
                  <c:v>69852.435251913543</c:v>
                </c:pt>
                <c:pt idx="24">
                  <c:v>83178.440716818266</c:v>
                </c:pt>
                <c:pt idx="25">
                  <c:v>90603.213934092986</c:v>
                </c:pt>
                <c:pt idx="26">
                  <c:v>100873.98042470902</c:v>
                </c:pt>
                <c:pt idx="27">
                  <c:v>108367.24314093508</c:v>
                </c:pt>
                <c:pt idx="28">
                  <c:v>113677.60683154165</c:v>
                </c:pt>
                <c:pt idx="29">
                  <c:v>115857.55145033976</c:v>
                </c:pt>
                <c:pt idx="30">
                  <c:v>118879.58080419671</c:v>
                </c:pt>
                <c:pt idx="31">
                  <c:v>121777.60017542083</c:v>
                </c:pt>
                <c:pt idx="32">
                  <c:v>127062.2642189943</c:v>
                </c:pt>
                <c:pt idx="33">
                  <c:v>130570.92714807196</c:v>
                </c:pt>
                <c:pt idx="34">
                  <c:v>134031.96265058126</c:v>
                </c:pt>
                <c:pt idx="35">
                  <c:v>137872.71230658412</c:v>
                </c:pt>
                <c:pt idx="36">
                  <c:v>139960.17465682339</c:v>
                </c:pt>
                <c:pt idx="37">
                  <c:v>147629.86271711008</c:v>
                </c:pt>
                <c:pt idx="38">
                  <c:v>148260.00936695581</c:v>
                </c:pt>
                <c:pt idx="39">
                  <c:v>151810.73109471492</c:v>
                </c:pt>
                <c:pt idx="40">
                  <c:v>150555.69692128422</c:v>
                </c:pt>
                <c:pt idx="41">
                  <c:v>152990.9664760895</c:v>
                </c:pt>
                <c:pt idx="42">
                  <c:v>149559.41756205476</c:v>
                </c:pt>
                <c:pt idx="43">
                  <c:v>149926.9666349722</c:v>
                </c:pt>
                <c:pt idx="44">
                  <c:v>145730.28794792946</c:v>
                </c:pt>
                <c:pt idx="45">
                  <c:v>149713.43906418671</c:v>
                </c:pt>
                <c:pt idx="46">
                  <c:v>145809.7183008751</c:v>
                </c:pt>
                <c:pt idx="47">
                  <c:v>147015.14011283248</c:v>
                </c:pt>
                <c:pt idx="48">
                  <c:v>151099.00036863837</c:v>
                </c:pt>
                <c:pt idx="49">
                  <c:v>152519.17134040518</c:v>
                </c:pt>
                <c:pt idx="50">
                  <c:v>141229.25932276685</c:v>
                </c:pt>
                <c:pt idx="51">
                  <c:v>134956.72327444877</c:v>
                </c:pt>
                <c:pt idx="52">
                  <c:v>135259.16753435263</c:v>
                </c:pt>
                <c:pt idx="53">
                  <c:v>140690.64282779297</c:v>
                </c:pt>
                <c:pt idx="54">
                  <c:v>145656.28798577751</c:v>
                </c:pt>
                <c:pt idx="55">
                  <c:v>146129.73089351968</c:v>
                </c:pt>
                <c:pt idx="56">
                  <c:v>146281.96112697554</c:v>
                </c:pt>
                <c:pt idx="57">
                  <c:v>152668.7366483169</c:v>
                </c:pt>
                <c:pt idx="58">
                  <c:v>150335.1049947193</c:v>
                </c:pt>
                <c:pt idx="59">
                  <c:v>151611.15262054809</c:v>
                </c:pt>
                <c:pt idx="60">
                  <c:v>149408.0581476138</c:v>
                </c:pt>
                <c:pt idx="61">
                  <c:v>145113.96183060983</c:v>
                </c:pt>
                <c:pt idx="62">
                  <c:v>134560.42865846984</c:v>
                </c:pt>
                <c:pt idx="63">
                  <c:v>115886.96145319784</c:v>
                </c:pt>
                <c:pt idx="64">
                  <c:v>107846.87775602429</c:v>
                </c:pt>
                <c:pt idx="65">
                  <c:v>83337.96813973767</c:v>
                </c:pt>
                <c:pt idx="66">
                  <c:v>62622.287439163185</c:v>
                </c:pt>
                <c:pt idx="67">
                  <c:v>56749.721423874042</c:v>
                </c:pt>
                <c:pt idx="68">
                  <c:v>51845.991876171218</c:v>
                </c:pt>
                <c:pt idx="69">
                  <c:v>45224.467449256204</c:v>
                </c:pt>
                <c:pt idx="70">
                  <c:v>39211.433191072632</c:v>
                </c:pt>
                <c:pt idx="71">
                  <c:v>37018.779908274591</c:v>
                </c:pt>
                <c:pt idx="72">
                  <c:v>32621.355361615118</c:v>
                </c:pt>
                <c:pt idx="73">
                  <c:v>30198.17207566736</c:v>
                </c:pt>
                <c:pt idx="74">
                  <c:v>20172.705020881742</c:v>
                </c:pt>
                <c:pt idx="75">
                  <c:v>17141.934431094123</c:v>
                </c:pt>
                <c:pt idx="76">
                  <c:v>16442.256816806814</c:v>
                </c:pt>
                <c:pt idx="77">
                  <c:v>13585.189846405185</c:v>
                </c:pt>
                <c:pt idx="78">
                  <c:v>12134.684855938902</c:v>
                </c:pt>
                <c:pt idx="79">
                  <c:v>9318.9367809992764</c:v>
                </c:pt>
                <c:pt idx="80">
                  <c:v>6765.4068993679975</c:v>
                </c:pt>
                <c:pt idx="81">
                  <c:v>4473.5239555323969</c:v>
                </c:pt>
                <c:pt idx="82">
                  <c:v>4271.2839797247516</c:v>
                </c:pt>
                <c:pt idx="83">
                  <c:v>2326.4263998732436</c:v>
                </c:pt>
                <c:pt idx="84">
                  <c:v>1734.7186111000269</c:v>
                </c:pt>
                <c:pt idx="85">
                  <c:v>1015.5338683696687</c:v>
                </c:pt>
                <c:pt idx="86">
                  <c:v>1055.6240537144233</c:v>
                </c:pt>
                <c:pt idx="87">
                  <c:v>780.17792685993754</c:v>
                </c:pt>
                <c:pt idx="88">
                  <c:v>272.46877029741768</c:v>
                </c:pt>
                <c:pt idx="89">
                  <c:v>240.10161546622385</c:v>
                </c:pt>
                <c:pt idx="90">
                  <c:v>142.13370194426264</c:v>
                </c:pt>
                <c:pt idx="91">
                  <c:v>60.652942572909062</c:v>
                </c:pt>
                <c:pt idx="92">
                  <c:v>33.297195733524326</c:v>
                </c:pt>
                <c:pt idx="93">
                  <c:v>29.187721588906474</c:v>
                </c:pt>
                <c:pt idx="94">
                  <c:v>54.618294334479913</c:v>
                </c:pt>
                <c:pt idx="95">
                  <c:v>2.5111136064173833</c:v>
                </c:pt>
                <c:pt idx="96">
                  <c:v>1.329715561305693</c:v>
                </c:pt>
                <c:pt idx="97">
                  <c:v>15.473030273380655</c:v>
                </c:pt>
                <c:pt idx="98">
                  <c:v>5.7346181463889385</c:v>
                </c:pt>
                <c:pt idx="99">
                  <c:v>0</c:v>
                </c:pt>
              </c:numCache>
            </c:numRef>
          </c:val>
          <c:smooth val="0"/>
        </c:ser>
        <c:dLbls>
          <c:showLegendKey val="0"/>
          <c:showVal val="0"/>
          <c:showCatName val="0"/>
          <c:showSerName val="0"/>
          <c:showPercent val="0"/>
          <c:showBubbleSize val="0"/>
        </c:dLbls>
        <c:marker val="1"/>
        <c:smooth val="0"/>
        <c:axId val="213670144"/>
        <c:axId val="213684224"/>
      </c:lineChart>
      <c:catAx>
        <c:axId val="213670144"/>
        <c:scaling>
          <c:orientation val="minMax"/>
        </c:scaling>
        <c:delete val="0"/>
        <c:axPos val="b"/>
        <c:numFmt formatCode="General" sourceLinked="1"/>
        <c:majorTickMark val="out"/>
        <c:minorTickMark val="none"/>
        <c:tickLblPos val="nextTo"/>
        <c:txPr>
          <a:bodyPr rot="0" vert="horz"/>
          <a:lstStyle/>
          <a:p>
            <a:pPr>
              <a:defRPr/>
            </a:pPr>
            <a:endParaRPr lang="en-US"/>
          </a:p>
        </c:txPr>
        <c:crossAx val="213684224"/>
        <c:crosses val="autoZero"/>
        <c:auto val="1"/>
        <c:lblAlgn val="ctr"/>
        <c:lblOffset val="100"/>
        <c:tickLblSkip val="5"/>
        <c:noMultiLvlLbl val="0"/>
      </c:catAx>
      <c:valAx>
        <c:axId val="213684224"/>
        <c:scaling>
          <c:orientation val="minMax"/>
        </c:scaling>
        <c:delete val="0"/>
        <c:axPos val="l"/>
        <c:majorGridlines/>
        <c:numFmt formatCode="General" sourceLinked="1"/>
        <c:majorTickMark val="out"/>
        <c:minorTickMark val="none"/>
        <c:tickLblPos val="nextTo"/>
        <c:txPr>
          <a:bodyPr rot="0" vert="horz"/>
          <a:lstStyle/>
          <a:p>
            <a:pPr>
              <a:defRPr/>
            </a:pPr>
            <a:endParaRPr lang="en-US"/>
          </a:p>
        </c:txPr>
        <c:crossAx val="213670144"/>
        <c:crosses val="autoZero"/>
        <c:crossBetween val="between"/>
      </c:valAx>
    </c:plotArea>
    <c:legend>
      <c:legendPos val="b"/>
      <c:layout>
        <c:manualLayout>
          <c:xMode val="edge"/>
          <c:yMode val="edge"/>
          <c:x val="0.12763877176006888"/>
          <c:y val="0.9074704432523294"/>
          <c:w val="0.81687560475459164"/>
          <c:h val="7.3331873771959238E-2"/>
        </c:manualLayout>
      </c:layout>
      <c:overlay val="0"/>
      <c:txPr>
        <a:bodyPr/>
        <a:lstStyle/>
        <a:p>
          <a:pPr>
            <a:defRPr sz="1400" b="1"/>
          </a:pPr>
          <a:endParaRPr lang="en-US"/>
        </a:p>
      </c:txPr>
    </c:legend>
    <c:plotVisOnly val="1"/>
    <c:dispBlanksAs val="gap"/>
    <c:showDLblsOverMax val="0"/>
  </c:chart>
  <c:txPr>
    <a:bodyPr/>
    <a:lstStyle/>
    <a:p>
      <a:pPr>
        <a:defRPr sz="1050" b="0" i="0" u="none" strike="noStrike" baseline="0">
          <a:solidFill>
            <a:srgbClr val="000000"/>
          </a:solidFill>
          <a:latin typeface="+mn-lt"/>
          <a:ea typeface="Cordia New"/>
          <a:cs typeface="Cordia New"/>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'per capita-age group'!$A$7</c:f>
              <c:strCache>
                <c:ptCount val="1"/>
                <c:pt idx="0">
                  <c:v>Public Consumption, Education</c:v>
                </c:pt>
              </c:strCache>
            </c:strRef>
          </c:tx>
          <c:spPr>
            <a:solidFill>
              <a:srgbClr val="00E673">
                <a:alpha val="30196"/>
              </a:srgbClr>
            </a:solidFill>
          </c:spPr>
          <c:invertIfNegative val="0"/>
          <c:cat>
            <c:strRef>
              <c:f>'per capita-age group'!$C$3:$G$3</c:f>
              <c:strCache>
                <c:ptCount val="5"/>
                <c:pt idx="0">
                  <c:v>0-4</c:v>
                </c:pt>
                <c:pt idx="1">
                  <c:v>5-14</c:v>
                </c:pt>
                <c:pt idx="2">
                  <c:v>15-24</c:v>
                </c:pt>
                <c:pt idx="3">
                  <c:v>25-59</c:v>
                </c:pt>
                <c:pt idx="4">
                  <c:v>60+</c:v>
                </c:pt>
              </c:strCache>
            </c:strRef>
          </c:cat>
          <c:val>
            <c:numRef>
              <c:f>'per capita-age group'!$C$7:$G$7</c:f>
              <c:numCache>
                <c:formatCode>* #,##0;* \-#,##0;_(* "-"_);_(@_)</c:formatCode>
                <c:ptCount val="5"/>
                <c:pt idx="0">
                  <c:v>3909.8248562788422</c:v>
                </c:pt>
                <c:pt idx="1">
                  <c:v>33378.855822526348</c:v>
                </c:pt>
                <c:pt idx="2">
                  <c:v>19737.457281219529</c:v>
                </c:pt>
                <c:pt idx="3">
                  <c:v>723.35431671406741</c:v>
                </c:pt>
                <c:pt idx="4">
                  <c:v>0</c:v>
                </c:pt>
              </c:numCache>
            </c:numRef>
          </c:val>
        </c:ser>
        <c:ser>
          <c:idx val="1"/>
          <c:order val="1"/>
          <c:tx>
            <c:strRef>
              <c:f>'per capita-age group'!$A$11</c:f>
              <c:strCache>
                <c:ptCount val="1"/>
                <c:pt idx="0">
                  <c:v>Private Consumption, Education </c:v>
                </c:pt>
              </c:strCache>
            </c:strRef>
          </c:tx>
          <c:spPr>
            <a:solidFill>
              <a:srgbClr val="FF9FA1"/>
            </a:solidFill>
          </c:spPr>
          <c:invertIfNegative val="0"/>
          <c:cat>
            <c:strRef>
              <c:f>'per capita-age group'!$C$3:$G$3</c:f>
              <c:strCache>
                <c:ptCount val="5"/>
                <c:pt idx="0">
                  <c:v>0-4</c:v>
                </c:pt>
                <c:pt idx="1">
                  <c:v>5-14</c:v>
                </c:pt>
                <c:pt idx="2">
                  <c:v>15-24</c:v>
                </c:pt>
                <c:pt idx="3">
                  <c:v>25-59</c:v>
                </c:pt>
                <c:pt idx="4">
                  <c:v>60+</c:v>
                </c:pt>
              </c:strCache>
            </c:strRef>
          </c:cat>
          <c:val>
            <c:numRef>
              <c:f>'per capita-age group'!$C$11:$G$11</c:f>
              <c:numCache>
                <c:formatCode>* #,##0;* \-#,##0;_(* "-"_);_(@_)</c:formatCode>
                <c:ptCount val="5"/>
                <c:pt idx="0">
                  <c:v>630.29353593155395</c:v>
                </c:pt>
                <c:pt idx="1">
                  <c:v>3433.3446497569375</c:v>
                </c:pt>
                <c:pt idx="2">
                  <c:v>3672.9537583283723</c:v>
                </c:pt>
                <c:pt idx="3">
                  <c:v>162.60489206277958</c:v>
                </c:pt>
                <c:pt idx="4">
                  <c:v>0</c:v>
                </c:pt>
              </c:numCache>
            </c:numRef>
          </c:val>
        </c:ser>
        <c:dLbls>
          <c:showLegendKey val="0"/>
          <c:showVal val="0"/>
          <c:showCatName val="0"/>
          <c:showSerName val="0"/>
          <c:showPercent val="0"/>
          <c:showBubbleSize val="0"/>
        </c:dLbls>
        <c:gapWidth val="75"/>
        <c:overlap val="100"/>
        <c:axId val="148217216"/>
        <c:axId val="148231296"/>
      </c:barChart>
      <c:catAx>
        <c:axId val="148217216"/>
        <c:scaling>
          <c:orientation val="minMax"/>
        </c:scaling>
        <c:delete val="0"/>
        <c:axPos val="b"/>
        <c:numFmt formatCode="General" sourceLinked="0"/>
        <c:majorTickMark val="none"/>
        <c:minorTickMark val="none"/>
        <c:tickLblPos val="nextTo"/>
        <c:crossAx val="148231296"/>
        <c:crosses val="autoZero"/>
        <c:auto val="1"/>
        <c:lblAlgn val="ctr"/>
        <c:lblOffset val="100"/>
        <c:noMultiLvlLbl val="0"/>
      </c:catAx>
      <c:valAx>
        <c:axId val="148231296"/>
        <c:scaling>
          <c:orientation val="minMax"/>
        </c:scaling>
        <c:delete val="0"/>
        <c:axPos val="l"/>
        <c:majorGridlines/>
        <c:numFmt formatCode="* #,##0;* \-#,##0;_(* &quot;-&quot;_);_(@_)" sourceLinked="1"/>
        <c:majorTickMark val="none"/>
        <c:minorTickMark val="none"/>
        <c:tickLblPos val="nextTo"/>
        <c:spPr>
          <a:ln w="9525">
            <a:noFill/>
          </a:ln>
        </c:spPr>
        <c:crossAx val="148217216"/>
        <c:crosses val="autoZero"/>
        <c:crossBetween val="between"/>
      </c:valAx>
    </c:plotArea>
    <c:legend>
      <c:legendPos val="b"/>
      <c:layout/>
      <c:overlay val="0"/>
      <c:txPr>
        <a:bodyPr/>
        <a:lstStyle/>
        <a:p>
          <a:pPr>
            <a:defRPr sz="1200" b="1"/>
          </a:pPr>
          <a:endParaRPr lang="en-US"/>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'per capita-age group'!$A$8</c:f>
              <c:strCache>
                <c:ptCount val="1"/>
                <c:pt idx="0">
                  <c:v>Public Consumption, Health</c:v>
                </c:pt>
              </c:strCache>
            </c:strRef>
          </c:tx>
          <c:spPr>
            <a:solidFill>
              <a:schemeClr val="accent4">
                <a:lumMod val="40000"/>
                <a:lumOff val="60000"/>
              </a:schemeClr>
            </a:solidFill>
          </c:spPr>
          <c:invertIfNegative val="0"/>
          <c:cat>
            <c:strRef>
              <c:f>'per capita-age group'!$C$3:$G$3</c:f>
              <c:strCache>
                <c:ptCount val="5"/>
                <c:pt idx="0">
                  <c:v>0-4</c:v>
                </c:pt>
                <c:pt idx="1">
                  <c:v>5-14</c:v>
                </c:pt>
                <c:pt idx="2">
                  <c:v>15-24</c:v>
                </c:pt>
                <c:pt idx="3">
                  <c:v>25-59</c:v>
                </c:pt>
                <c:pt idx="4">
                  <c:v>60+</c:v>
                </c:pt>
              </c:strCache>
            </c:strRef>
          </c:cat>
          <c:val>
            <c:numRef>
              <c:f>'per capita-age group'!$C$8:$G$8</c:f>
              <c:numCache>
                <c:formatCode>* #,##0;* \-#,##0;_(* "-"_);_(@_)</c:formatCode>
                <c:ptCount val="5"/>
                <c:pt idx="0">
                  <c:v>4726.7243533544797</c:v>
                </c:pt>
                <c:pt idx="1">
                  <c:v>1185.2525710543784</c:v>
                </c:pt>
                <c:pt idx="2">
                  <c:v>1461.4304156016051</c:v>
                </c:pt>
                <c:pt idx="3">
                  <c:v>3102.3238455294186</c:v>
                </c:pt>
                <c:pt idx="4">
                  <c:v>13742.432762458826</c:v>
                </c:pt>
              </c:numCache>
            </c:numRef>
          </c:val>
        </c:ser>
        <c:ser>
          <c:idx val="1"/>
          <c:order val="1"/>
          <c:tx>
            <c:strRef>
              <c:f>'per capita-age group'!$A$12</c:f>
              <c:strCache>
                <c:ptCount val="1"/>
                <c:pt idx="0">
                  <c:v>Private Health, Education</c:v>
                </c:pt>
              </c:strCache>
            </c:strRef>
          </c:tx>
          <c:spPr>
            <a:solidFill>
              <a:srgbClr val="FF9FA1"/>
            </a:solidFill>
          </c:spPr>
          <c:invertIfNegative val="0"/>
          <c:cat>
            <c:strRef>
              <c:f>'per capita-age group'!$C$3:$G$3</c:f>
              <c:strCache>
                <c:ptCount val="5"/>
                <c:pt idx="0">
                  <c:v>0-4</c:v>
                </c:pt>
                <c:pt idx="1">
                  <c:v>5-14</c:v>
                </c:pt>
                <c:pt idx="2">
                  <c:v>15-24</c:v>
                </c:pt>
                <c:pt idx="3">
                  <c:v>25-59</c:v>
                </c:pt>
                <c:pt idx="4">
                  <c:v>60+</c:v>
                </c:pt>
              </c:strCache>
            </c:strRef>
          </c:cat>
          <c:val>
            <c:numRef>
              <c:f>'per capita-age group'!$C$12:$G$12</c:f>
              <c:numCache>
                <c:formatCode>* #,##0;* \-#,##0;_(* "-"_);_(@_)</c:formatCode>
                <c:ptCount val="5"/>
                <c:pt idx="0">
                  <c:v>2074.5714214364511</c:v>
                </c:pt>
                <c:pt idx="1">
                  <c:v>1143.2281017704281</c:v>
                </c:pt>
                <c:pt idx="2">
                  <c:v>2149.3345923163984</c:v>
                </c:pt>
                <c:pt idx="3">
                  <c:v>3275.9312907200451</c:v>
                </c:pt>
                <c:pt idx="4">
                  <c:v>5552.1244691853399</c:v>
                </c:pt>
              </c:numCache>
            </c:numRef>
          </c:val>
        </c:ser>
        <c:dLbls>
          <c:showLegendKey val="0"/>
          <c:showVal val="0"/>
          <c:showCatName val="0"/>
          <c:showSerName val="0"/>
          <c:showPercent val="0"/>
          <c:showBubbleSize val="0"/>
        </c:dLbls>
        <c:gapWidth val="75"/>
        <c:overlap val="100"/>
        <c:axId val="148395520"/>
        <c:axId val="148397056"/>
      </c:barChart>
      <c:catAx>
        <c:axId val="148395520"/>
        <c:scaling>
          <c:orientation val="minMax"/>
        </c:scaling>
        <c:delete val="0"/>
        <c:axPos val="b"/>
        <c:numFmt formatCode="General" sourceLinked="0"/>
        <c:majorTickMark val="none"/>
        <c:minorTickMark val="none"/>
        <c:tickLblPos val="nextTo"/>
        <c:crossAx val="148397056"/>
        <c:crosses val="autoZero"/>
        <c:auto val="1"/>
        <c:lblAlgn val="ctr"/>
        <c:lblOffset val="100"/>
        <c:noMultiLvlLbl val="0"/>
      </c:catAx>
      <c:valAx>
        <c:axId val="148397056"/>
        <c:scaling>
          <c:orientation val="minMax"/>
        </c:scaling>
        <c:delete val="0"/>
        <c:axPos val="l"/>
        <c:majorGridlines/>
        <c:numFmt formatCode="* #,##0;* \-#,##0;_(* &quot;-&quot;_);_(@_)" sourceLinked="1"/>
        <c:majorTickMark val="none"/>
        <c:minorTickMark val="none"/>
        <c:tickLblPos val="nextTo"/>
        <c:spPr>
          <a:ln w="9525">
            <a:noFill/>
          </a:ln>
        </c:spPr>
        <c:crossAx val="148395520"/>
        <c:crosses val="autoZero"/>
        <c:crossBetween val="between"/>
      </c:valAx>
    </c:plotArea>
    <c:legend>
      <c:legendPos val="b"/>
      <c:layout/>
      <c:overlay val="0"/>
      <c:txPr>
        <a:bodyPr/>
        <a:lstStyle/>
        <a:p>
          <a:pPr>
            <a:defRPr sz="12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7.5308633323504223E-2"/>
          <c:y val="5.2990804727725549E-2"/>
          <c:w val="0.61142685871356461"/>
          <c:h val="0.88224265616060993"/>
        </c:manualLayout>
      </c:layout>
      <c:bar3DChart>
        <c:barDir val="col"/>
        <c:grouping val="percentStacked"/>
        <c:varyColors val="0"/>
        <c:ser>
          <c:idx val="0"/>
          <c:order val="0"/>
          <c:tx>
            <c:strRef>
              <c:f>Sheet1!$B$1</c:f>
              <c:strCache>
                <c:ptCount val="1"/>
                <c:pt idx="0">
                  <c:v>0-14</c:v>
                </c:pt>
              </c:strCache>
            </c:strRef>
          </c:tx>
          <c:invertIfNegative val="0"/>
          <c:cat>
            <c:strRef>
              <c:f>Sheet1!$A$2</c:f>
              <c:strCache>
                <c:ptCount val="1"/>
                <c:pt idx="0">
                  <c:v>Category 1</c:v>
                </c:pt>
              </c:strCache>
            </c:strRef>
          </c:cat>
          <c:val>
            <c:numRef>
              <c:f>Sheet1!$B$2</c:f>
              <c:numCache>
                <c:formatCode>General</c:formatCode>
                <c:ptCount val="1"/>
                <c:pt idx="0">
                  <c:v>18.100000000000001</c:v>
                </c:pt>
              </c:numCache>
            </c:numRef>
          </c:val>
        </c:ser>
        <c:ser>
          <c:idx val="1"/>
          <c:order val="1"/>
          <c:tx>
            <c:strRef>
              <c:f>Sheet1!$C$1</c:f>
              <c:strCache>
                <c:ptCount val="1"/>
                <c:pt idx="0">
                  <c:v>15-59</c:v>
                </c:pt>
              </c:strCache>
            </c:strRef>
          </c:tx>
          <c:invertIfNegative val="0"/>
          <c:cat>
            <c:strRef>
              <c:f>Sheet1!$A$2</c:f>
              <c:strCache>
                <c:ptCount val="1"/>
                <c:pt idx="0">
                  <c:v>Category 1</c:v>
                </c:pt>
              </c:strCache>
            </c:strRef>
          </c:cat>
          <c:val>
            <c:numRef>
              <c:f>Sheet1!$C$2</c:f>
              <c:numCache>
                <c:formatCode>General</c:formatCode>
                <c:ptCount val="1"/>
                <c:pt idx="0">
                  <c:v>66.099999999999994</c:v>
                </c:pt>
              </c:numCache>
            </c:numRef>
          </c:val>
        </c:ser>
        <c:ser>
          <c:idx val="2"/>
          <c:order val="2"/>
          <c:tx>
            <c:strRef>
              <c:f>Sheet1!$D$1</c:f>
              <c:strCache>
                <c:ptCount val="1"/>
                <c:pt idx="0">
                  <c:v>60+</c:v>
                </c:pt>
              </c:strCache>
            </c:strRef>
          </c:tx>
          <c:invertIfNegative val="0"/>
          <c:cat>
            <c:strRef>
              <c:f>Sheet1!$A$2</c:f>
              <c:strCache>
                <c:ptCount val="1"/>
                <c:pt idx="0">
                  <c:v>Category 1</c:v>
                </c:pt>
              </c:strCache>
            </c:strRef>
          </c:cat>
          <c:val>
            <c:numRef>
              <c:f>Sheet1!$D$2</c:f>
              <c:numCache>
                <c:formatCode>General</c:formatCode>
                <c:ptCount val="1"/>
                <c:pt idx="0">
                  <c:v>15.8</c:v>
                </c:pt>
              </c:numCache>
            </c:numRef>
          </c:val>
        </c:ser>
        <c:dLbls>
          <c:showLegendKey val="0"/>
          <c:showVal val="1"/>
          <c:showCatName val="0"/>
          <c:showSerName val="0"/>
          <c:showPercent val="0"/>
          <c:showBubbleSize val="0"/>
        </c:dLbls>
        <c:gapWidth val="150"/>
        <c:shape val="box"/>
        <c:axId val="212290944"/>
        <c:axId val="212305024"/>
        <c:axId val="0"/>
      </c:bar3DChart>
      <c:catAx>
        <c:axId val="212290944"/>
        <c:scaling>
          <c:orientation val="minMax"/>
        </c:scaling>
        <c:delete val="1"/>
        <c:axPos val="b"/>
        <c:majorTickMark val="out"/>
        <c:minorTickMark val="none"/>
        <c:tickLblPos val="nextTo"/>
        <c:crossAx val="212305024"/>
        <c:crosses val="autoZero"/>
        <c:auto val="1"/>
        <c:lblAlgn val="ctr"/>
        <c:lblOffset val="100"/>
        <c:noMultiLvlLbl val="0"/>
      </c:catAx>
      <c:valAx>
        <c:axId val="212305024"/>
        <c:scaling>
          <c:orientation val="minMax"/>
        </c:scaling>
        <c:delete val="1"/>
        <c:axPos val="l"/>
        <c:majorGridlines>
          <c:spPr>
            <a:ln>
              <a:noFill/>
            </a:ln>
          </c:spPr>
        </c:majorGridlines>
        <c:numFmt formatCode="0%" sourceLinked="1"/>
        <c:majorTickMark val="out"/>
        <c:minorTickMark val="none"/>
        <c:tickLblPos val="nextTo"/>
        <c:crossAx val="212290944"/>
        <c:crosses val="autoZero"/>
        <c:crossBetween val="between"/>
      </c:valAx>
    </c:plotArea>
    <c:legend>
      <c:legendPos val="r"/>
      <c:layout>
        <c:manualLayout>
          <c:xMode val="edge"/>
          <c:yMode val="edge"/>
          <c:x val="0.59774677862873593"/>
          <c:y val="0.32679706626099397"/>
          <c:w val="0.29957202917683945"/>
          <c:h val="0.37032662025609769"/>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7.5308633323504223E-2"/>
          <c:y val="5.2990804727725549E-2"/>
          <c:w val="0.61142685871356461"/>
          <c:h val="0.88224265616060993"/>
        </c:manualLayout>
      </c:layout>
      <c:bar3DChart>
        <c:barDir val="col"/>
        <c:grouping val="percentStacked"/>
        <c:varyColors val="0"/>
        <c:ser>
          <c:idx val="0"/>
          <c:order val="0"/>
          <c:tx>
            <c:strRef>
              <c:f>Sheet1!$B$1</c:f>
              <c:strCache>
                <c:ptCount val="1"/>
                <c:pt idx="0">
                  <c:v>0-14</c:v>
                </c:pt>
              </c:strCache>
            </c:strRef>
          </c:tx>
          <c:invertIfNegative val="0"/>
          <c:cat>
            <c:strRef>
              <c:f>Sheet1!$A$2</c:f>
              <c:strCache>
                <c:ptCount val="1"/>
                <c:pt idx="0">
                  <c:v>Category 1</c:v>
                </c:pt>
              </c:strCache>
            </c:strRef>
          </c:cat>
          <c:val>
            <c:numRef>
              <c:f>Sheet1!$B$2</c:f>
              <c:numCache>
                <c:formatCode>General</c:formatCode>
                <c:ptCount val="1"/>
                <c:pt idx="0">
                  <c:v>12.8</c:v>
                </c:pt>
              </c:numCache>
            </c:numRef>
          </c:val>
        </c:ser>
        <c:ser>
          <c:idx val="1"/>
          <c:order val="1"/>
          <c:tx>
            <c:strRef>
              <c:f>Sheet1!$C$1</c:f>
              <c:strCache>
                <c:ptCount val="1"/>
                <c:pt idx="0">
                  <c:v>15-59</c:v>
                </c:pt>
              </c:strCache>
            </c:strRef>
          </c:tx>
          <c:invertIfNegative val="0"/>
          <c:cat>
            <c:strRef>
              <c:f>Sheet1!$A$2</c:f>
              <c:strCache>
                <c:ptCount val="1"/>
                <c:pt idx="0">
                  <c:v>Category 1</c:v>
                </c:pt>
              </c:strCache>
            </c:strRef>
          </c:cat>
          <c:val>
            <c:numRef>
              <c:f>Sheet1!$C$2</c:f>
              <c:numCache>
                <c:formatCode>General</c:formatCode>
                <c:ptCount val="1"/>
                <c:pt idx="0">
                  <c:v>55.1</c:v>
                </c:pt>
              </c:numCache>
            </c:numRef>
          </c:val>
        </c:ser>
        <c:ser>
          <c:idx val="2"/>
          <c:order val="2"/>
          <c:tx>
            <c:strRef>
              <c:f>Sheet1!$D$1</c:f>
              <c:strCache>
                <c:ptCount val="1"/>
                <c:pt idx="0">
                  <c:v>60+</c:v>
                </c:pt>
              </c:strCache>
            </c:strRef>
          </c:tx>
          <c:invertIfNegative val="0"/>
          <c:cat>
            <c:strRef>
              <c:f>Sheet1!$A$2</c:f>
              <c:strCache>
                <c:ptCount val="1"/>
                <c:pt idx="0">
                  <c:v>Category 1</c:v>
                </c:pt>
              </c:strCache>
            </c:strRef>
          </c:cat>
          <c:val>
            <c:numRef>
              <c:f>Sheet1!$D$2</c:f>
              <c:numCache>
                <c:formatCode>General</c:formatCode>
                <c:ptCount val="1"/>
                <c:pt idx="0">
                  <c:v>32.1</c:v>
                </c:pt>
              </c:numCache>
            </c:numRef>
          </c:val>
        </c:ser>
        <c:dLbls>
          <c:showLegendKey val="0"/>
          <c:showVal val="1"/>
          <c:showCatName val="0"/>
          <c:showSerName val="0"/>
          <c:showPercent val="0"/>
          <c:showBubbleSize val="0"/>
        </c:dLbls>
        <c:gapWidth val="150"/>
        <c:shape val="box"/>
        <c:axId val="215400832"/>
        <c:axId val="215402368"/>
        <c:axId val="0"/>
      </c:bar3DChart>
      <c:catAx>
        <c:axId val="215400832"/>
        <c:scaling>
          <c:orientation val="minMax"/>
        </c:scaling>
        <c:delete val="1"/>
        <c:axPos val="b"/>
        <c:majorTickMark val="out"/>
        <c:minorTickMark val="none"/>
        <c:tickLblPos val="nextTo"/>
        <c:crossAx val="215402368"/>
        <c:crosses val="autoZero"/>
        <c:auto val="1"/>
        <c:lblAlgn val="ctr"/>
        <c:lblOffset val="100"/>
        <c:noMultiLvlLbl val="0"/>
      </c:catAx>
      <c:valAx>
        <c:axId val="215402368"/>
        <c:scaling>
          <c:orientation val="minMax"/>
        </c:scaling>
        <c:delete val="1"/>
        <c:axPos val="l"/>
        <c:majorGridlines>
          <c:spPr>
            <a:ln>
              <a:noFill/>
            </a:ln>
          </c:spPr>
        </c:majorGridlines>
        <c:numFmt formatCode="0%" sourceLinked="1"/>
        <c:majorTickMark val="out"/>
        <c:minorTickMark val="none"/>
        <c:tickLblPos val="nextTo"/>
        <c:crossAx val="215400832"/>
        <c:crosses val="autoZero"/>
        <c:crossBetween val="between"/>
      </c:valAx>
    </c:plotArea>
    <c:legend>
      <c:legendPos val="r"/>
      <c:layout>
        <c:manualLayout>
          <c:xMode val="edge"/>
          <c:yMode val="edge"/>
          <c:x val="0.59774677862873593"/>
          <c:y val="0.32679706626099397"/>
          <c:w val="0.29957202917683945"/>
          <c:h val="0.37032662025609769"/>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100"/>
            </a:pPr>
            <a:r>
              <a:rPr lang="en-US" sz="1100" dirty="0"/>
              <a:t>Number of years for population age 65+ to increase from 7% to 14%</a:t>
            </a:r>
          </a:p>
        </c:rich>
      </c:tx>
      <c:layout/>
      <c:overlay val="0"/>
    </c:title>
    <c:autoTitleDeleted val="0"/>
    <c:plotArea>
      <c:layout/>
      <c:barChart>
        <c:barDir val="bar"/>
        <c:grouping val="clustered"/>
        <c:varyColors val="0"/>
        <c:ser>
          <c:idx val="0"/>
          <c:order val="0"/>
          <c:tx>
            <c:strRef>
              <c:f>Sheet1!$B$1</c:f>
              <c:strCache>
                <c:ptCount val="1"/>
                <c:pt idx="0">
                  <c:v>Column1</c:v>
                </c:pt>
              </c:strCache>
            </c:strRef>
          </c:tx>
          <c:spPr>
            <a:solidFill>
              <a:srgbClr val="FFD1D2"/>
            </a:solidFill>
          </c:spPr>
          <c:invertIfNegative val="0"/>
          <c:dPt>
            <c:idx val="7"/>
            <c:invertIfNegative val="0"/>
            <c:bubble3D val="0"/>
            <c:spPr>
              <a:solidFill>
                <a:srgbClr val="FFDA65"/>
              </a:solidFill>
            </c:spPr>
          </c:dPt>
          <c:cat>
            <c:strRef>
              <c:f>Sheet1!$A$2:$A$11</c:f>
              <c:strCache>
                <c:ptCount val="10"/>
                <c:pt idx="0">
                  <c:v>France</c:v>
                </c:pt>
                <c:pt idx="1">
                  <c:v>Sweden</c:v>
                </c:pt>
                <c:pt idx="2">
                  <c:v>USA</c:v>
                </c:pt>
                <c:pt idx="3">
                  <c:v>UK</c:v>
                </c:pt>
                <c:pt idx="4">
                  <c:v>Japan</c:v>
                </c:pt>
                <c:pt idx="5">
                  <c:v>China </c:v>
                </c:pt>
                <c:pt idx="6">
                  <c:v>Sri Lanka</c:v>
                </c:pt>
                <c:pt idx="7">
                  <c:v>Thailand</c:v>
                </c:pt>
                <c:pt idx="8">
                  <c:v>Brazil</c:v>
                </c:pt>
                <c:pt idx="9">
                  <c:v>Singapore</c:v>
                </c:pt>
              </c:strCache>
            </c:strRef>
          </c:cat>
          <c:val>
            <c:numRef>
              <c:f>Sheet1!$B$2:$B$11</c:f>
              <c:numCache>
                <c:formatCode>General</c:formatCode>
                <c:ptCount val="10"/>
                <c:pt idx="0">
                  <c:v>115</c:v>
                </c:pt>
                <c:pt idx="1">
                  <c:v>85</c:v>
                </c:pt>
                <c:pt idx="2">
                  <c:v>69</c:v>
                </c:pt>
                <c:pt idx="3">
                  <c:v>45</c:v>
                </c:pt>
                <c:pt idx="4">
                  <c:v>26</c:v>
                </c:pt>
                <c:pt idx="5">
                  <c:v>26</c:v>
                </c:pt>
                <c:pt idx="6">
                  <c:v>23</c:v>
                </c:pt>
                <c:pt idx="7">
                  <c:v>22</c:v>
                </c:pt>
                <c:pt idx="8">
                  <c:v>21</c:v>
                </c:pt>
                <c:pt idx="9">
                  <c:v>19</c:v>
                </c:pt>
              </c:numCache>
            </c:numRef>
          </c:val>
        </c:ser>
        <c:dLbls>
          <c:dLblPos val="inEnd"/>
          <c:showLegendKey val="0"/>
          <c:showVal val="1"/>
          <c:showCatName val="0"/>
          <c:showSerName val="0"/>
          <c:showPercent val="0"/>
          <c:showBubbleSize val="0"/>
        </c:dLbls>
        <c:gapWidth val="150"/>
        <c:axId val="212175488"/>
        <c:axId val="212177280"/>
      </c:barChart>
      <c:catAx>
        <c:axId val="212175488"/>
        <c:scaling>
          <c:orientation val="minMax"/>
        </c:scaling>
        <c:delete val="0"/>
        <c:axPos val="l"/>
        <c:majorTickMark val="out"/>
        <c:minorTickMark val="none"/>
        <c:tickLblPos val="nextTo"/>
        <c:crossAx val="212177280"/>
        <c:crosses val="autoZero"/>
        <c:auto val="1"/>
        <c:lblAlgn val="ctr"/>
        <c:lblOffset val="100"/>
        <c:noMultiLvlLbl val="0"/>
      </c:catAx>
      <c:valAx>
        <c:axId val="212177280"/>
        <c:scaling>
          <c:orientation val="minMax"/>
          <c:max val="120"/>
          <c:min val="0"/>
        </c:scaling>
        <c:delete val="0"/>
        <c:axPos val="b"/>
        <c:majorGridlines>
          <c:spPr>
            <a:ln>
              <a:noFill/>
            </a:ln>
          </c:spPr>
        </c:majorGridlines>
        <c:numFmt formatCode="General" sourceLinked="1"/>
        <c:majorTickMark val="out"/>
        <c:minorTickMark val="none"/>
        <c:tickLblPos val="nextTo"/>
        <c:crossAx val="212175488"/>
        <c:crosses val="autoZero"/>
        <c:crossBetween val="between"/>
        <c:majorUnit val="20"/>
      </c:valAx>
    </c:plotArea>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12823048753921107"/>
          <c:y val="3.7478594332430497E-2"/>
          <c:w val="0.83690997425595381"/>
          <c:h val="0.77190345708714347"/>
        </c:manualLayout>
      </c:layout>
      <c:areaChart>
        <c:grouping val="standard"/>
        <c:varyColors val="0"/>
        <c:ser>
          <c:idx val="0"/>
          <c:order val="0"/>
          <c:tx>
            <c:strRef>
              <c:f>Sheet1!$A$2</c:f>
              <c:strCache>
                <c:ptCount val="1"/>
                <c:pt idx="0">
                  <c:v>Consumption</c:v>
                </c:pt>
              </c:strCache>
            </c:strRef>
          </c:tx>
          <c:spPr>
            <a:solidFill>
              <a:srgbClr val="FFD1D2">
                <a:alpha val="50196"/>
              </a:srgbClr>
            </a:solidFill>
            <a:ln>
              <a:solidFill>
                <a:srgbClr val="FF7C80"/>
              </a:solidFill>
            </a:ln>
          </c:spPr>
          <c:cat>
            <c:strRef>
              <c:f>Sheet1!$B$1:$CW$1</c:f>
              <c:strCach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strCache>
            </c:strRef>
          </c:cat>
          <c:val>
            <c:numRef>
              <c:f>Sheet1!$B$2:$CW$2</c:f>
              <c:numCache>
                <c:formatCode>#,##0</c:formatCode>
                <c:ptCount val="100"/>
                <c:pt idx="0">
                  <c:v>47930.200427881166</c:v>
                </c:pt>
                <c:pt idx="1">
                  <c:v>48560.857526887463</c:v>
                </c:pt>
                <c:pt idx="2">
                  <c:v>50755.525881402704</c:v>
                </c:pt>
                <c:pt idx="3">
                  <c:v>56337.355161091647</c:v>
                </c:pt>
                <c:pt idx="4">
                  <c:v>64565.999215315605</c:v>
                </c:pt>
                <c:pt idx="5">
                  <c:v>71375.225489293574</c:v>
                </c:pt>
                <c:pt idx="6">
                  <c:v>84518.345747528743</c:v>
                </c:pt>
                <c:pt idx="7">
                  <c:v>92239.841794350359</c:v>
                </c:pt>
                <c:pt idx="8">
                  <c:v>94906.819586859565</c:v>
                </c:pt>
                <c:pt idx="9">
                  <c:v>97063.002267935619</c:v>
                </c:pt>
                <c:pt idx="10">
                  <c:v>100589.19151623527</c:v>
                </c:pt>
                <c:pt idx="11">
                  <c:v>102704.00630468816</c:v>
                </c:pt>
                <c:pt idx="12">
                  <c:v>101072.25761871642</c:v>
                </c:pt>
                <c:pt idx="13">
                  <c:v>106089.11838030984</c:v>
                </c:pt>
                <c:pt idx="14">
                  <c:v>113974.67855340312</c:v>
                </c:pt>
                <c:pt idx="15">
                  <c:v>101056.78596944263</c:v>
                </c:pt>
                <c:pt idx="16">
                  <c:v>100978.40513977598</c:v>
                </c:pt>
                <c:pt idx="17">
                  <c:v>104137.36044069537</c:v>
                </c:pt>
                <c:pt idx="18">
                  <c:v>146086.88590543743</c:v>
                </c:pt>
                <c:pt idx="19">
                  <c:v>121026.72813603361</c:v>
                </c:pt>
                <c:pt idx="20">
                  <c:v>117437.34799811573</c:v>
                </c:pt>
                <c:pt idx="21">
                  <c:v>119855.31519282584</c:v>
                </c:pt>
                <c:pt idx="22">
                  <c:v>115795.98323783219</c:v>
                </c:pt>
                <c:pt idx="23">
                  <c:v>111906.75379489559</c:v>
                </c:pt>
                <c:pt idx="24">
                  <c:v>110785.34685657793</c:v>
                </c:pt>
                <c:pt idx="25">
                  <c:v>112175.52842785849</c:v>
                </c:pt>
                <c:pt idx="26">
                  <c:v>111697.11839182177</c:v>
                </c:pt>
                <c:pt idx="27">
                  <c:v>111550.22122966794</c:v>
                </c:pt>
                <c:pt idx="28">
                  <c:v>112285.79984377605</c:v>
                </c:pt>
                <c:pt idx="29">
                  <c:v>113319.04241759461</c:v>
                </c:pt>
                <c:pt idx="30">
                  <c:v>112576.45711230373</c:v>
                </c:pt>
                <c:pt idx="31">
                  <c:v>111850.51366299871</c:v>
                </c:pt>
                <c:pt idx="32">
                  <c:v>110584.76590946203</c:v>
                </c:pt>
                <c:pt idx="33">
                  <c:v>110054.60384400933</c:v>
                </c:pt>
                <c:pt idx="34">
                  <c:v>109639.03229763344</c:v>
                </c:pt>
                <c:pt idx="35">
                  <c:v>108657.08051701887</c:v>
                </c:pt>
                <c:pt idx="36">
                  <c:v>108063.37680938502</c:v>
                </c:pt>
                <c:pt idx="37">
                  <c:v>106981.90376014008</c:v>
                </c:pt>
                <c:pt idx="38">
                  <c:v>106458.0420346662</c:v>
                </c:pt>
                <c:pt idx="39">
                  <c:v>106336.46464797866</c:v>
                </c:pt>
                <c:pt idx="40">
                  <c:v>105888.38288545547</c:v>
                </c:pt>
                <c:pt idx="41">
                  <c:v>105382.00577900832</c:v>
                </c:pt>
                <c:pt idx="42">
                  <c:v>105636.90016324897</c:v>
                </c:pt>
                <c:pt idx="43">
                  <c:v>104731.17370508164</c:v>
                </c:pt>
                <c:pt idx="44">
                  <c:v>105088.10328645023</c:v>
                </c:pt>
                <c:pt idx="45">
                  <c:v>105330.53171769</c:v>
                </c:pt>
                <c:pt idx="46">
                  <c:v>105194.04399610095</c:v>
                </c:pt>
                <c:pt idx="47">
                  <c:v>106006.64642668143</c:v>
                </c:pt>
                <c:pt idx="48">
                  <c:v>107244.32790771079</c:v>
                </c:pt>
                <c:pt idx="49">
                  <c:v>108077.38096303857</c:v>
                </c:pt>
                <c:pt idx="50">
                  <c:v>109062.07224059969</c:v>
                </c:pt>
                <c:pt idx="51">
                  <c:v>110192.40024685126</c:v>
                </c:pt>
                <c:pt idx="52">
                  <c:v>111575.34427022307</c:v>
                </c:pt>
                <c:pt idx="53">
                  <c:v>112025.24337338089</c:v>
                </c:pt>
                <c:pt idx="54">
                  <c:v>112557.63335564209</c:v>
                </c:pt>
                <c:pt idx="55">
                  <c:v>112134.84717958729</c:v>
                </c:pt>
                <c:pt idx="56">
                  <c:v>111474.29095322642</c:v>
                </c:pt>
                <c:pt idx="57">
                  <c:v>110405.19287889333</c:v>
                </c:pt>
                <c:pt idx="58">
                  <c:v>109418.28202776649</c:v>
                </c:pt>
                <c:pt idx="59">
                  <c:v>108522.99382774517</c:v>
                </c:pt>
                <c:pt idx="60">
                  <c:v>106923.39574949454</c:v>
                </c:pt>
                <c:pt idx="61">
                  <c:v>105992.75601599185</c:v>
                </c:pt>
                <c:pt idx="62">
                  <c:v>105327.30918964135</c:v>
                </c:pt>
                <c:pt idx="63">
                  <c:v>104834.71588398589</c:v>
                </c:pt>
                <c:pt idx="64">
                  <c:v>104431.68425837334</c:v>
                </c:pt>
                <c:pt idx="65">
                  <c:v>104055.88680605628</c:v>
                </c:pt>
                <c:pt idx="66">
                  <c:v>103663.99230804775</c:v>
                </c:pt>
                <c:pt idx="67">
                  <c:v>103256.88139623949</c:v>
                </c:pt>
                <c:pt idx="68">
                  <c:v>102811.43679803214</c:v>
                </c:pt>
                <c:pt idx="69">
                  <c:v>102468.69983394037</c:v>
                </c:pt>
                <c:pt idx="70">
                  <c:v>102144.31798526709</c:v>
                </c:pt>
                <c:pt idx="71">
                  <c:v>101937.48439920502</c:v>
                </c:pt>
                <c:pt idx="72">
                  <c:v>101784.93896627307</c:v>
                </c:pt>
                <c:pt idx="73">
                  <c:v>101606.91764293844</c:v>
                </c:pt>
                <c:pt idx="74">
                  <c:v>101419.51980369023</c:v>
                </c:pt>
                <c:pt idx="75">
                  <c:v>101203.75657246137</c:v>
                </c:pt>
                <c:pt idx="76">
                  <c:v>100966.68203194049</c:v>
                </c:pt>
                <c:pt idx="77">
                  <c:v>100745.12887795393</c:v>
                </c:pt>
                <c:pt idx="78">
                  <c:v>100474.2510147627</c:v>
                </c:pt>
                <c:pt idx="79">
                  <c:v>100215.03762507069</c:v>
                </c:pt>
                <c:pt idx="80">
                  <c:v>99993.469439878681</c:v>
                </c:pt>
                <c:pt idx="81">
                  <c:v>99838.978828041945</c:v>
                </c:pt>
                <c:pt idx="82">
                  <c:v>99696.134296682212</c:v>
                </c:pt>
                <c:pt idx="83">
                  <c:v>99653.812770077289</c:v>
                </c:pt>
                <c:pt idx="84">
                  <c:v>99733.39869417953</c:v>
                </c:pt>
                <c:pt idx="85">
                  <c:v>99914.817844389632</c:v>
                </c:pt>
                <c:pt idx="86">
                  <c:v>100008.33535123307</c:v>
                </c:pt>
                <c:pt idx="87">
                  <c:v>100051.42359709172</c:v>
                </c:pt>
                <c:pt idx="88">
                  <c:v>100128.12491905075</c:v>
                </c:pt>
                <c:pt idx="89">
                  <c:v>100114.19021423893</c:v>
                </c:pt>
                <c:pt idx="90">
                  <c:v>100029.18666575837</c:v>
                </c:pt>
                <c:pt idx="91">
                  <c:v>99949.84656650637</c:v>
                </c:pt>
                <c:pt idx="92">
                  <c:v>99964.655203308459</c:v>
                </c:pt>
                <c:pt idx="93">
                  <c:v>99827.361050727675</c:v>
                </c:pt>
                <c:pt idx="94">
                  <c:v>99636.943977107163</c:v>
                </c:pt>
                <c:pt idx="95">
                  <c:v>99331.614134261807</c:v>
                </c:pt>
                <c:pt idx="96">
                  <c:v>98876.792366096051</c:v>
                </c:pt>
                <c:pt idx="97">
                  <c:v>98331.808148510274</c:v>
                </c:pt>
                <c:pt idx="98">
                  <c:v>97786.823930924293</c:v>
                </c:pt>
                <c:pt idx="99">
                  <c:v>97241.839713338486</c:v>
                </c:pt>
              </c:numCache>
            </c:numRef>
          </c:val>
        </c:ser>
        <c:ser>
          <c:idx val="1"/>
          <c:order val="1"/>
          <c:tx>
            <c:strRef>
              <c:f>Sheet1!$A$3</c:f>
              <c:strCache>
                <c:ptCount val="1"/>
                <c:pt idx="0">
                  <c:v>Labor Income</c:v>
                </c:pt>
              </c:strCache>
            </c:strRef>
          </c:tx>
          <c:spPr>
            <a:solidFill>
              <a:srgbClr val="FFEDB3">
                <a:alpha val="44706"/>
              </a:srgbClr>
            </a:solidFill>
            <a:ln>
              <a:solidFill>
                <a:srgbClr val="FFC000"/>
              </a:solidFill>
            </a:ln>
          </c:spPr>
          <c:cat>
            <c:strRef>
              <c:f>Sheet1!$B$1:$CW$1</c:f>
              <c:strCach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strCache>
            </c:strRef>
          </c:cat>
          <c:val>
            <c:numRef>
              <c:f>Sheet1!$B$3:$CW$3</c:f>
              <c:numCache>
                <c:formatCode>* #,##0;* \-#,##0;_(* "-"_);_(@_)</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1579.7565887582482</c:v>
                </c:pt>
                <c:pt idx="16">
                  <c:v>5705.1352087962341</c:v>
                </c:pt>
                <c:pt idx="17">
                  <c:v>11851.853923998289</c:v>
                </c:pt>
                <c:pt idx="18">
                  <c:v>18371.944134837722</c:v>
                </c:pt>
                <c:pt idx="19">
                  <c:v>25808.704492896912</c:v>
                </c:pt>
                <c:pt idx="20">
                  <c:v>34171.955025136056</c:v>
                </c:pt>
                <c:pt idx="21">
                  <c:v>43020.213726036498</c:v>
                </c:pt>
                <c:pt idx="22">
                  <c:v>53155.001897854578</c:v>
                </c:pt>
                <c:pt idx="23">
                  <c:v>64215.823168083101</c:v>
                </c:pt>
                <c:pt idx="24">
                  <c:v>75051.203370755597</c:v>
                </c:pt>
                <c:pt idx="25">
                  <c:v>86109.365868458786</c:v>
                </c:pt>
                <c:pt idx="26">
                  <c:v>96515.953226734535</c:v>
                </c:pt>
                <c:pt idx="27">
                  <c:v>104995.17728348442</c:v>
                </c:pt>
                <c:pt idx="28">
                  <c:v>111846.35406617414</c:v>
                </c:pt>
                <c:pt idx="29">
                  <c:v>118228.84108269429</c:v>
                </c:pt>
                <c:pt idx="30">
                  <c:v>122560.76123740047</c:v>
                </c:pt>
                <c:pt idx="31">
                  <c:v>126368.13249560134</c:v>
                </c:pt>
                <c:pt idx="32">
                  <c:v>129570.07842189487</c:v>
                </c:pt>
                <c:pt idx="33">
                  <c:v>132440.08067169023</c:v>
                </c:pt>
                <c:pt idx="34">
                  <c:v>134763.32444554151</c:v>
                </c:pt>
                <c:pt idx="35">
                  <c:v>137507.45662834341</c:v>
                </c:pt>
                <c:pt idx="36">
                  <c:v>139835.66600409517</c:v>
                </c:pt>
                <c:pt idx="37">
                  <c:v>142835.97475969064</c:v>
                </c:pt>
                <c:pt idx="38">
                  <c:v>145758.01878073867</c:v>
                </c:pt>
                <c:pt idx="39">
                  <c:v>148490.5239392434</c:v>
                </c:pt>
                <c:pt idx="40">
                  <c:v>149580.86242265598</c:v>
                </c:pt>
                <c:pt idx="41">
                  <c:v>150200.69626157536</c:v>
                </c:pt>
                <c:pt idx="42">
                  <c:v>149622.61755756923</c:v>
                </c:pt>
                <c:pt idx="43">
                  <c:v>148343.31761380946</c:v>
                </c:pt>
                <c:pt idx="44">
                  <c:v>146895.57604376817</c:v>
                </c:pt>
                <c:pt idx="45">
                  <c:v>147358.16382806178</c:v>
                </c:pt>
                <c:pt idx="46">
                  <c:v>148777.30721580086</c:v>
                </c:pt>
                <c:pt idx="47">
                  <c:v>150804.49311263015</c:v>
                </c:pt>
                <c:pt idx="48">
                  <c:v>154341.35374394315</c:v>
                </c:pt>
                <c:pt idx="49">
                  <c:v>158217.23063387393</c:v>
                </c:pt>
                <c:pt idx="50">
                  <c:v>160506.68717633814</c:v>
                </c:pt>
                <c:pt idx="51">
                  <c:v>162112.08027306726</c:v>
                </c:pt>
                <c:pt idx="52">
                  <c:v>163744.16967382072</c:v>
                </c:pt>
                <c:pt idx="53">
                  <c:v>164277.6264710525</c:v>
                </c:pt>
                <c:pt idx="54">
                  <c:v>161842.80745525338</c:v>
                </c:pt>
                <c:pt idx="55">
                  <c:v>158130.58194180191</c:v>
                </c:pt>
                <c:pt idx="56">
                  <c:v>151388.84962844872</c:v>
                </c:pt>
                <c:pt idx="57">
                  <c:v>140762.73455711949</c:v>
                </c:pt>
                <c:pt idx="58">
                  <c:v>126195.57495274105</c:v>
                </c:pt>
                <c:pt idx="59">
                  <c:v>111474.68876081402</c:v>
                </c:pt>
                <c:pt idx="60">
                  <c:v>94880.397979507456</c:v>
                </c:pt>
                <c:pt idx="61">
                  <c:v>78912.755145369112</c:v>
                </c:pt>
                <c:pt idx="62">
                  <c:v>65368.687299113852</c:v>
                </c:pt>
                <c:pt idx="63">
                  <c:v>54808.624307772727</c:v>
                </c:pt>
                <c:pt idx="64">
                  <c:v>46642.012110096533</c:v>
                </c:pt>
                <c:pt idx="65">
                  <c:v>41181.402075207574</c:v>
                </c:pt>
                <c:pt idx="66">
                  <c:v>37520.756337556071</c:v>
                </c:pt>
                <c:pt idx="67">
                  <c:v>34616.448005236394</c:v>
                </c:pt>
                <c:pt idx="68">
                  <c:v>31085.906097413121</c:v>
                </c:pt>
                <c:pt idx="69">
                  <c:v>27699.453984812273</c:v>
                </c:pt>
                <c:pt idx="70">
                  <c:v>24673.440882432307</c:v>
                </c:pt>
                <c:pt idx="71">
                  <c:v>21267.342571742705</c:v>
                </c:pt>
                <c:pt idx="72">
                  <c:v>17926.999011020558</c:v>
                </c:pt>
                <c:pt idx="73">
                  <c:v>15463.999141589286</c:v>
                </c:pt>
                <c:pt idx="74">
                  <c:v>13124.143894042845</c:v>
                </c:pt>
                <c:pt idx="75">
                  <c:v>10842.339948584742</c:v>
                </c:pt>
                <c:pt idx="76">
                  <c:v>9072.9834736454395</c:v>
                </c:pt>
                <c:pt idx="77">
                  <c:v>7741.9765159201988</c:v>
                </c:pt>
                <c:pt idx="78">
                  <c:v>6610.6626726275426</c:v>
                </c:pt>
                <c:pt idx="79">
                  <c:v>5622.7126751354226</c:v>
                </c:pt>
                <c:pt idx="80">
                  <c:v>4823.804548115696</c:v>
                </c:pt>
                <c:pt idx="81">
                  <c:v>4142.0330650257356</c:v>
                </c:pt>
                <c:pt idx="82">
                  <c:v>3354.3726834665645</c:v>
                </c:pt>
                <c:pt idx="83">
                  <c:v>2624.4016070291054</c:v>
                </c:pt>
                <c:pt idx="84">
                  <c:v>1962.0598339303369</c:v>
                </c:pt>
                <c:pt idx="85">
                  <c:v>1286.0314898572174</c:v>
                </c:pt>
                <c:pt idx="86">
                  <c:v>450.16757925278057</c:v>
                </c:pt>
                <c:pt idx="87">
                  <c:v>262.4158238568981</c:v>
                </c:pt>
                <c:pt idx="88">
                  <c:v>205.38889705412009</c:v>
                </c:pt>
                <c:pt idx="89">
                  <c:v>206.08317042335426</c:v>
                </c:pt>
                <c:pt idx="90">
                  <c:v>242.78416593323095</c:v>
                </c:pt>
                <c:pt idx="91">
                  <c:v>364.4165664546581</c:v>
                </c:pt>
                <c:pt idx="92">
                  <c:v>486.04896697608319</c:v>
                </c:pt>
                <c:pt idx="93">
                  <c:v>0</c:v>
                </c:pt>
                <c:pt idx="94">
                  <c:v>0</c:v>
                </c:pt>
                <c:pt idx="95">
                  <c:v>0</c:v>
                </c:pt>
                <c:pt idx="96">
                  <c:v>0</c:v>
                </c:pt>
                <c:pt idx="97">
                  <c:v>0</c:v>
                </c:pt>
                <c:pt idx="98">
                  <c:v>0</c:v>
                </c:pt>
                <c:pt idx="99">
                  <c:v>0</c:v>
                </c:pt>
              </c:numCache>
            </c:numRef>
          </c:val>
        </c:ser>
        <c:dLbls>
          <c:showLegendKey val="0"/>
          <c:showVal val="0"/>
          <c:showCatName val="0"/>
          <c:showSerName val="0"/>
          <c:showPercent val="0"/>
          <c:showBubbleSize val="0"/>
        </c:dLbls>
        <c:axId val="213263488"/>
        <c:axId val="213265024"/>
      </c:areaChart>
      <c:catAx>
        <c:axId val="213263488"/>
        <c:scaling>
          <c:orientation val="minMax"/>
        </c:scaling>
        <c:delete val="0"/>
        <c:axPos val="b"/>
        <c:majorTickMark val="out"/>
        <c:minorTickMark val="none"/>
        <c:tickLblPos val="nextTo"/>
        <c:crossAx val="213265024"/>
        <c:crosses val="autoZero"/>
        <c:auto val="1"/>
        <c:lblAlgn val="ctr"/>
        <c:lblOffset val="100"/>
        <c:tickLblSkip val="5"/>
        <c:noMultiLvlLbl val="0"/>
      </c:catAx>
      <c:valAx>
        <c:axId val="213265024"/>
        <c:scaling>
          <c:orientation val="minMax"/>
        </c:scaling>
        <c:delete val="0"/>
        <c:axPos val="l"/>
        <c:majorGridlines>
          <c:spPr>
            <a:ln>
              <a:noFill/>
            </a:ln>
          </c:spPr>
        </c:majorGridlines>
        <c:numFmt formatCode="#,##0" sourceLinked="1"/>
        <c:majorTickMark val="out"/>
        <c:minorTickMark val="none"/>
        <c:tickLblPos val="nextTo"/>
        <c:crossAx val="213263488"/>
        <c:crosses val="autoZero"/>
        <c:crossBetween val="midCat"/>
      </c:valAx>
    </c:plotArea>
    <c:legend>
      <c:legendPos val="b"/>
      <c:layout>
        <c:manualLayout>
          <c:xMode val="edge"/>
          <c:yMode val="edge"/>
          <c:x val="0.13020741628604526"/>
          <c:y val="0.91206173451991923"/>
          <c:w val="0.81477643391002608"/>
          <c:h val="6.9693166276543983E-2"/>
        </c:manualLayout>
      </c:layout>
      <c:overlay val="0"/>
      <c:txPr>
        <a:bodyPr/>
        <a:lstStyle/>
        <a:p>
          <a:pPr>
            <a:defRPr sz="1400" b="1"/>
          </a:pPr>
          <a:endParaRPr lang="en-US"/>
        </a:p>
      </c:txPr>
    </c:legend>
    <c:plotVisOnly val="1"/>
    <c:dispBlanksAs val="gap"/>
    <c:showDLblsOverMax val="0"/>
  </c:chart>
  <c:txPr>
    <a:bodyPr/>
    <a:lstStyle/>
    <a:p>
      <a:pPr>
        <a:defRPr sz="105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3990343665518645"/>
          <c:y val="3.6229307854682813E-2"/>
          <c:w val="0.81825784789344391"/>
          <c:h val="0.76309090656593714"/>
        </c:manualLayout>
      </c:layout>
      <c:areaChart>
        <c:grouping val="stacked"/>
        <c:varyColors val="0"/>
        <c:ser>
          <c:idx val="0"/>
          <c:order val="0"/>
          <c:tx>
            <c:strRef>
              <c:f>Sheet1!$B$1</c:f>
              <c:strCache>
                <c:ptCount val="1"/>
                <c:pt idx="0">
                  <c:v>Employees</c:v>
                </c:pt>
              </c:strCache>
            </c:strRef>
          </c:tx>
          <c:spPr>
            <a:solidFill>
              <a:srgbClr val="00E673">
                <a:alpha val="60000"/>
              </a:srgbClr>
            </a:solidFill>
          </c:spPr>
          <c:cat>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Sheet1!$B$2:$B$101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1099.7304808223503</c:v>
                </c:pt>
                <c:pt idx="16">
                  <c:v>3770.3813763360608</c:v>
                </c:pt>
                <c:pt idx="17">
                  <c:v>8462.3723670138352</c:v>
                </c:pt>
                <c:pt idx="18">
                  <c:v>13582.394124328841</c:v>
                </c:pt>
                <c:pt idx="19">
                  <c:v>19500.736960444352</c:v>
                </c:pt>
                <c:pt idx="20">
                  <c:v>26262.777122139836</c:v>
                </c:pt>
                <c:pt idx="21">
                  <c:v>33315.188016008527</c:v>
                </c:pt>
                <c:pt idx="22">
                  <c:v>41515.419241017764</c:v>
                </c:pt>
                <c:pt idx="23">
                  <c:v>50357.175190322974</c:v>
                </c:pt>
                <c:pt idx="24">
                  <c:v>58897.799395617876</c:v>
                </c:pt>
                <c:pt idx="25">
                  <c:v>67575.887624320341</c:v>
                </c:pt>
                <c:pt idx="26">
                  <c:v>75723.12132688702</c:v>
                </c:pt>
                <c:pt idx="27">
                  <c:v>81884.996470415485</c:v>
                </c:pt>
                <c:pt idx="28">
                  <c:v>86274.153435035478</c:v>
                </c:pt>
                <c:pt idx="29">
                  <c:v>89977.752521203598</c:v>
                </c:pt>
                <c:pt idx="30">
                  <c:v>91400.342350587031</c:v>
                </c:pt>
                <c:pt idx="31">
                  <c:v>92046.636325844403</c:v>
                </c:pt>
                <c:pt idx="32">
                  <c:v>91988.479302035164</c:v>
                </c:pt>
                <c:pt idx="33">
                  <c:v>91795.877030261661</c:v>
                </c:pt>
                <c:pt idx="34">
                  <c:v>91442.678358961624</c:v>
                </c:pt>
                <c:pt idx="35">
                  <c:v>91641.052498170728</c:v>
                </c:pt>
                <c:pt idx="36">
                  <c:v>91681.715265694176</c:v>
                </c:pt>
                <c:pt idx="37">
                  <c:v>92440.468397182762</c:v>
                </c:pt>
                <c:pt idx="38">
                  <c:v>93200.097112912321</c:v>
                </c:pt>
                <c:pt idx="39">
                  <c:v>93956.590808348497</c:v>
                </c:pt>
                <c:pt idx="40">
                  <c:v>93289.723095170906</c:v>
                </c:pt>
                <c:pt idx="41">
                  <c:v>92330.55682562718</c:v>
                </c:pt>
                <c:pt idx="42">
                  <c:v>90634.950990727244</c:v>
                </c:pt>
                <c:pt idx="43">
                  <c:v>88461.833021504615</c:v>
                </c:pt>
                <c:pt idx="44">
                  <c:v>86258.180712123765</c:v>
                </c:pt>
                <c:pt idx="45">
                  <c:v>86057.307693177805</c:v>
                </c:pt>
                <c:pt idx="46">
                  <c:v>87294.256922986722</c:v>
                </c:pt>
                <c:pt idx="47">
                  <c:v>89272.18705624275</c:v>
                </c:pt>
                <c:pt idx="48">
                  <c:v>92923.729345559055</c:v>
                </c:pt>
                <c:pt idx="49">
                  <c:v>97298.72736951198</c:v>
                </c:pt>
                <c:pt idx="50">
                  <c:v>100260.63952968466</c:v>
                </c:pt>
                <c:pt idx="51">
                  <c:v>102550.84158012857</c:v>
                </c:pt>
                <c:pt idx="52">
                  <c:v>105067.4869216238</c:v>
                </c:pt>
                <c:pt idx="53">
                  <c:v>106731.87273974328</c:v>
                </c:pt>
                <c:pt idx="54">
                  <c:v>105423.14880236046</c:v>
                </c:pt>
                <c:pt idx="55">
                  <c:v>103115.79883115504</c:v>
                </c:pt>
                <c:pt idx="56">
                  <c:v>97857.574518267909</c:v>
                </c:pt>
                <c:pt idx="57">
                  <c:v>88523.253844294886</c:v>
                </c:pt>
                <c:pt idx="58">
                  <c:v>75294.092394914493</c:v>
                </c:pt>
                <c:pt idx="59">
                  <c:v>62638.186490009619</c:v>
                </c:pt>
                <c:pt idx="60">
                  <c:v>48731.724484484337</c:v>
                </c:pt>
                <c:pt idx="61">
                  <c:v>36006.112548755133</c:v>
                </c:pt>
                <c:pt idx="62">
                  <c:v>26499.477319174843</c:v>
                </c:pt>
                <c:pt idx="63">
                  <c:v>19507.670556581554</c:v>
                </c:pt>
                <c:pt idx="64">
                  <c:v>14213.444303824166</c:v>
                </c:pt>
                <c:pt idx="65">
                  <c:v>11089.274893136619</c:v>
                </c:pt>
                <c:pt idx="66">
                  <c:v>8993.9358470941988</c:v>
                </c:pt>
                <c:pt idx="67">
                  <c:v>7358.1905012018242</c:v>
                </c:pt>
                <c:pt idx="68">
                  <c:v>6330.041228216176</c:v>
                </c:pt>
                <c:pt idx="69">
                  <c:v>5349.6339498303005</c:v>
                </c:pt>
                <c:pt idx="70">
                  <c:v>4584.8573761524467</c:v>
                </c:pt>
                <c:pt idx="71">
                  <c:v>3950.1662033388398</c:v>
                </c:pt>
                <c:pt idx="72">
                  <c:v>3184.3673695497214</c:v>
                </c:pt>
                <c:pt idx="73">
                  <c:v>2636.2884413873512</c:v>
                </c:pt>
                <c:pt idx="74">
                  <c:v>2267.2937015278471</c:v>
                </c:pt>
                <c:pt idx="75">
                  <c:v>1920.3607452751523</c:v>
                </c:pt>
                <c:pt idx="76">
                  <c:v>1584.5962280158687</c:v>
                </c:pt>
                <c:pt idx="77">
                  <c:v>1437.0589581680442</c:v>
                </c:pt>
                <c:pt idx="78">
                  <c:v>1186.5506571746901</c:v>
                </c:pt>
                <c:pt idx="79">
                  <c:v>951.11216154831391</c:v>
                </c:pt>
                <c:pt idx="80">
                  <c:v>749.11578467669528</c:v>
                </c:pt>
                <c:pt idx="81">
                  <c:v>653.84892113899502</c:v>
                </c:pt>
                <c:pt idx="82">
                  <c:v>441.58030909151597</c:v>
                </c:pt>
                <c:pt idx="83">
                  <c:v>313.58624800367755</c:v>
                </c:pt>
                <c:pt idx="84">
                  <c:v>223.23295614089866</c:v>
                </c:pt>
                <c:pt idx="85">
                  <c:v>172.06124018482356</c:v>
                </c:pt>
                <c:pt idx="86">
                  <c:v>103.1978524238537</c:v>
                </c:pt>
                <c:pt idx="87">
                  <c:v>88.93096044243471</c:v>
                </c:pt>
                <c:pt idx="88">
                  <c:v>118.64646534688838</c:v>
                </c:pt>
                <c:pt idx="89">
                  <c:v>162.7119545697384</c:v>
                </c:pt>
                <c:pt idx="90">
                  <c:v>242.78416593323095</c:v>
                </c:pt>
                <c:pt idx="91">
                  <c:v>364.4165664546581</c:v>
                </c:pt>
                <c:pt idx="92">
                  <c:v>486.04896697608319</c:v>
                </c:pt>
                <c:pt idx="93">
                  <c:v>0</c:v>
                </c:pt>
                <c:pt idx="94">
                  <c:v>0</c:v>
                </c:pt>
                <c:pt idx="95">
                  <c:v>0</c:v>
                </c:pt>
                <c:pt idx="96">
                  <c:v>0</c:v>
                </c:pt>
                <c:pt idx="97">
                  <c:v>0</c:v>
                </c:pt>
                <c:pt idx="98">
                  <c:v>0</c:v>
                </c:pt>
                <c:pt idx="99">
                  <c:v>0</c:v>
                </c:pt>
              </c:numCache>
            </c:numRef>
          </c:val>
        </c:ser>
        <c:ser>
          <c:idx val="1"/>
          <c:order val="1"/>
          <c:tx>
            <c:strRef>
              <c:f>Sheet1!$C$1</c:f>
              <c:strCache>
                <c:ptCount val="1"/>
                <c:pt idx="0">
                  <c:v>Self-employed</c:v>
                </c:pt>
              </c:strCache>
            </c:strRef>
          </c:tx>
          <c:spPr>
            <a:solidFill>
              <a:srgbClr val="71FFB8">
                <a:alpha val="60000"/>
              </a:srgbClr>
            </a:solidFill>
          </c:spPr>
          <c:cat>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Sheet1!$C$2:$C$101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480.02610793589787</c:v>
                </c:pt>
                <c:pt idx="16">
                  <c:v>1934.7538324601735</c:v>
                </c:pt>
                <c:pt idx="17">
                  <c:v>3389.4815569844532</c:v>
                </c:pt>
                <c:pt idx="18">
                  <c:v>4789.5500105088804</c:v>
                </c:pt>
                <c:pt idx="19">
                  <c:v>6307.9675324525606</c:v>
                </c:pt>
                <c:pt idx="20">
                  <c:v>7909.1779029962208</c:v>
                </c:pt>
                <c:pt idx="21">
                  <c:v>9705.0257100279687</c:v>
                </c:pt>
                <c:pt idx="22">
                  <c:v>11639.582656836814</c:v>
                </c:pt>
                <c:pt idx="23">
                  <c:v>13858.647977760129</c:v>
                </c:pt>
                <c:pt idx="24">
                  <c:v>16153.403975137726</c:v>
                </c:pt>
                <c:pt idx="25">
                  <c:v>18533.478244138441</c:v>
                </c:pt>
                <c:pt idx="26">
                  <c:v>20792.831899847522</c:v>
                </c:pt>
                <c:pt idx="27">
                  <c:v>23110.180813068928</c:v>
                </c:pt>
                <c:pt idx="28">
                  <c:v>25572.200631138665</c:v>
                </c:pt>
                <c:pt idx="29">
                  <c:v>28251.088561490684</c:v>
                </c:pt>
                <c:pt idx="30">
                  <c:v>31160.418886813433</c:v>
                </c:pt>
                <c:pt idx="31">
                  <c:v>34321.496169756931</c:v>
                </c:pt>
                <c:pt idx="32">
                  <c:v>37581.599119859704</c:v>
                </c:pt>
                <c:pt idx="33">
                  <c:v>40644.203641428569</c:v>
                </c:pt>
                <c:pt idx="34">
                  <c:v>43320.646086579894</c:v>
                </c:pt>
                <c:pt idx="35">
                  <c:v>45866.404130172676</c:v>
                </c:pt>
                <c:pt idx="36">
                  <c:v>48153.950738400978</c:v>
                </c:pt>
                <c:pt idx="37">
                  <c:v>50395.506362507891</c:v>
                </c:pt>
                <c:pt idx="38">
                  <c:v>52557.921667826347</c:v>
                </c:pt>
                <c:pt idx="39">
                  <c:v>54533.933130894919</c:v>
                </c:pt>
                <c:pt idx="40">
                  <c:v>56291.139327485071</c:v>
                </c:pt>
                <c:pt idx="41">
                  <c:v>57870.139435948178</c:v>
                </c:pt>
                <c:pt idx="42">
                  <c:v>58987.666566841981</c:v>
                </c:pt>
                <c:pt idx="43">
                  <c:v>59881.484592304841</c:v>
                </c:pt>
                <c:pt idx="44">
                  <c:v>60637.395331644402</c:v>
                </c:pt>
                <c:pt idx="45">
                  <c:v>61300.856134883987</c:v>
                </c:pt>
                <c:pt idx="46">
                  <c:v>61483.050292814136</c:v>
                </c:pt>
                <c:pt idx="47">
                  <c:v>61532.306056387388</c:v>
                </c:pt>
                <c:pt idx="48">
                  <c:v>61417.624398384098</c:v>
                </c:pt>
                <c:pt idx="49">
                  <c:v>60918.503264361949</c:v>
                </c:pt>
                <c:pt idx="50">
                  <c:v>60246.047646653475</c:v>
                </c:pt>
                <c:pt idx="51">
                  <c:v>59561.238692938692</c:v>
                </c:pt>
                <c:pt idx="52">
                  <c:v>58676.682752196924</c:v>
                </c:pt>
                <c:pt idx="53">
                  <c:v>57545.753731309225</c:v>
                </c:pt>
                <c:pt idx="54">
                  <c:v>56419.658652892933</c:v>
                </c:pt>
                <c:pt idx="55">
                  <c:v>55014.783110646858</c:v>
                </c:pt>
                <c:pt idx="56">
                  <c:v>53531.275110180824</c:v>
                </c:pt>
                <c:pt idx="57">
                  <c:v>52239.48071282461</c:v>
                </c:pt>
                <c:pt idx="58">
                  <c:v>50901.482557826559</c:v>
                </c:pt>
                <c:pt idx="59">
                  <c:v>48836.502270804405</c:v>
                </c:pt>
                <c:pt idx="60">
                  <c:v>46148.673495023126</c:v>
                </c:pt>
                <c:pt idx="61">
                  <c:v>42906.64259661398</c:v>
                </c:pt>
                <c:pt idx="62">
                  <c:v>38869.209979939005</c:v>
                </c:pt>
                <c:pt idx="63">
                  <c:v>35300.953751191177</c:v>
                </c:pt>
                <c:pt idx="64">
                  <c:v>32428.567806272367</c:v>
                </c:pt>
                <c:pt idx="65">
                  <c:v>30092.127182070952</c:v>
                </c:pt>
                <c:pt idx="66">
                  <c:v>28526.820490461869</c:v>
                </c:pt>
                <c:pt idx="67">
                  <c:v>27258.257504034573</c:v>
                </c:pt>
                <c:pt idx="68">
                  <c:v>24755.864869196943</c:v>
                </c:pt>
                <c:pt idx="69">
                  <c:v>22349.820034981974</c:v>
                </c:pt>
                <c:pt idx="70">
                  <c:v>20088.583506279861</c:v>
                </c:pt>
                <c:pt idx="71">
                  <c:v>17317.176368403867</c:v>
                </c:pt>
                <c:pt idx="72">
                  <c:v>14742.631641470836</c:v>
                </c:pt>
                <c:pt idx="73">
                  <c:v>12827.710700201935</c:v>
                </c:pt>
                <c:pt idx="74">
                  <c:v>10856.850192514998</c:v>
                </c:pt>
                <c:pt idx="75">
                  <c:v>8921.9792033095891</c:v>
                </c:pt>
                <c:pt idx="76">
                  <c:v>7488.3872456295703</c:v>
                </c:pt>
                <c:pt idx="77">
                  <c:v>6304.9175577521546</c:v>
                </c:pt>
                <c:pt idx="78">
                  <c:v>5424.1120154528526</c:v>
                </c:pt>
                <c:pt idx="79">
                  <c:v>4671.6005135871083</c:v>
                </c:pt>
                <c:pt idx="80">
                  <c:v>4074.6887634390009</c:v>
                </c:pt>
                <c:pt idx="81">
                  <c:v>3488.1841438867409</c:v>
                </c:pt>
                <c:pt idx="82">
                  <c:v>2912.7923743750484</c:v>
                </c:pt>
                <c:pt idx="83">
                  <c:v>2310.8153590254278</c:v>
                </c:pt>
                <c:pt idx="84">
                  <c:v>1738.8268777894382</c:v>
                </c:pt>
                <c:pt idx="85">
                  <c:v>1113.9702496723937</c:v>
                </c:pt>
                <c:pt idx="86">
                  <c:v>346.96972682892687</c:v>
                </c:pt>
                <c:pt idx="87">
                  <c:v>173.4848634144634</c:v>
                </c:pt>
                <c:pt idx="88">
                  <c:v>86.742431707231717</c:v>
                </c:pt>
                <c:pt idx="89">
                  <c:v>43.371215853615851</c:v>
                </c:pt>
                <c:pt idx="90">
                  <c:v>0</c:v>
                </c:pt>
                <c:pt idx="91">
                  <c:v>0</c:v>
                </c:pt>
                <c:pt idx="92">
                  <c:v>0</c:v>
                </c:pt>
                <c:pt idx="93">
                  <c:v>0</c:v>
                </c:pt>
                <c:pt idx="94">
                  <c:v>0</c:v>
                </c:pt>
                <c:pt idx="95">
                  <c:v>0</c:v>
                </c:pt>
                <c:pt idx="96">
                  <c:v>0</c:v>
                </c:pt>
                <c:pt idx="97">
                  <c:v>0</c:v>
                </c:pt>
                <c:pt idx="98">
                  <c:v>0</c:v>
                </c:pt>
                <c:pt idx="99">
                  <c:v>0</c:v>
                </c:pt>
              </c:numCache>
            </c:numRef>
          </c:val>
        </c:ser>
        <c:dLbls>
          <c:showLegendKey val="0"/>
          <c:showVal val="0"/>
          <c:showCatName val="0"/>
          <c:showSerName val="0"/>
          <c:showPercent val="0"/>
          <c:showBubbleSize val="0"/>
        </c:dLbls>
        <c:axId val="212963712"/>
        <c:axId val="212965248"/>
      </c:areaChart>
      <c:catAx>
        <c:axId val="212963712"/>
        <c:scaling>
          <c:orientation val="minMax"/>
        </c:scaling>
        <c:delete val="0"/>
        <c:axPos val="b"/>
        <c:numFmt formatCode="General" sourceLinked="1"/>
        <c:majorTickMark val="out"/>
        <c:minorTickMark val="none"/>
        <c:tickLblPos val="nextTo"/>
        <c:crossAx val="212965248"/>
        <c:crosses val="autoZero"/>
        <c:auto val="1"/>
        <c:lblAlgn val="ctr"/>
        <c:lblOffset val="100"/>
        <c:tickLblSkip val="5"/>
        <c:noMultiLvlLbl val="0"/>
      </c:catAx>
      <c:valAx>
        <c:axId val="212965248"/>
        <c:scaling>
          <c:orientation val="minMax"/>
        </c:scaling>
        <c:delete val="0"/>
        <c:axPos val="l"/>
        <c:majorGridlines/>
        <c:numFmt formatCode="General" sourceLinked="1"/>
        <c:majorTickMark val="out"/>
        <c:minorTickMark val="none"/>
        <c:tickLblPos val="nextTo"/>
        <c:crossAx val="212963712"/>
        <c:crosses val="autoZero"/>
        <c:crossBetween val="midCat"/>
      </c:valAx>
    </c:plotArea>
    <c:legend>
      <c:legendPos val="b"/>
      <c:layout>
        <c:manualLayout>
          <c:xMode val="edge"/>
          <c:yMode val="edge"/>
          <c:x val="0.13837602149143921"/>
          <c:y val="0.91499301003592193"/>
          <c:w val="0.81878132368008494"/>
          <c:h val="6.7370060733992515E-2"/>
        </c:manualLayout>
      </c:layout>
      <c:overlay val="0"/>
      <c:txPr>
        <a:bodyPr/>
        <a:lstStyle/>
        <a:p>
          <a:pPr>
            <a:defRPr sz="1400" b="1"/>
          </a:pPr>
          <a:endParaRPr lang="en-US"/>
        </a:p>
      </c:txPr>
    </c:legend>
    <c:plotVisOnly val="1"/>
    <c:dispBlanksAs val="zero"/>
    <c:showDLblsOverMax val="0"/>
  </c:chart>
  <c:txPr>
    <a:bodyPr/>
    <a:lstStyle/>
    <a:p>
      <a:pPr>
        <a:defRPr sz="105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10620800753028"/>
          <c:y val="3.3188873552656109E-2"/>
          <c:w val="0.86739001014856998"/>
          <c:h val="0.71375873490516117"/>
        </c:manualLayout>
      </c:layout>
      <c:areaChart>
        <c:grouping val="stacked"/>
        <c:varyColors val="0"/>
        <c:ser>
          <c:idx val="0"/>
          <c:order val="0"/>
          <c:tx>
            <c:strRef>
              <c:f>'per capita 0-99'!$A$72</c:f>
              <c:strCache>
                <c:ptCount val="1"/>
                <c:pt idx="0">
                  <c:v>Public Education</c:v>
                </c:pt>
              </c:strCache>
            </c:strRef>
          </c:tx>
          <c:spPr>
            <a:solidFill>
              <a:srgbClr val="FFC1C2">
                <a:alpha val="49804"/>
              </a:srgbClr>
            </a:solidFill>
            <a:ln>
              <a:noFill/>
            </a:ln>
          </c:spPr>
          <c:cat>
            <c:numRef>
              <c:f>'per capita 0-99'!$B$71:$CW$71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'per capita 0-99'!$B$72:$CW$72</c:f>
              <c:numCache>
                <c:formatCode>General</c:formatCode>
                <c:ptCount val="100"/>
                <c:pt idx="0">
                  <c:v>0</c:v>
                </c:pt>
                <c:pt idx="1">
                  <c:v>29.812215011141404</c:v>
                </c:pt>
                <c:pt idx="2">
                  <c:v>1095.4325911280919</c:v>
                </c:pt>
                <c:pt idx="3">
                  <c:v>5525.0335309012935</c:v>
                </c:pt>
                <c:pt idx="4">
                  <c:v>12474.89202617774</c:v>
                </c:pt>
                <c:pt idx="5">
                  <c:v>17810.893679665489</c:v>
                </c:pt>
                <c:pt idx="6">
                  <c:v>29372.248027914331</c:v>
                </c:pt>
                <c:pt idx="7">
                  <c:v>35415.307312855715</c:v>
                </c:pt>
                <c:pt idx="8">
                  <c:v>36239.513828794035</c:v>
                </c:pt>
                <c:pt idx="9">
                  <c:v>36254.370415877253</c:v>
                </c:pt>
                <c:pt idx="10">
                  <c:v>37350.776261474217</c:v>
                </c:pt>
                <c:pt idx="11">
                  <c:v>36664.946106370058</c:v>
                </c:pt>
                <c:pt idx="12">
                  <c:v>31935.383353782363</c:v>
                </c:pt>
                <c:pt idx="13">
                  <c:v>33532.12763580383</c:v>
                </c:pt>
                <c:pt idx="14">
                  <c:v>37674.072843089394</c:v>
                </c:pt>
                <c:pt idx="15">
                  <c:v>20785.568916440741</c:v>
                </c:pt>
                <c:pt idx="16">
                  <c:v>16770.910128468808</c:v>
                </c:pt>
                <c:pt idx="17">
                  <c:v>16089.804485432136</c:v>
                </c:pt>
                <c:pt idx="18">
                  <c:v>54247.173060104964</c:v>
                </c:pt>
                <c:pt idx="19">
                  <c:v>25697.510151826598</c:v>
                </c:pt>
                <c:pt idx="20">
                  <c:v>18878.637405814279</c:v>
                </c:pt>
                <c:pt idx="21">
                  <c:v>18697.462761820036</c:v>
                </c:pt>
                <c:pt idx="22">
                  <c:v>12780.734482191865</c:v>
                </c:pt>
                <c:pt idx="23">
                  <c:v>7071.2157849782679</c:v>
                </c:pt>
                <c:pt idx="24">
                  <c:v>4162.7221286852591</c:v>
                </c:pt>
                <c:pt idx="25">
                  <c:v>4053.1687716413844</c:v>
                </c:pt>
                <c:pt idx="26">
                  <c:v>2260.5583097498375</c:v>
                </c:pt>
                <c:pt idx="27">
                  <c:v>1400.3281158825596</c:v>
                </c:pt>
                <c:pt idx="28">
                  <c:v>1423.5253605398461</c:v>
                </c:pt>
                <c:pt idx="29">
                  <c:v>1935.9116220924955</c:v>
                </c:pt>
                <c:pt idx="30">
                  <c:v>1256.2969234143693</c:v>
                </c:pt>
                <c:pt idx="31">
                  <c:v>1026.8658250343849</c:v>
                </c:pt>
                <c:pt idx="32">
                  <c:v>513.80653770355048</c:v>
                </c:pt>
                <c:pt idx="33">
                  <c:v>838.26704680702574</c:v>
                </c:pt>
                <c:pt idx="34">
                  <c:v>1122.0368409767079</c:v>
                </c:pt>
                <c:pt idx="35">
                  <c:v>833.45060736867265</c:v>
                </c:pt>
                <c:pt idx="36">
                  <c:v>889.05971524909796</c:v>
                </c:pt>
                <c:pt idx="37">
                  <c:v>498.8672751020128</c:v>
                </c:pt>
                <c:pt idx="38">
                  <c:v>477.53725494335066</c:v>
                </c:pt>
                <c:pt idx="39">
                  <c:v>657.90321784153093</c:v>
                </c:pt>
                <c:pt idx="40">
                  <c:v>648.08867862641307</c:v>
                </c:pt>
                <c:pt idx="41">
                  <c:v>522.58952967879532</c:v>
                </c:pt>
                <c:pt idx="42">
                  <c:v>937.40903464868541</c:v>
                </c:pt>
                <c:pt idx="43">
                  <c:v>269.1771107846879</c:v>
                </c:pt>
                <c:pt idx="44">
                  <c:v>466.60083932168976</c:v>
                </c:pt>
                <c:pt idx="45">
                  <c:v>533.79808096583724</c:v>
                </c:pt>
                <c:pt idx="46">
                  <c:v>90.346588992456461</c:v>
                </c:pt>
                <c:pt idx="47">
                  <c:v>211.34349702084086</c:v>
                </c:pt>
                <c:pt idx="48">
                  <c:v>490.81026681373766</c:v>
                </c:pt>
                <c:pt idx="49">
                  <c:v>275.45901714833059</c:v>
                </c:pt>
                <c:pt idx="50">
                  <c:v>52.802591789929309</c:v>
                </c:pt>
                <c:pt idx="51">
                  <c:v>174.67308113248478</c:v>
                </c:pt>
                <c:pt idx="52">
                  <c:v>502.32532556093054</c:v>
                </c:pt>
                <c:pt idx="53">
                  <c:v>140.59135346373785</c:v>
                </c:pt>
                <c:pt idx="54">
                  <c:v>150.25090417672848</c:v>
                </c:pt>
                <c:pt idx="55">
                  <c:v>30.244135637874379</c:v>
                </c:pt>
                <c:pt idx="56">
                  <c:v>51.228928672124809</c:v>
                </c:pt>
                <c:pt idx="57">
                  <c:v>20.842096771232026</c:v>
                </c:pt>
                <c:pt idx="58">
                  <c:v>180.85810363581524</c:v>
                </c:pt>
                <c:pt idx="59">
                  <c:v>445.38351441241497</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er>
        <c:ser>
          <c:idx val="1"/>
          <c:order val="1"/>
          <c:tx>
            <c:strRef>
              <c:f>'per capita 0-99'!$A$73</c:f>
              <c:strCache>
                <c:ptCount val="1"/>
                <c:pt idx="0">
                  <c:v>Private Education</c:v>
                </c:pt>
              </c:strCache>
            </c:strRef>
          </c:tx>
          <c:spPr>
            <a:solidFill>
              <a:schemeClr val="accent5">
                <a:lumMod val="75000"/>
              </a:schemeClr>
            </a:solidFill>
            <a:ln>
              <a:noFill/>
            </a:ln>
          </c:spPr>
          <c:cat>
            <c:numRef>
              <c:f>'per capita 0-99'!$B$71:$CW$71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'per capita 0-99'!$B$73:$CW$73</c:f>
              <c:numCache>
                <c:formatCode>General</c:formatCode>
                <c:ptCount val="100"/>
                <c:pt idx="0">
                  <c:v>0</c:v>
                </c:pt>
                <c:pt idx="1">
                  <c:v>119.24182228906444</c:v>
                </c:pt>
                <c:pt idx="2">
                  <c:v>766.68673898126895</c:v>
                </c:pt>
                <c:pt idx="3">
                  <c:v>1437.3120171911448</c:v>
                </c:pt>
                <c:pt idx="4">
                  <c:v>2092.0766040731401</c:v>
                </c:pt>
                <c:pt idx="5">
                  <c:v>2669.6592448604483</c:v>
                </c:pt>
                <c:pt idx="6">
                  <c:v>3133.668920722022</c:v>
                </c:pt>
                <c:pt idx="7">
                  <c:v>3398.5822853766213</c:v>
                </c:pt>
                <c:pt idx="8">
                  <c:v>3484.3853531377044</c:v>
                </c:pt>
                <c:pt idx="9">
                  <c:v>3513.6851508197974</c:v>
                </c:pt>
                <c:pt idx="10">
                  <c:v>3556.442545279564</c:v>
                </c:pt>
                <c:pt idx="11">
                  <c:v>3647.529733141997</c:v>
                </c:pt>
                <c:pt idx="12">
                  <c:v>3842.3228309129745</c:v>
                </c:pt>
                <c:pt idx="13">
                  <c:v>4128.2738304737059</c:v>
                </c:pt>
                <c:pt idx="14">
                  <c:v>4425.7947468822204</c:v>
                </c:pt>
                <c:pt idx="15">
                  <c:v>4744.3231787952773</c:v>
                </c:pt>
                <c:pt idx="16">
                  <c:v>5053.6863633127759</c:v>
                </c:pt>
                <c:pt idx="17">
                  <c:v>5363.449347535854</c:v>
                </c:pt>
                <c:pt idx="18">
                  <c:v>5604.7968593334781</c:v>
                </c:pt>
                <c:pt idx="19">
                  <c:v>5661.0939769076376</c:v>
                </c:pt>
                <c:pt idx="20">
                  <c:v>5427.3916660491104</c:v>
                </c:pt>
                <c:pt idx="21">
                  <c:v>5026.742862142667</c:v>
                </c:pt>
                <c:pt idx="22">
                  <c:v>4298.1861486730522</c:v>
                </c:pt>
                <c:pt idx="23">
                  <c:v>3376.8636347120328</c:v>
                </c:pt>
                <c:pt idx="24">
                  <c:v>2487.5605690907269</c:v>
                </c:pt>
                <c:pt idx="25">
                  <c:v>1767.3778684684085</c:v>
                </c:pt>
                <c:pt idx="26">
                  <c:v>1200.7342034524809</c:v>
                </c:pt>
                <c:pt idx="27">
                  <c:v>859.15229555241422</c:v>
                </c:pt>
                <c:pt idx="28">
                  <c:v>672.16679009003428</c:v>
                </c:pt>
                <c:pt idx="29">
                  <c:v>550.82878429265327</c:v>
                </c:pt>
                <c:pt idx="30">
                  <c:v>447.39170424456637</c:v>
                </c:pt>
                <c:pt idx="31">
                  <c:v>375.05033943399684</c:v>
                </c:pt>
                <c:pt idx="32">
                  <c:v>313.43264188566479</c:v>
                </c:pt>
                <c:pt idx="33">
                  <c:v>271.60652523766367</c:v>
                </c:pt>
                <c:pt idx="34">
                  <c:v>234.28807426387354</c:v>
                </c:pt>
                <c:pt idx="35">
                  <c:v>202.29368643793808</c:v>
                </c:pt>
                <c:pt idx="36">
                  <c:v>168.40845034604666</c:v>
                </c:pt>
                <c:pt idx="37">
                  <c:v>146.0080949924309</c:v>
                </c:pt>
                <c:pt idx="38">
                  <c:v>136.08514116724248</c:v>
                </c:pt>
                <c:pt idx="39">
                  <c:v>132.22429347944259</c:v>
                </c:pt>
                <c:pt idx="40">
                  <c:v>138.66041232218191</c:v>
                </c:pt>
                <c:pt idx="41">
                  <c:v>147.62210791400526</c:v>
                </c:pt>
                <c:pt idx="42">
                  <c:v>149.33420036443135</c:v>
                </c:pt>
                <c:pt idx="43">
                  <c:v>134.89400622173184</c:v>
                </c:pt>
                <c:pt idx="44">
                  <c:v>120.45317505151344</c:v>
                </c:pt>
                <c:pt idx="45">
                  <c:v>107.00163899075369</c:v>
                </c:pt>
                <c:pt idx="46">
                  <c:v>93.863445215013272</c:v>
                </c:pt>
                <c:pt idx="47">
                  <c:v>84.634148033840447</c:v>
                </c:pt>
                <c:pt idx="48">
                  <c:v>79.927180086647638</c:v>
                </c:pt>
                <c:pt idx="49">
                  <c:v>73.983401752378015</c:v>
                </c:pt>
                <c:pt idx="50">
                  <c:v>68.700099136445687</c:v>
                </c:pt>
                <c:pt idx="51">
                  <c:v>62.303435574300536</c:v>
                </c:pt>
                <c:pt idx="52">
                  <c:v>56.638310945658915</c:v>
                </c:pt>
                <c:pt idx="53">
                  <c:v>51.876878103174477</c:v>
                </c:pt>
                <c:pt idx="54">
                  <c:v>46.523094152396538</c:v>
                </c:pt>
                <c:pt idx="55">
                  <c:v>41.503400648790382</c:v>
                </c:pt>
                <c:pt idx="56">
                  <c:v>37.731438970946606</c:v>
                </c:pt>
                <c:pt idx="57">
                  <c:v>34.230445362406947</c:v>
                </c:pt>
                <c:pt idx="58">
                  <c:v>31.171468972838824</c:v>
                </c:pt>
                <c:pt idx="59">
                  <c:v>28.452989656865693</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er>
        <c:ser>
          <c:idx val="2"/>
          <c:order val="2"/>
          <c:tx>
            <c:strRef>
              <c:f>'per capita 0-99'!$A$74</c:f>
              <c:strCache>
                <c:ptCount val="1"/>
                <c:pt idx="0">
                  <c:v>Public Other</c:v>
                </c:pt>
              </c:strCache>
            </c:strRef>
          </c:tx>
          <c:spPr>
            <a:solidFill>
              <a:schemeClr val="accent6">
                <a:alpha val="50196"/>
              </a:schemeClr>
            </a:solidFill>
            <a:ln>
              <a:noFill/>
            </a:ln>
          </c:spPr>
          <c:cat>
            <c:numRef>
              <c:f>'per capita 0-99'!$B$71:$CW$71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'per capita 0-99'!$B$74:$CW$74</c:f>
              <c:numCache>
                <c:formatCode>General</c:formatCode>
                <c:ptCount val="100"/>
                <c:pt idx="0">
                  <c:v>15739.839114825396</c:v>
                </c:pt>
                <c:pt idx="1">
                  <c:v>15739.839114825398</c:v>
                </c:pt>
                <c:pt idx="2">
                  <c:v>15739.839114825398</c:v>
                </c:pt>
                <c:pt idx="3">
                  <c:v>15739.839114825398</c:v>
                </c:pt>
                <c:pt idx="4">
                  <c:v>15739.839114825398</c:v>
                </c:pt>
                <c:pt idx="5">
                  <c:v>15739.839114825398</c:v>
                </c:pt>
                <c:pt idx="6">
                  <c:v>15739.839114825398</c:v>
                </c:pt>
                <c:pt idx="7">
                  <c:v>15739.839114825398</c:v>
                </c:pt>
                <c:pt idx="8">
                  <c:v>15739.839114825398</c:v>
                </c:pt>
                <c:pt idx="9">
                  <c:v>15739.839114825398</c:v>
                </c:pt>
                <c:pt idx="10">
                  <c:v>15739.839114825398</c:v>
                </c:pt>
                <c:pt idx="11">
                  <c:v>15739.839114825398</c:v>
                </c:pt>
                <c:pt idx="12">
                  <c:v>15739.839114825396</c:v>
                </c:pt>
                <c:pt idx="13">
                  <c:v>15739.839114825398</c:v>
                </c:pt>
                <c:pt idx="14">
                  <c:v>15739.839114825398</c:v>
                </c:pt>
                <c:pt idx="15">
                  <c:v>15739.839114825398</c:v>
                </c:pt>
                <c:pt idx="16">
                  <c:v>15739.839114825396</c:v>
                </c:pt>
                <c:pt idx="17">
                  <c:v>15739.8391148254</c:v>
                </c:pt>
                <c:pt idx="18">
                  <c:v>15739.839114825398</c:v>
                </c:pt>
                <c:pt idx="19">
                  <c:v>15739.839114825398</c:v>
                </c:pt>
                <c:pt idx="20">
                  <c:v>15739.839114825398</c:v>
                </c:pt>
                <c:pt idx="21">
                  <c:v>15739.839114825398</c:v>
                </c:pt>
                <c:pt idx="22">
                  <c:v>15739.839114825396</c:v>
                </c:pt>
                <c:pt idx="23">
                  <c:v>15739.839114825398</c:v>
                </c:pt>
                <c:pt idx="24">
                  <c:v>15739.839114825398</c:v>
                </c:pt>
                <c:pt idx="25">
                  <c:v>15739.839114825398</c:v>
                </c:pt>
                <c:pt idx="26">
                  <c:v>15739.839114825396</c:v>
                </c:pt>
                <c:pt idx="27">
                  <c:v>15739.839114825398</c:v>
                </c:pt>
                <c:pt idx="28">
                  <c:v>15739.839114825398</c:v>
                </c:pt>
                <c:pt idx="29">
                  <c:v>15739.8391148254</c:v>
                </c:pt>
                <c:pt idx="30">
                  <c:v>15739.839114825398</c:v>
                </c:pt>
                <c:pt idx="31">
                  <c:v>15739.839114825398</c:v>
                </c:pt>
                <c:pt idx="32">
                  <c:v>15739.839114825398</c:v>
                </c:pt>
                <c:pt idx="33">
                  <c:v>15739.839114825396</c:v>
                </c:pt>
                <c:pt idx="34">
                  <c:v>15739.839114825398</c:v>
                </c:pt>
                <c:pt idx="35">
                  <c:v>15739.839114825396</c:v>
                </c:pt>
                <c:pt idx="36">
                  <c:v>15739.839114825396</c:v>
                </c:pt>
                <c:pt idx="37">
                  <c:v>15739.839114825398</c:v>
                </c:pt>
                <c:pt idx="38">
                  <c:v>15739.839114825398</c:v>
                </c:pt>
                <c:pt idx="39">
                  <c:v>15739.839114825394</c:v>
                </c:pt>
                <c:pt idx="40">
                  <c:v>15739.839114825398</c:v>
                </c:pt>
                <c:pt idx="41">
                  <c:v>15739.839114825398</c:v>
                </c:pt>
                <c:pt idx="42">
                  <c:v>15739.839114825398</c:v>
                </c:pt>
                <c:pt idx="43">
                  <c:v>15739.8391148254</c:v>
                </c:pt>
                <c:pt idx="44">
                  <c:v>15739.839114825396</c:v>
                </c:pt>
                <c:pt idx="45">
                  <c:v>15739.839114825398</c:v>
                </c:pt>
                <c:pt idx="46">
                  <c:v>15739.839114825396</c:v>
                </c:pt>
                <c:pt idx="47">
                  <c:v>15739.8391148254</c:v>
                </c:pt>
                <c:pt idx="48">
                  <c:v>15739.839114825396</c:v>
                </c:pt>
                <c:pt idx="49">
                  <c:v>15739.839114825398</c:v>
                </c:pt>
                <c:pt idx="50">
                  <c:v>15739.839114825398</c:v>
                </c:pt>
                <c:pt idx="51">
                  <c:v>15739.839114825396</c:v>
                </c:pt>
                <c:pt idx="52">
                  <c:v>15739.839114825396</c:v>
                </c:pt>
                <c:pt idx="53">
                  <c:v>15739.8391148254</c:v>
                </c:pt>
                <c:pt idx="54">
                  <c:v>15739.839114825398</c:v>
                </c:pt>
                <c:pt idx="55">
                  <c:v>15739.839114825396</c:v>
                </c:pt>
                <c:pt idx="56">
                  <c:v>15739.839114825396</c:v>
                </c:pt>
                <c:pt idx="57">
                  <c:v>15739.8391148254</c:v>
                </c:pt>
                <c:pt idx="58">
                  <c:v>15739.8391148254</c:v>
                </c:pt>
                <c:pt idx="59">
                  <c:v>15739.839114825396</c:v>
                </c:pt>
                <c:pt idx="60">
                  <c:v>15739.8391148254</c:v>
                </c:pt>
                <c:pt idx="61">
                  <c:v>15739.839114825398</c:v>
                </c:pt>
                <c:pt idx="62">
                  <c:v>15739.839114825398</c:v>
                </c:pt>
                <c:pt idx="63">
                  <c:v>15739.839114825398</c:v>
                </c:pt>
                <c:pt idx="64">
                  <c:v>15739.839114825398</c:v>
                </c:pt>
                <c:pt idx="65">
                  <c:v>15739.839114825398</c:v>
                </c:pt>
                <c:pt idx="66">
                  <c:v>15739.839114825396</c:v>
                </c:pt>
                <c:pt idx="67">
                  <c:v>15739.839114825398</c:v>
                </c:pt>
                <c:pt idx="68">
                  <c:v>15739.839114825398</c:v>
                </c:pt>
                <c:pt idx="69">
                  <c:v>15739.8391148254</c:v>
                </c:pt>
                <c:pt idx="70">
                  <c:v>15739.8391148254</c:v>
                </c:pt>
                <c:pt idx="71">
                  <c:v>15739.839114825398</c:v>
                </c:pt>
                <c:pt idx="72">
                  <c:v>15739.8391148254</c:v>
                </c:pt>
                <c:pt idx="73">
                  <c:v>15739.8391148254</c:v>
                </c:pt>
                <c:pt idx="74">
                  <c:v>15739.839114825401</c:v>
                </c:pt>
                <c:pt idx="75">
                  <c:v>15739.839114825398</c:v>
                </c:pt>
                <c:pt idx="76">
                  <c:v>15739.839114825398</c:v>
                </c:pt>
                <c:pt idx="77">
                  <c:v>15739.839114825398</c:v>
                </c:pt>
                <c:pt idx="78">
                  <c:v>15739.839114825398</c:v>
                </c:pt>
                <c:pt idx="79">
                  <c:v>15739.8391148254</c:v>
                </c:pt>
                <c:pt idx="80">
                  <c:v>15739.839114825398</c:v>
                </c:pt>
                <c:pt idx="81">
                  <c:v>15739.839114825396</c:v>
                </c:pt>
                <c:pt idx="82">
                  <c:v>15739.839114825396</c:v>
                </c:pt>
                <c:pt idx="83">
                  <c:v>15739.839114825398</c:v>
                </c:pt>
                <c:pt idx="84">
                  <c:v>15739.839114825398</c:v>
                </c:pt>
                <c:pt idx="85">
                  <c:v>15739.839114825394</c:v>
                </c:pt>
                <c:pt idx="86">
                  <c:v>15739.839114825401</c:v>
                </c:pt>
                <c:pt idx="87">
                  <c:v>15739.839114825398</c:v>
                </c:pt>
                <c:pt idx="88">
                  <c:v>15739.839114825398</c:v>
                </c:pt>
                <c:pt idx="89">
                  <c:v>15739.839114825398</c:v>
                </c:pt>
                <c:pt idx="90">
                  <c:v>15739.839114825396</c:v>
                </c:pt>
                <c:pt idx="91">
                  <c:v>15739.839114825398</c:v>
                </c:pt>
                <c:pt idx="92">
                  <c:v>15739.839114825398</c:v>
                </c:pt>
                <c:pt idx="93">
                  <c:v>15739.839114825398</c:v>
                </c:pt>
                <c:pt idx="94">
                  <c:v>15739.839114825398</c:v>
                </c:pt>
                <c:pt idx="95">
                  <c:v>15739.839114825396</c:v>
                </c:pt>
                <c:pt idx="96">
                  <c:v>15739.839114825398</c:v>
                </c:pt>
                <c:pt idx="97">
                  <c:v>15739.839114825398</c:v>
                </c:pt>
                <c:pt idx="98">
                  <c:v>15739.839114825398</c:v>
                </c:pt>
                <c:pt idx="99">
                  <c:v>15739.839114825398</c:v>
                </c:pt>
              </c:numCache>
            </c:numRef>
          </c:val>
        </c:ser>
        <c:ser>
          <c:idx val="3"/>
          <c:order val="3"/>
          <c:tx>
            <c:strRef>
              <c:f>'per capita 0-99'!$A$75</c:f>
              <c:strCache>
                <c:ptCount val="1"/>
                <c:pt idx="0">
                  <c:v>Private Other</c:v>
                </c:pt>
              </c:strCache>
            </c:strRef>
          </c:tx>
          <c:spPr>
            <a:solidFill>
              <a:srgbClr val="FFE07D">
                <a:alpha val="40000"/>
              </a:srgbClr>
            </a:solidFill>
            <a:ln>
              <a:noFill/>
            </a:ln>
          </c:spPr>
          <c:cat>
            <c:numRef>
              <c:f>'per capita 0-99'!$B$71:$CW$71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'per capita 0-99'!$B$75:$CW$75</c:f>
              <c:numCache>
                <c:formatCode>General</c:formatCode>
                <c:ptCount val="100"/>
                <c:pt idx="0">
                  <c:v>24531.734827257224</c:v>
                </c:pt>
                <c:pt idx="1">
                  <c:v>25650.054273684465</c:v>
                </c:pt>
                <c:pt idx="2">
                  <c:v>26768.373720111704</c:v>
                </c:pt>
                <c:pt idx="3">
                  <c:v>27886.693166538727</c:v>
                </c:pt>
                <c:pt idx="4">
                  <c:v>29101.602372700785</c:v>
                </c:pt>
                <c:pt idx="5">
                  <c:v>30528.986597521034</c:v>
                </c:pt>
                <c:pt idx="6">
                  <c:v>32112.353786095362</c:v>
                </c:pt>
                <c:pt idx="7">
                  <c:v>33906.560705804841</c:v>
                </c:pt>
                <c:pt idx="8">
                  <c:v>35956.921937972016</c:v>
                </c:pt>
                <c:pt idx="9">
                  <c:v>38264.660112608552</c:v>
                </c:pt>
                <c:pt idx="10">
                  <c:v>40777.49460128499</c:v>
                </c:pt>
                <c:pt idx="11">
                  <c:v>43523.060323634898</c:v>
                </c:pt>
                <c:pt idx="12">
                  <c:v>46393.762917279288</c:v>
                </c:pt>
                <c:pt idx="13">
                  <c:v>49454.886539227016</c:v>
                </c:pt>
                <c:pt idx="14">
                  <c:v>52741.145767274975</c:v>
                </c:pt>
                <c:pt idx="15">
                  <c:v>56162.894037995837</c:v>
                </c:pt>
                <c:pt idx="16">
                  <c:v>59535.690544062534</c:v>
                </c:pt>
                <c:pt idx="17">
                  <c:v>62760.011965004363</c:v>
                </c:pt>
                <c:pt idx="18">
                  <c:v>65971.837685670122</c:v>
                </c:pt>
                <c:pt idx="19">
                  <c:v>69027.641076133237</c:v>
                </c:pt>
                <c:pt idx="20">
                  <c:v>72037.171909618468</c:v>
                </c:pt>
                <c:pt idx="21">
                  <c:v>74686.948527060144</c:v>
                </c:pt>
                <c:pt idx="22">
                  <c:v>76966.552320752933</c:v>
                </c:pt>
                <c:pt idx="23">
                  <c:v>79403.21489870119</c:v>
                </c:pt>
                <c:pt idx="24">
                  <c:v>81852.635845681987</c:v>
                </c:pt>
                <c:pt idx="25">
                  <c:v>83939.833773617851</c:v>
                </c:pt>
                <c:pt idx="26">
                  <c:v>85755.329142277915</c:v>
                </c:pt>
                <c:pt idx="27">
                  <c:v>86880.74946338257</c:v>
                </c:pt>
                <c:pt idx="28">
                  <c:v>87845.000568864867</c:v>
                </c:pt>
                <c:pt idx="29">
                  <c:v>88589.060649170322</c:v>
                </c:pt>
                <c:pt idx="30">
                  <c:v>88743.962247404896</c:v>
                </c:pt>
                <c:pt idx="31">
                  <c:v>88400.008105531655</c:v>
                </c:pt>
                <c:pt idx="32">
                  <c:v>87755.611766226459</c:v>
                </c:pt>
                <c:pt idx="33">
                  <c:v>86996.097183326128</c:v>
                </c:pt>
                <c:pt idx="34">
                  <c:v>86349.978130260017</c:v>
                </c:pt>
                <c:pt idx="35">
                  <c:v>85680.062522028034</c:v>
                </c:pt>
                <c:pt idx="36">
                  <c:v>85003.01125643171</c:v>
                </c:pt>
                <c:pt idx="37">
                  <c:v>84284.788154511087</c:v>
                </c:pt>
                <c:pt idx="38">
                  <c:v>83754.927150074131</c:v>
                </c:pt>
                <c:pt idx="39">
                  <c:v>83413.346787631715</c:v>
                </c:pt>
                <c:pt idx="40">
                  <c:v>82873.330123995038</c:v>
                </c:pt>
                <c:pt idx="41">
                  <c:v>82384.691286247835</c:v>
                </c:pt>
                <c:pt idx="42">
                  <c:v>82065.758292750965</c:v>
                </c:pt>
                <c:pt idx="43">
                  <c:v>81706.558612987399</c:v>
                </c:pt>
                <c:pt idx="44">
                  <c:v>81678.232889558116</c:v>
                </c:pt>
                <c:pt idx="45">
                  <c:v>81593.406283951044</c:v>
                </c:pt>
                <c:pt idx="46">
                  <c:v>81606.504329693038</c:v>
                </c:pt>
                <c:pt idx="47">
                  <c:v>81901.203598292414</c:v>
                </c:pt>
                <c:pt idx="48">
                  <c:v>82419.249391872174</c:v>
                </c:pt>
                <c:pt idx="49">
                  <c:v>83048.976251869477</c:v>
                </c:pt>
                <c:pt idx="50">
                  <c:v>83800.514455882454</c:v>
                </c:pt>
                <c:pt idx="51">
                  <c:v>84411.420654531408</c:v>
                </c:pt>
                <c:pt idx="52">
                  <c:v>85071.709402338747</c:v>
                </c:pt>
                <c:pt idx="53">
                  <c:v>85520.631559180212</c:v>
                </c:pt>
                <c:pt idx="54">
                  <c:v>85763.811916316641</c:v>
                </c:pt>
                <c:pt idx="55">
                  <c:v>85170.715757768063</c:v>
                </c:pt>
                <c:pt idx="56">
                  <c:v>84191.414864282284</c:v>
                </c:pt>
                <c:pt idx="57">
                  <c:v>82865.543182193956</c:v>
                </c:pt>
                <c:pt idx="58">
                  <c:v>81413.789173706537</c:v>
                </c:pt>
                <c:pt idx="59">
                  <c:v>79944.835334690521</c:v>
                </c:pt>
                <c:pt idx="60">
                  <c:v>78497.729260486129</c:v>
                </c:pt>
                <c:pt idx="61">
                  <c:v>77251.813784544807</c:v>
                </c:pt>
                <c:pt idx="62">
                  <c:v>76277.592385952928</c:v>
                </c:pt>
                <c:pt idx="63">
                  <c:v>75468.023839166577</c:v>
                </c:pt>
                <c:pt idx="64">
                  <c:v>74740.765364916209</c:v>
                </c:pt>
                <c:pt idx="65">
                  <c:v>74041.919552587628</c:v>
                </c:pt>
                <c:pt idx="66">
                  <c:v>73322.364875045663</c:v>
                </c:pt>
                <c:pt idx="67">
                  <c:v>72576.781799799617</c:v>
                </c:pt>
                <c:pt idx="68">
                  <c:v>71775.986449814154</c:v>
                </c:pt>
                <c:pt idx="69">
                  <c:v>71069.786844858769</c:v>
                </c:pt>
                <c:pt idx="70">
                  <c:v>70381.822781337323</c:v>
                </c:pt>
                <c:pt idx="71">
                  <c:v>69807.678462338066</c:v>
                </c:pt>
                <c:pt idx="72">
                  <c:v>69280.46201248432</c:v>
                </c:pt>
                <c:pt idx="73">
                  <c:v>68724.293660522482</c:v>
                </c:pt>
                <c:pt idx="74">
                  <c:v>68157.973537902421</c:v>
                </c:pt>
                <c:pt idx="75">
                  <c:v>67570.210464542426</c:v>
                </c:pt>
                <c:pt idx="76">
                  <c:v>66967.029246673483</c:v>
                </c:pt>
                <c:pt idx="77">
                  <c:v>66384.295251624557</c:v>
                </c:pt>
                <c:pt idx="78">
                  <c:v>65751.983902961918</c:v>
                </c:pt>
                <c:pt idx="79">
                  <c:v>65142.435971627303</c:v>
                </c:pt>
                <c:pt idx="80">
                  <c:v>64579.91817732426</c:v>
                </c:pt>
                <c:pt idx="81">
                  <c:v>64093.631264376374</c:v>
                </c:pt>
                <c:pt idx="82">
                  <c:v>63621.772912028362</c:v>
                </c:pt>
                <c:pt idx="83">
                  <c:v>63258.179957743327</c:v>
                </c:pt>
                <c:pt idx="84">
                  <c:v>63017.44277438728</c:v>
                </c:pt>
                <c:pt idx="85">
                  <c:v>62881.569055006403</c:v>
                </c:pt>
                <c:pt idx="86">
                  <c:v>62656.351771457805</c:v>
                </c:pt>
                <c:pt idx="87">
                  <c:v>62377.737866666932</c:v>
                </c:pt>
                <c:pt idx="88">
                  <c:v>62130.470268015437</c:v>
                </c:pt>
                <c:pt idx="89">
                  <c:v>61790.37310992839</c:v>
                </c:pt>
                <c:pt idx="90">
                  <c:v>61378.130178631131</c:v>
                </c:pt>
                <c:pt idx="91">
                  <c:v>60970.458205453993</c:v>
                </c:pt>
                <c:pt idx="92">
                  <c:v>60656.116460948382</c:v>
                </c:pt>
                <c:pt idx="93">
                  <c:v>60190.845521942239</c:v>
                </c:pt>
                <c:pt idx="94">
                  <c:v>59672.992518821004</c:v>
                </c:pt>
                <c:pt idx="95">
                  <c:v>59040.514221695783</c:v>
                </c:pt>
                <c:pt idx="96">
                  <c:v>58259.46520377219</c:v>
                </c:pt>
                <c:pt idx="97">
                  <c:v>57388.53932983258</c:v>
                </c:pt>
                <c:pt idx="98">
                  <c:v>56517.613455892773</c:v>
                </c:pt>
                <c:pt idx="99">
                  <c:v>55646.687581953141</c:v>
                </c:pt>
              </c:numCache>
            </c:numRef>
          </c:val>
        </c:ser>
        <c:ser>
          <c:idx val="4"/>
          <c:order val="4"/>
          <c:tx>
            <c:strRef>
              <c:f>'per capita 0-99'!$A$76</c:f>
              <c:strCache>
                <c:ptCount val="1"/>
                <c:pt idx="0">
                  <c:v>Public Health</c:v>
                </c:pt>
              </c:strCache>
            </c:strRef>
          </c:tx>
          <c:spPr>
            <a:solidFill>
              <a:schemeClr val="accent1">
                <a:alpha val="50196"/>
              </a:schemeClr>
            </a:solidFill>
          </c:spPr>
          <c:cat>
            <c:numRef>
              <c:f>'per capita 0-99'!$B$71:$CW$71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'per capita 0-99'!$B$76:$CW$76</c:f>
              <c:numCache>
                <c:formatCode>General</c:formatCode>
                <c:ptCount val="100"/>
                <c:pt idx="0">
                  <c:v>4527.5809071053745</c:v>
                </c:pt>
                <c:pt idx="1">
                  <c:v>4199.0399707312808</c:v>
                </c:pt>
                <c:pt idx="2">
                  <c:v>3870.4990343571926</c:v>
                </c:pt>
                <c:pt idx="3">
                  <c:v>3541.958097983103</c:v>
                </c:pt>
                <c:pt idx="4">
                  <c:v>3222.7096754286267</c:v>
                </c:pt>
                <c:pt idx="5">
                  <c:v>2918.0900207120167</c:v>
                </c:pt>
                <c:pt idx="6">
                  <c:v>2635.216746928561</c:v>
                </c:pt>
                <c:pt idx="7">
                  <c:v>2383.7509878841356</c:v>
                </c:pt>
                <c:pt idx="8">
                  <c:v>2166.04292525034</c:v>
                </c:pt>
                <c:pt idx="9">
                  <c:v>2004.6842384927536</c:v>
                </c:pt>
                <c:pt idx="10">
                  <c:v>1894.2925059842873</c:v>
                </c:pt>
                <c:pt idx="11">
                  <c:v>1842.0272529865845</c:v>
                </c:pt>
                <c:pt idx="12">
                  <c:v>1847.2799452537636</c:v>
                </c:pt>
                <c:pt idx="13">
                  <c:v>1884.2786547867474</c:v>
                </c:pt>
                <c:pt idx="14">
                  <c:v>1950.1306887676205</c:v>
                </c:pt>
                <c:pt idx="15">
                  <c:v>2047.6147988168871</c:v>
                </c:pt>
                <c:pt idx="16">
                  <c:v>2157.4298791238525</c:v>
                </c:pt>
                <c:pt idx="17">
                  <c:v>2270.855980121577</c:v>
                </c:pt>
                <c:pt idx="18">
                  <c:v>2381.6506750974054</c:v>
                </c:pt>
                <c:pt idx="19">
                  <c:v>2480.2459979643459</c:v>
                </c:pt>
                <c:pt idx="20">
                  <c:v>2566.3785929962437</c:v>
                </c:pt>
                <c:pt idx="21">
                  <c:v>2643.3378534256371</c:v>
                </c:pt>
                <c:pt idx="22">
                  <c:v>2703.5292899274609</c:v>
                </c:pt>
                <c:pt idx="23">
                  <c:v>2749.3883561655593</c:v>
                </c:pt>
                <c:pt idx="24">
                  <c:v>2777.6205152493426</c:v>
                </c:pt>
                <c:pt idx="25">
                  <c:v>2794.6911699082789</c:v>
                </c:pt>
                <c:pt idx="26">
                  <c:v>2800.9679178381825</c:v>
                </c:pt>
                <c:pt idx="27">
                  <c:v>2801.8350326995151</c:v>
                </c:pt>
                <c:pt idx="28">
                  <c:v>2797.7004363108781</c:v>
                </c:pt>
                <c:pt idx="29">
                  <c:v>2789.3432600917895</c:v>
                </c:pt>
                <c:pt idx="30">
                  <c:v>2775.140229122022</c:v>
                </c:pt>
                <c:pt idx="31">
                  <c:v>2759.6613812794176</c:v>
                </c:pt>
                <c:pt idx="32">
                  <c:v>2742.0504903226602</c:v>
                </c:pt>
                <c:pt idx="33">
                  <c:v>2726.6186522417515</c:v>
                </c:pt>
                <c:pt idx="34">
                  <c:v>2715.1103238121555</c:v>
                </c:pt>
                <c:pt idx="35">
                  <c:v>2710.9907523762836</c:v>
                </c:pt>
                <c:pt idx="36">
                  <c:v>2715.6911318040784</c:v>
                </c:pt>
                <c:pt idx="37">
                  <c:v>2734.5722045500529</c:v>
                </c:pt>
                <c:pt idx="38">
                  <c:v>2765.8249562564292</c:v>
                </c:pt>
                <c:pt idx="39">
                  <c:v>2818.6075407774897</c:v>
                </c:pt>
                <c:pt idx="40">
                  <c:v>2904.0679355252737</c:v>
                </c:pt>
                <c:pt idx="41">
                  <c:v>3014.6938523319809</c:v>
                </c:pt>
                <c:pt idx="42">
                  <c:v>3164.4698910118786</c:v>
                </c:pt>
                <c:pt idx="43">
                  <c:v>3340.2115584952903</c:v>
                </c:pt>
                <c:pt idx="44">
                  <c:v>3532.4079199695502</c:v>
                </c:pt>
                <c:pt idx="45">
                  <c:v>3756.1882590170653</c:v>
                </c:pt>
                <c:pt idx="46">
                  <c:v>3996.4135030605953</c:v>
                </c:pt>
                <c:pt idx="47">
                  <c:v>4244.6885257791573</c:v>
                </c:pt>
                <c:pt idx="48">
                  <c:v>4502.1217022532755</c:v>
                </c:pt>
                <c:pt idx="49">
                  <c:v>4755.1736694810816</c:v>
                </c:pt>
                <c:pt idx="50">
                  <c:v>5002.2799100543825</c:v>
                </c:pt>
                <c:pt idx="51">
                  <c:v>5243.8096818597915</c:v>
                </c:pt>
                <c:pt idx="52">
                  <c:v>5478.5753316597502</c:v>
                </c:pt>
                <c:pt idx="53">
                  <c:v>5704.2740056733373</c:v>
                </c:pt>
                <c:pt idx="54">
                  <c:v>5922.9564752506712</c:v>
                </c:pt>
                <c:pt idx="55">
                  <c:v>6132.8654510041788</c:v>
                </c:pt>
                <c:pt idx="56">
                  <c:v>6336.7000044781089</c:v>
                </c:pt>
                <c:pt idx="57">
                  <c:v>6533.9060353317209</c:v>
                </c:pt>
                <c:pt idx="58">
                  <c:v>6727.5830435123016</c:v>
                </c:pt>
                <c:pt idx="59">
                  <c:v>6916.3243798009116</c:v>
                </c:pt>
                <c:pt idx="60">
                  <c:v>7104.8423123136945</c:v>
                </c:pt>
                <c:pt idx="61">
                  <c:v>7295.0612447854901</c:v>
                </c:pt>
                <c:pt idx="62">
                  <c:v>7488.3917650763597</c:v>
                </c:pt>
                <c:pt idx="63">
                  <c:v>7686.9920520355799</c:v>
                </c:pt>
                <c:pt idx="64">
                  <c:v>7891.7859386497394</c:v>
                </c:pt>
                <c:pt idx="65">
                  <c:v>8105.5577025860866</c:v>
                </c:pt>
                <c:pt idx="66">
                  <c:v>8324.9005811838597</c:v>
                </c:pt>
                <c:pt idx="67">
                  <c:v>8551.0453893360718</c:v>
                </c:pt>
                <c:pt idx="68">
                  <c:v>8781.246440237006</c:v>
                </c:pt>
                <c:pt idx="69">
                  <c:v>9018.7776328767523</c:v>
                </c:pt>
                <c:pt idx="70">
                  <c:v>9262.7197046825931</c:v>
                </c:pt>
                <c:pt idx="71">
                  <c:v>9510.7747459913535</c:v>
                </c:pt>
                <c:pt idx="72">
                  <c:v>9763.2299070071895</c:v>
                </c:pt>
                <c:pt idx="73">
                  <c:v>10020.952587410999</c:v>
                </c:pt>
                <c:pt idx="74">
                  <c:v>10280.551809815564</c:v>
                </c:pt>
                <c:pt idx="75">
                  <c:v>10540.842609970929</c:v>
                </c:pt>
                <c:pt idx="76">
                  <c:v>10799.422205532506</c:v>
                </c:pt>
                <c:pt idx="77">
                  <c:v>11050.201074117766</c:v>
                </c:pt>
                <c:pt idx="78">
                  <c:v>11299.041593656189</c:v>
                </c:pt>
                <c:pt idx="79">
                  <c:v>11536.150362275814</c:v>
                </c:pt>
                <c:pt idx="80">
                  <c:v>11763.874198363857</c:v>
                </c:pt>
                <c:pt idx="81">
                  <c:v>11982.444726452102</c:v>
                </c:pt>
                <c:pt idx="82">
                  <c:v>12198.232774417429</c:v>
                </c:pt>
                <c:pt idx="83">
                  <c:v>12406.278429074509</c:v>
                </c:pt>
                <c:pt idx="84">
                  <c:v>12613.375763509803</c:v>
                </c:pt>
                <c:pt idx="85">
                  <c:v>12817.442860077697</c:v>
                </c:pt>
                <c:pt idx="86">
                  <c:v>13022.951877446616</c:v>
                </c:pt>
                <c:pt idx="87">
                  <c:v>13231.428255073104</c:v>
                </c:pt>
                <c:pt idx="88">
                  <c:v>13442.171402660464</c:v>
                </c:pt>
                <c:pt idx="89">
                  <c:v>13655.108082912429</c:v>
                </c:pt>
                <c:pt idx="90">
                  <c:v>13869.121692705616</c:v>
                </c:pt>
                <c:pt idx="91">
                  <c:v>14084.227793607717</c:v>
                </c:pt>
                <c:pt idx="92">
                  <c:v>14300.152401892214</c:v>
                </c:pt>
                <c:pt idx="93">
                  <c:v>14514.903415293906</c:v>
                </c:pt>
                <c:pt idx="94">
                  <c:v>14729.11357177118</c:v>
                </c:pt>
                <c:pt idx="95">
                  <c:v>14943.036253026548</c:v>
                </c:pt>
                <c:pt idx="96">
                  <c:v>15156.037729763093</c:v>
                </c:pt>
                <c:pt idx="97">
                  <c:v>15368.753613088022</c:v>
                </c:pt>
                <c:pt idx="98">
                  <c:v>15581.469496413003</c:v>
                </c:pt>
                <c:pt idx="99">
                  <c:v>15794.18537973793</c:v>
                </c:pt>
              </c:numCache>
            </c:numRef>
          </c:val>
        </c:ser>
        <c:ser>
          <c:idx val="5"/>
          <c:order val="5"/>
          <c:tx>
            <c:strRef>
              <c:f>'per capita 0-99'!$A$77</c:f>
              <c:strCache>
                <c:ptCount val="1"/>
                <c:pt idx="0">
                  <c:v>Private Health</c:v>
                </c:pt>
              </c:strCache>
            </c:strRef>
          </c:tx>
          <c:spPr>
            <a:solidFill>
              <a:srgbClr val="00E673">
                <a:alpha val="40000"/>
              </a:srgbClr>
            </a:solidFill>
          </c:spPr>
          <c:cat>
            <c:numRef>
              <c:f>'per capita 0-99'!$B$71:$CW$71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'per capita 0-99'!$B$77:$CW$77</c:f>
              <c:numCache>
                <c:formatCode>General</c:formatCode>
                <c:ptCount val="100"/>
                <c:pt idx="0">
                  <c:v>3131.0455786931748</c:v>
                </c:pt>
                <c:pt idx="1">
                  <c:v>2822.8701303461116</c:v>
                </c:pt>
                <c:pt idx="2">
                  <c:v>2514.6946819990476</c:v>
                </c:pt>
                <c:pt idx="3">
                  <c:v>2206.5192336519804</c:v>
                </c:pt>
                <c:pt idx="4">
                  <c:v>1934.8794221099147</c:v>
                </c:pt>
                <c:pt idx="5">
                  <c:v>1707.7568317091934</c:v>
                </c:pt>
                <c:pt idx="6">
                  <c:v>1525.0191510430661</c:v>
                </c:pt>
                <c:pt idx="7">
                  <c:v>1395.8013876036518</c:v>
                </c:pt>
                <c:pt idx="8">
                  <c:v>1320.1164268800683</c:v>
                </c:pt>
                <c:pt idx="9">
                  <c:v>1285.763235311862</c:v>
                </c:pt>
                <c:pt idx="10">
                  <c:v>1270.3464873868018</c:v>
                </c:pt>
                <c:pt idx="11">
                  <c:v>1286.6037737292265</c:v>
                </c:pt>
                <c:pt idx="12">
                  <c:v>1313.6694566626361</c:v>
                </c:pt>
                <c:pt idx="13">
                  <c:v>1349.7126051931425</c:v>
                </c:pt>
                <c:pt idx="14">
                  <c:v>1443.6953925635044</c:v>
                </c:pt>
                <c:pt idx="15">
                  <c:v>1576.5459225684945</c:v>
                </c:pt>
                <c:pt idx="16">
                  <c:v>1720.8491099826144</c:v>
                </c:pt>
                <c:pt idx="17">
                  <c:v>1913.3995477760427</c:v>
                </c:pt>
                <c:pt idx="18">
                  <c:v>2141.5885104060571</c:v>
                </c:pt>
                <c:pt idx="19">
                  <c:v>2420.3978183763907</c:v>
                </c:pt>
                <c:pt idx="20">
                  <c:v>2787.9293088122367</c:v>
                </c:pt>
                <c:pt idx="21">
                  <c:v>3060.9840735519697</c:v>
                </c:pt>
                <c:pt idx="22">
                  <c:v>3307.1418814614894</c:v>
                </c:pt>
                <c:pt idx="23">
                  <c:v>3566.2320055131408</c:v>
                </c:pt>
                <c:pt idx="24">
                  <c:v>3764.9686830452142</c:v>
                </c:pt>
                <c:pt idx="25">
                  <c:v>3880.6177293971664</c:v>
                </c:pt>
                <c:pt idx="26">
                  <c:v>3939.6897036779555</c:v>
                </c:pt>
                <c:pt idx="27">
                  <c:v>3868.3172073254855</c:v>
                </c:pt>
                <c:pt idx="28">
                  <c:v>3807.5675731450337</c:v>
                </c:pt>
                <c:pt idx="29">
                  <c:v>3714.0589871219508</c:v>
                </c:pt>
                <c:pt idx="30">
                  <c:v>3613.8268932924661</c:v>
                </c:pt>
                <c:pt idx="31">
                  <c:v>3549.0888968938557</c:v>
                </c:pt>
                <c:pt idx="32">
                  <c:v>3520.0253584982956</c:v>
                </c:pt>
                <c:pt idx="33">
                  <c:v>3482.1753215713575</c:v>
                </c:pt>
                <c:pt idx="34">
                  <c:v>3477.7798134953032</c:v>
                </c:pt>
                <c:pt idx="35">
                  <c:v>3490.4438339825442</c:v>
                </c:pt>
                <c:pt idx="36">
                  <c:v>3547.3671407286824</c:v>
                </c:pt>
                <c:pt idx="37">
                  <c:v>3577.8289161590974</c:v>
                </c:pt>
                <c:pt idx="38">
                  <c:v>3583.828417399654</c:v>
                </c:pt>
                <c:pt idx="39">
                  <c:v>3574.5436934230893</c:v>
                </c:pt>
                <c:pt idx="40">
                  <c:v>3584.3966201611706</c:v>
                </c:pt>
                <c:pt idx="41">
                  <c:v>3572.5698880103087</c:v>
                </c:pt>
                <c:pt idx="42">
                  <c:v>3580.0896296476103</c:v>
                </c:pt>
                <c:pt idx="43">
                  <c:v>3540.4933017671392</c:v>
                </c:pt>
                <c:pt idx="44">
                  <c:v>3550.5693477239738</c:v>
                </c:pt>
                <c:pt idx="45">
                  <c:v>3600.2983399399086</c:v>
                </c:pt>
                <c:pt idx="46">
                  <c:v>3667.0770143144637</c:v>
                </c:pt>
                <c:pt idx="47">
                  <c:v>3824.9375427297718</c:v>
                </c:pt>
                <c:pt idx="48">
                  <c:v>4012.3802518595612</c:v>
                </c:pt>
                <c:pt idx="49">
                  <c:v>4183.9495079618946</c:v>
                </c:pt>
                <c:pt idx="50">
                  <c:v>4397.9360689110945</c:v>
                </c:pt>
                <c:pt idx="51">
                  <c:v>4560.3542789278818</c:v>
                </c:pt>
                <c:pt idx="52">
                  <c:v>4726.2567848925892</c:v>
                </c:pt>
                <c:pt idx="53">
                  <c:v>4868.0304621350342</c:v>
                </c:pt>
                <c:pt idx="54">
                  <c:v>4934.2518509202637</c:v>
                </c:pt>
                <c:pt idx="55">
                  <c:v>5019.6793197029774</c:v>
                </c:pt>
                <c:pt idx="56">
                  <c:v>5117.3766019975656</c:v>
                </c:pt>
                <c:pt idx="57">
                  <c:v>5210.8320044086158</c:v>
                </c:pt>
                <c:pt idx="58">
                  <c:v>5325.0411231135986</c:v>
                </c:pt>
                <c:pt idx="59">
                  <c:v>5448.1584943590669</c:v>
                </c:pt>
                <c:pt idx="60">
                  <c:v>5580.9850618693154</c:v>
                </c:pt>
                <c:pt idx="61">
                  <c:v>5706.0418718361616</c:v>
                </c:pt>
                <c:pt idx="62">
                  <c:v>5821.4859237866694</c:v>
                </c:pt>
                <c:pt idx="63">
                  <c:v>5939.8608779583301</c:v>
                </c:pt>
                <c:pt idx="64">
                  <c:v>6059.2938399819841</c:v>
                </c:pt>
                <c:pt idx="65">
                  <c:v>6168.5704360571754</c:v>
                </c:pt>
                <c:pt idx="66">
                  <c:v>6276.8877369928296</c:v>
                </c:pt>
                <c:pt idx="67">
                  <c:v>6389.2150922784003</c:v>
                </c:pt>
                <c:pt idx="68">
                  <c:v>6514.3647931555724</c:v>
                </c:pt>
                <c:pt idx="69">
                  <c:v>6640.2962413794476</c:v>
                </c:pt>
                <c:pt idx="70">
                  <c:v>6759.9363844217769</c:v>
                </c:pt>
                <c:pt idx="71">
                  <c:v>6879.1920760501926</c:v>
                </c:pt>
                <c:pt idx="72">
                  <c:v>7001.4079319561633</c:v>
                </c:pt>
                <c:pt idx="73">
                  <c:v>7121.832280179563</c:v>
                </c:pt>
                <c:pt idx="74">
                  <c:v>7241.155341146834</c:v>
                </c:pt>
                <c:pt idx="75">
                  <c:v>7352.8643831226264</c:v>
                </c:pt>
                <c:pt idx="76">
                  <c:v>7460.3914649091175</c:v>
                </c:pt>
                <c:pt idx="77">
                  <c:v>7570.7934373862136</c:v>
                </c:pt>
                <c:pt idx="78">
                  <c:v>7683.3864033192112</c:v>
                </c:pt>
                <c:pt idx="79">
                  <c:v>7796.6121763421652</c:v>
                </c:pt>
                <c:pt idx="80">
                  <c:v>7909.8379493651564</c:v>
                </c:pt>
                <c:pt idx="81">
                  <c:v>8023.0637223880703</c:v>
                </c:pt>
                <c:pt idx="82">
                  <c:v>8136.2894954110243</c:v>
                </c:pt>
                <c:pt idx="83">
                  <c:v>8249.5152684340537</c:v>
                </c:pt>
                <c:pt idx="84">
                  <c:v>8362.741041457044</c:v>
                </c:pt>
                <c:pt idx="85">
                  <c:v>8475.9668144801453</c:v>
                </c:pt>
                <c:pt idx="86">
                  <c:v>8589.1925875032521</c:v>
                </c:pt>
                <c:pt idx="87">
                  <c:v>8702.4183605262806</c:v>
                </c:pt>
                <c:pt idx="88">
                  <c:v>8815.6441335494583</c:v>
                </c:pt>
                <c:pt idx="89">
                  <c:v>8928.8699065727105</c:v>
                </c:pt>
                <c:pt idx="90">
                  <c:v>9042.0956795962302</c:v>
                </c:pt>
                <c:pt idx="91">
                  <c:v>9155.3214526192569</c:v>
                </c:pt>
                <c:pt idx="92">
                  <c:v>9268.5472256424746</c:v>
                </c:pt>
                <c:pt idx="93">
                  <c:v>9381.7729986661434</c:v>
                </c:pt>
                <c:pt idx="94">
                  <c:v>9494.998771689583</c:v>
                </c:pt>
                <c:pt idx="95">
                  <c:v>9608.2245447140758</c:v>
                </c:pt>
                <c:pt idx="96">
                  <c:v>9721.4503177353763</c:v>
                </c:pt>
                <c:pt idx="97">
                  <c:v>9834.6760907642692</c:v>
                </c:pt>
                <c:pt idx="98">
                  <c:v>9947.9018637931222</c:v>
                </c:pt>
                <c:pt idx="99">
                  <c:v>10061.127636822015</c:v>
                </c:pt>
              </c:numCache>
            </c:numRef>
          </c:val>
        </c:ser>
        <c:dLbls>
          <c:showLegendKey val="0"/>
          <c:showVal val="0"/>
          <c:showCatName val="0"/>
          <c:showSerName val="0"/>
          <c:showPercent val="0"/>
          <c:showBubbleSize val="0"/>
        </c:dLbls>
        <c:axId val="148136704"/>
        <c:axId val="148138240"/>
      </c:areaChart>
      <c:catAx>
        <c:axId val="148136704"/>
        <c:scaling>
          <c:orientation val="minMax"/>
        </c:scaling>
        <c:delete val="0"/>
        <c:axPos val="b"/>
        <c:numFmt formatCode="General" sourceLinked="1"/>
        <c:majorTickMark val="out"/>
        <c:minorTickMark val="none"/>
        <c:tickLblPos val="nextTo"/>
        <c:crossAx val="148138240"/>
        <c:crosses val="autoZero"/>
        <c:auto val="1"/>
        <c:lblAlgn val="ctr"/>
        <c:lblOffset val="100"/>
        <c:tickLblSkip val="5"/>
        <c:noMultiLvlLbl val="0"/>
      </c:catAx>
      <c:valAx>
        <c:axId val="148138240"/>
        <c:scaling>
          <c:orientation val="minMax"/>
        </c:scaling>
        <c:delete val="0"/>
        <c:axPos val="l"/>
        <c:majorGridlines>
          <c:spPr>
            <a:ln>
              <a:noFill/>
            </a:ln>
          </c:spPr>
        </c:majorGridlines>
        <c:numFmt formatCode="General" sourceLinked="1"/>
        <c:majorTickMark val="out"/>
        <c:minorTickMark val="none"/>
        <c:tickLblPos val="nextTo"/>
        <c:crossAx val="148136704"/>
        <c:crosses val="autoZero"/>
        <c:crossBetween val="midCat"/>
      </c:valAx>
    </c:plotArea>
    <c:legend>
      <c:legendPos val="b"/>
      <c:layout>
        <c:manualLayout>
          <c:xMode val="edge"/>
          <c:yMode val="edge"/>
          <c:x val="0.11218088363954505"/>
          <c:y val="0.84760403269693185"/>
          <c:w val="0.83397156605424327"/>
          <c:h val="0.15152200602946189"/>
        </c:manualLayout>
      </c:layout>
      <c:overlay val="0"/>
      <c:txPr>
        <a:bodyPr/>
        <a:lstStyle/>
        <a:p>
          <a:pPr>
            <a:defRPr sz="1200" b="1"/>
          </a:pPr>
          <a:endParaRPr lang="en-US"/>
        </a:p>
      </c:txPr>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'Aggregate 0-99'!$A$5</c:f>
              <c:strCache>
                <c:ptCount val="1"/>
                <c:pt idx="0">
                  <c:v>Consumption</c:v>
                </c:pt>
              </c:strCache>
            </c:strRef>
          </c:tx>
          <c:spPr>
            <a:solidFill>
              <a:srgbClr val="FFE7E8"/>
            </a:solidFill>
            <a:ln>
              <a:solidFill>
                <a:srgbClr val="FF7D80"/>
              </a:solidFill>
            </a:ln>
          </c:spPr>
          <c:cat>
            <c:numRef>
              <c:f>'Aggregate 0-99'!$C$3:$CX$3</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'Aggregate 0-99'!$C$5:$CX$5</c:f>
              <c:numCache>
                <c:formatCode>#,##0</c:formatCode>
                <c:ptCount val="100"/>
                <c:pt idx="0">
                  <c:v>70789.546648191259</c:v>
                </c:pt>
                <c:pt idx="1">
                  <c:v>69004.382065338563</c:v>
                </c:pt>
                <c:pt idx="2">
                  <c:v>70582.384329174063</c:v>
                </c:pt>
                <c:pt idx="3">
                  <c:v>75479.841261023845</c:v>
                </c:pt>
                <c:pt idx="4">
                  <c:v>81175.854690497945</c:v>
                </c:pt>
                <c:pt idx="5">
                  <c:v>86994.557365000641</c:v>
                </c:pt>
                <c:pt idx="6">
                  <c:v>97465.031235453367</c:v>
                </c:pt>
                <c:pt idx="7">
                  <c:v>103706.04370572753</c:v>
                </c:pt>
                <c:pt idx="8">
                  <c:v>105206.31834250936</c:v>
                </c:pt>
                <c:pt idx="9">
                  <c:v>106644.35970998379</c:v>
                </c:pt>
                <c:pt idx="10">
                  <c:v>109496.06532489639</c:v>
                </c:pt>
                <c:pt idx="11">
                  <c:v>110499.64948845842</c:v>
                </c:pt>
                <c:pt idx="12">
                  <c:v>108303.77703913751</c:v>
                </c:pt>
                <c:pt idx="13">
                  <c:v>112501.77337060231</c:v>
                </c:pt>
                <c:pt idx="14">
                  <c:v>119038.53496873539</c:v>
                </c:pt>
                <c:pt idx="15">
                  <c:v>104302.7040758378</c:v>
                </c:pt>
                <c:pt idx="16">
                  <c:v>102105.08065807492</c:v>
                </c:pt>
                <c:pt idx="17">
                  <c:v>102790.47965541264</c:v>
                </c:pt>
                <c:pt idx="18">
                  <c:v>139106.34720342956</c:v>
                </c:pt>
                <c:pt idx="19">
                  <c:v>111365.06901631829</c:v>
                </c:pt>
                <c:pt idx="20">
                  <c:v>103925.38559241944</c:v>
                </c:pt>
                <c:pt idx="21">
                  <c:v>102898.08592402659</c:v>
                </c:pt>
                <c:pt idx="22">
                  <c:v>97062.486412218772</c:v>
                </c:pt>
                <c:pt idx="23">
                  <c:v>91192.119804274422</c:v>
                </c:pt>
                <c:pt idx="24">
                  <c:v>88721.91411931091</c:v>
                </c:pt>
                <c:pt idx="25">
                  <c:v>90362.758547502046</c:v>
                </c:pt>
                <c:pt idx="26">
                  <c:v>89665.851076363731</c:v>
                </c:pt>
                <c:pt idx="27">
                  <c:v>91069.408175371398</c:v>
                </c:pt>
                <c:pt idx="28">
                  <c:v>92197.603315816974</c:v>
                </c:pt>
                <c:pt idx="29">
                  <c:v>95696.732153982477</c:v>
                </c:pt>
                <c:pt idx="30">
                  <c:v>97514.864074596961</c:v>
                </c:pt>
                <c:pt idx="31">
                  <c:v>99001.886545937639</c:v>
                </c:pt>
                <c:pt idx="32">
                  <c:v>100718.62340048212</c:v>
                </c:pt>
                <c:pt idx="33">
                  <c:v>102316.42510371693</c:v>
                </c:pt>
                <c:pt idx="34">
                  <c:v>102673.27676048872</c:v>
                </c:pt>
                <c:pt idx="35">
                  <c:v>101816.89045524875</c:v>
                </c:pt>
                <c:pt idx="36">
                  <c:v>100778.49352945507</c:v>
                </c:pt>
                <c:pt idx="37">
                  <c:v>99655.382238743448</c:v>
                </c:pt>
                <c:pt idx="38">
                  <c:v>99817.749481821738</c:v>
                </c:pt>
                <c:pt idx="39">
                  <c:v>101438.75811272152</c:v>
                </c:pt>
                <c:pt idx="40">
                  <c:v>103694.93867232562</c:v>
                </c:pt>
                <c:pt idx="41">
                  <c:v>104017.03591647383</c:v>
                </c:pt>
                <c:pt idx="42">
                  <c:v>105966.78390574185</c:v>
                </c:pt>
                <c:pt idx="43">
                  <c:v>106075.80559643728</c:v>
                </c:pt>
                <c:pt idx="44">
                  <c:v>105433.56234848764</c:v>
                </c:pt>
                <c:pt idx="45">
                  <c:v>105129.7762817497</c:v>
                </c:pt>
                <c:pt idx="46">
                  <c:v>102933.47279544847</c:v>
                </c:pt>
                <c:pt idx="47">
                  <c:v>102865.08963549172</c:v>
                </c:pt>
                <c:pt idx="48">
                  <c:v>101994.99405041191</c:v>
                </c:pt>
                <c:pt idx="49">
                  <c:v>99389.949923921013</c:v>
                </c:pt>
                <c:pt idx="50">
                  <c:v>97695.841506771263</c:v>
                </c:pt>
                <c:pt idx="51">
                  <c:v>93819.801851574579</c:v>
                </c:pt>
                <c:pt idx="52">
                  <c:v>92976.033906212149</c:v>
                </c:pt>
                <c:pt idx="53">
                  <c:v>90288.795508482537</c:v>
                </c:pt>
                <c:pt idx="54">
                  <c:v>87999.501886220198</c:v>
                </c:pt>
                <c:pt idx="55">
                  <c:v>83017.317003894874</c:v>
                </c:pt>
                <c:pt idx="56">
                  <c:v>80468.452828667039</c:v>
                </c:pt>
                <c:pt idx="57">
                  <c:v>77497.506763236699</c:v>
                </c:pt>
                <c:pt idx="58">
                  <c:v>73176.00608007038</c:v>
                </c:pt>
                <c:pt idx="59">
                  <c:v>67520.085276435406</c:v>
                </c:pt>
                <c:pt idx="60">
                  <c:v>62901.214247236996</c:v>
                </c:pt>
                <c:pt idx="61">
                  <c:v>54537.551071863774</c:v>
                </c:pt>
                <c:pt idx="62">
                  <c:v>51604.58574908851</c:v>
                </c:pt>
                <c:pt idx="63">
                  <c:v>48673.365904087674</c:v>
                </c:pt>
                <c:pt idx="64">
                  <c:v>45545.519334284836</c:v>
                </c:pt>
                <c:pt idx="65">
                  <c:v>42973.941149395963</c:v>
                </c:pt>
                <c:pt idx="66">
                  <c:v>39785.700540476842</c:v>
                </c:pt>
                <c:pt idx="67">
                  <c:v>39022.375553677448</c:v>
                </c:pt>
                <c:pt idx="68">
                  <c:v>36383.688691177958</c:v>
                </c:pt>
                <c:pt idx="69">
                  <c:v>34157.402371015734</c:v>
                </c:pt>
                <c:pt idx="70">
                  <c:v>33937.977990259562</c:v>
                </c:pt>
                <c:pt idx="71">
                  <c:v>30029.439847621303</c:v>
                </c:pt>
                <c:pt idx="72">
                  <c:v>29997.062198199659</c:v>
                </c:pt>
                <c:pt idx="73">
                  <c:v>29206.300858862058</c:v>
                </c:pt>
                <c:pt idx="74">
                  <c:v>28428.940766705484</c:v>
                </c:pt>
                <c:pt idx="75">
                  <c:v>26306.743060052708</c:v>
                </c:pt>
                <c:pt idx="76">
                  <c:v>24390.172663922396</c:v>
                </c:pt>
                <c:pt idx="77">
                  <c:v>24215.395893229543</c:v>
                </c:pt>
                <c:pt idx="78">
                  <c:v>24576.736865849783</c:v>
                </c:pt>
                <c:pt idx="79">
                  <c:v>19585.155081176916</c:v>
                </c:pt>
                <c:pt idx="80">
                  <c:v>20082.780693680645</c:v>
                </c:pt>
                <c:pt idx="81">
                  <c:v>15148.853076682903</c:v>
                </c:pt>
                <c:pt idx="82">
                  <c:v>14863.986882645861</c:v>
                </c:pt>
                <c:pt idx="83">
                  <c:v>12370.054454949313</c:v>
                </c:pt>
                <c:pt idx="84">
                  <c:v>11987.341237985031</c:v>
                </c:pt>
                <c:pt idx="85">
                  <c:v>9203.0511512206831</c:v>
                </c:pt>
                <c:pt idx="86">
                  <c:v>8366.8154887760393</c:v>
                </c:pt>
                <c:pt idx="87">
                  <c:v>6278.2326466093418</c:v>
                </c:pt>
                <c:pt idx="88">
                  <c:v>4706.9590487264495</c:v>
                </c:pt>
                <c:pt idx="89">
                  <c:v>4022.0862840726813</c:v>
                </c:pt>
                <c:pt idx="90">
                  <c:v>3351.2545107091805</c:v>
                </c:pt>
                <c:pt idx="91">
                  <c:v>2928.6088043258278</c:v>
                </c:pt>
                <c:pt idx="92">
                  <c:v>2282.5703586131858</c:v>
                </c:pt>
                <c:pt idx="93">
                  <c:v>1708.4965180692877</c:v>
                </c:pt>
                <c:pt idx="94">
                  <c:v>1429.3262189828397</c:v>
                </c:pt>
                <c:pt idx="95">
                  <c:v>781.73026398835657</c:v>
                </c:pt>
                <c:pt idx="96">
                  <c:v>787.56181721565144</c:v>
                </c:pt>
                <c:pt idx="97">
                  <c:v>542.38740254676941</c:v>
                </c:pt>
                <c:pt idx="98">
                  <c:v>330.07591268576232</c:v>
                </c:pt>
                <c:pt idx="99">
                  <c:v>929.3106729733455</c:v>
                </c:pt>
              </c:numCache>
            </c:numRef>
          </c:val>
        </c:ser>
        <c:ser>
          <c:idx val="1"/>
          <c:order val="1"/>
          <c:tx>
            <c:strRef>
              <c:f>'Aggregate 0-99'!$A$14</c:f>
              <c:strCache>
                <c:ptCount val="1"/>
                <c:pt idx="0">
                  <c:v>Labor Income</c:v>
                </c:pt>
              </c:strCache>
            </c:strRef>
          </c:tx>
          <c:spPr>
            <a:solidFill>
              <a:srgbClr val="FFE07D">
                <a:alpha val="50196"/>
              </a:srgbClr>
            </a:solidFill>
            <a:ln>
              <a:solidFill>
                <a:srgbClr val="FFC000"/>
              </a:solidFill>
            </a:ln>
          </c:spPr>
          <c:cat>
            <c:numRef>
              <c:f>'Aggregate 0-99'!$C$3:$CX$3</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'Aggregate 0-99'!$C$14:$CX$14</c:f>
              <c:numCache>
                <c:formatCode>* #,##0;* \-#,##0;_(* "-"_);_(@_)</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3273.5907135309376</c:v>
                </c:pt>
                <c:pt idx="16">
                  <c:v>8043.2116571278548</c:v>
                </c:pt>
                <c:pt idx="17">
                  <c:v>10866.623393302994</c:v>
                </c:pt>
                <c:pt idx="18">
                  <c:v>19218.789841910395</c:v>
                </c:pt>
                <c:pt idx="19">
                  <c:v>33380.476277608919</c:v>
                </c:pt>
                <c:pt idx="20">
                  <c:v>45263.566715853376</c:v>
                </c:pt>
                <c:pt idx="21">
                  <c:v>47493.494755979278</c:v>
                </c:pt>
                <c:pt idx="22">
                  <c:v>59735.438744507854</c:v>
                </c:pt>
                <c:pt idx="23">
                  <c:v>71127.101310747879</c:v>
                </c:pt>
                <c:pt idx="24">
                  <c:v>83798.496930253663</c:v>
                </c:pt>
                <c:pt idx="25">
                  <c:v>91759.275822049764</c:v>
                </c:pt>
                <c:pt idx="26">
                  <c:v>102780.47242500949</c:v>
                </c:pt>
                <c:pt idx="27">
                  <c:v>111038.40110959785</c:v>
                </c:pt>
                <c:pt idx="28">
                  <c:v>117710.53894593069</c:v>
                </c:pt>
                <c:pt idx="29">
                  <c:v>121879.69955005207</c:v>
                </c:pt>
                <c:pt idx="30">
                  <c:v>131860.97017932835</c:v>
                </c:pt>
                <c:pt idx="31">
                  <c:v>135984.08700772596</c:v>
                </c:pt>
                <c:pt idx="32">
                  <c:v>142963.96971561579</c:v>
                </c:pt>
                <c:pt idx="33">
                  <c:v>147114.76087853147</c:v>
                </c:pt>
                <c:pt idx="34">
                  <c:v>149867.77035594083</c:v>
                </c:pt>
                <c:pt idx="35">
                  <c:v>152019.50768353339</c:v>
                </c:pt>
                <c:pt idx="36">
                  <c:v>151649.85842016322</c:v>
                </c:pt>
                <c:pt idx="37">
                  <c:v>157480.80424451272</c:v>
                </c:pt>
                <c:pt idx="38">
                  <c:v>156502.14110950011</c:v>
                </c:pt>
                <c:pt idx="39">
                  <c:v>159841.21374789381</c:v>
                </c:pt>
                <c:pt idx="40">
                  <c:v>158953.93085834675</c:v>
                </c:pt>
                <c:pt idx="41">
                  <c:v>162323.40549469937</c:v>
                </c:pt>
                <c:pt idx="42">
                  <c:v>159099.78386316428</c:v>
                </c:pt>
                <c:pt idx="43">
                  <c:v>159185.02640570878</c:v>
                </c:pt>
                <c:pt idx="44">
                  <c:v>153277.09389449022</c:v>
                </c:pt>
                <c:pt idx="45">
                  <c:v>154645.54251005425</c:v>
                </c:pt>
                <c:pt idx="46">
                  <c:v>147559.58535658789</c:v>
                </c:pt>
                <c:pt idx="47">
                  <c:v>146511.50692153384</c:v>
                </c:pt>
                <c:pt idx="48">
                  <c:v>149044.93890835889</c:v>
                </c:pt>
                <c:pt idx="49">
                  <c:v>149396.03469547749</c:v>
                </c:pt>
                <c:pt idx="50">
                  <c:v>144682.78171837956</c:v>
                </c:pt>
                <c:pt idx="51">
                  <c:v>139335.45466588906</c:v>
                </c:pt>
                <c:pt idx="52">
                  <c:v>138755.21320436461</c:v>
                </c:pt>
                <c:pt idx="53">
                  <c:v>129576.37497055068</c:v>
                </c:pt>
                <c:pt idx="54">
                  <c:v>123617.42159878336</c:v>
                </c:pt>
                <c:pt idx="55">
                  <c:v>114956.71750992497</c:v>
                </c:pt>
                <c:pt idx="56">
                  <c:v>105631.30069395815</c:v>
                </c:pt>
                <c:pt idx="57">
                  <c:v>93067.608669027351</c:v>
                </c:pt>
                <c:pt idx="58">
                  <c:v>76354.749101280991</c:v>
                </c:pt>
                <c:pt idx="59">
                  <c:v>67459.948867224768</c:v>
                </c:pt>
                <c:pt idx="60">
                  <c:v>49251.392269776392</c:v>
                </c:pt>
                <c:pt idx="61">
                  <c:v>34678.707431584284</c:v>
                </c:pt>
                <c:pt idx="62">
                  <c:v>29306.515245193434</c:v>
                </c:pt>
                <c:pt idx="63">
                  <c:v>24954.3288705589</c:v>
                </c:pt>
                <c:pt idx="64">
                  <c:v>20486.500077605906</c:v>
                </c:pt>
                <c:pt idx="65">
                  <c:v>16923.356901342013</c:v>
                </c:pt>
                <c:pt idx="66">
                  <c:v>15380.717573021066</c:v>
                </c:pt>
                <c:pt idx="67">
                  <c:v>13139.231015993671</c:v>
                </c:pt>
                <c:pt idx="68">
                  <c:v>11922.964834005172</c:v>
                </c:pt>
                <c:pt idx="69">
                  <c:v>7860.8618866130982</c:v>
                </c:pt>
                <c:pt idx="70">
                  <c:v>6613.4681051735424</c:v>
                </c:pt>
                <c:pt idx="71">
                  <c:v>6292.9658478851461</c:v>
                </c:pt>
                <c:pt idx="72">
                  <c:v>5196.990686116711</c:v>
                </c:pt>
                <c:pt idx="73">
                  <c:v>4685.8781949776412</c:v>
                </c:pt>
                <c:pt idx="74">
                  <c:v>3679.7813571818806</c:v>
                </c:pt>
                <c:pt idx="75">
                  <c:v>2766.961262242306</c:v>
                </c:pt>
                <c:pt idx="76">
                  <c:v>1918.8995716910881</c:v>
                </c:pt>
                <c:pt idx="77">
                  <c:v>1925.998025270085</c:v>
                </c:pt>
                <c:pt idx="78">
                  <c:v>1092.695961378688</c:v>
                </c:pt>
                <c:pt idx="79">
                  <c:v>834.4330158378815</c:v>
                </c:pt>
                <c:pt idx="80">
                  <c:v>492.5381893235915</c:v>
                </c:pt>
                <c:pt idx="81">
                  <c:v>514.23270965666177</c:v>
                </c:pt>
                <c:pt idx="82">
                  <c:v>385.84925599939061</c:v>
                </c:pt>
                <c:pt idx="83">
                  <c:v>138.8205276771676</c:v>
                </c:pt>
                <c:pt idx="84">
                  <c:v>128.69665270482437</c:v>
                </c:pt>
                <c:pt idx="85">
                  <c:v>81.761853673098585</c:v>
                </c:pt>
                <c:pt idx="86">
                  <c:v>37.412716958838132</c:v>
                </c:pt>
                <c:pt idx="87">
                  <c:v>21.728261271920985</c:v>
                </c:pt>
                <c:pt idx="88">
                  <c:v>20.11539836437829</c:v>
                </c:pt>
                <c:pt idx="89">
                  <c:v>40.332997106353304</c:v>
                </c:pt>
                <c:pt idx="90">
                  <c:v>2.0419632513186992</c:v>
                </c:pt>
                <c:pt idx="91">
                  <c:v>1.2263213266641895</c:v>
                </c:pt>
                <c:pt idx="92">
                  <c:v>16.479500402771755</c:v>
                </c:pt>
                <c:pt idx="93">
                  <c:v>7.1083235381074665</c:v>
                </c:pt>
                <c:pt idx="94">
                  <c:v>0</c:v>
                </c:pt>
                <c:pt idx="95">
                  <c:v>0</c:v>
                </c:pt>
                <c:pt idx="96">
                  <c:v>0</c:v>
                </c:pt>
                <c:pt idx="97">
                  <c:v>0</c:v>
                </c:pt>
                <c:pt idx="98">
                  <c:v>0</c:v>
                </c:pt>
                <c:pt idx="99">
                  <c:v>0</c:v>
                </c:pt>
              </c:numCache>
            </c:numRef>
          </c:val>
        </c:ser>
        <c:dLbls>
          <c:showLegendKey val="0"/>
          <c:showVal val="0"/>
          <c:showCatName val="0"/>
          <c:showSerName val="0"/>
          <c:showPercent val="0"/>
          <c:showBubbleSize val="0"/>
        </c:dLbls>
        <c:axId val="147786752"/>
        <c:axId val="147796736"/>
      </c:areaChart>
      <c:catAx>
        <c:axId val="147786752"/>
        <c:scaling>
          <c:orientation val="minMax"/>
        </c:scaling>
        <c:delete val="0"/>
        <c:axPos val="b"/>
        <c:numFmt formatCode="General" sourceLinked="1"/>
        <c:majorTickMark val="none"/>
        <c:minorTickMark val="none"/>
        <c:tickLblPos val="nextTo"/>
        <c:txPr>
          <a:bodyPr/>
          <a:lstStyle/>
          <a:p>
            <a:pPr>
              <a:defRPr sz="900"/>
            </a:pPr>
            <a:endParaRPr lang="en-US"/>
          </a:p>
        </c:txPr>
        <c:crossAx val="147796736"/>
        <c:crosses val="autoZero"/>
        <c:auto val="1"/>
        <c:lblAlgn val="ctr"/>
        <c:lblOffset val="100"/>
        <c:noMultiLvlLbl val="0"/>
      </c:catAx>
      <c:valAx>
        <c:axId val="147796736"/>
        <c:scaling>
          <c:orientation val="minMax"/>
        </c:scaling>
        <c:delete val="0"/>
        <c:axPos val="l"/>
        <c:majorGridlines>
          <c:spPr>
            <a:ln>
              <a:noFill/>
            </a:ln>
          </c:spPr>
        </c:majorGridlines>
        <c:numFmt formatCode="#,##0" sourceLinked="1"/>
        <c:majorTickMark val="none"/>
        <c:minorTickMark val="none"/>
        <c:tickLblPos val="nextTo"/>
        <c:spPr>
          <a:ln w="9525">
            <a:solidFill>
              <a:sysClr val="window" lastClr="FFFFFF">
                <a:lumMod val="50000"/>
              </a:sysClr>
            </a:solidFill>
          </a:ln>
        </c:spPr>
        <c:txPr>
          <a:bodyPr/>
          <a:lstStyle/>
          <a:p>
            <a:pPr>
              <a:defRPr sz="900"/>
            </a:pPr>
            <a:endParaRPr lang="en-US"/>
          </a:p>
        </c:txPr>
        <c:crossAx val="147786752"/>
        <c:crosses val="autoZero"/>
        <c:crossBetween val="midCat"/>
      </c:valAx>
    </c:plotArea>
    <c:legend>
      <c:legendPos val="b"/>
      <c:layout/>
      <c:overlay val="0"/>
      <c:txPr>
        <a:bodyPr/>
        <a:lstStyle/>
        <a:p>
          <a:pPr>
            <a:defRPr sz="1100" b="1"/>
          </a:pPr>
          <a:endParaRPr lang="en-US"/>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'per capita 0-99'!$A$5</c:f>
              <c:strCache>
                <c:ptCount val="1"/>
                <c:pt idx="0">
                  <c:v>Consumption</c:v>
                </c:pt>
              </c:strCache>
            </c:strRef>
          </c:tx>
          <c:spPr>
            <a:ln>
              <a:solidFill>
                <a:srgbClr val="FF7D80"/>
              </a:solidFill>
            </a:ln>
          </c:spPr>
          <c:marker>
            <c:symbol val="none"/>
          </c:marker>
          <c:cat>
            <c:numRef>
              <c:f>'per capita 0-99'!$C$3:$CX$3</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'per capita 0-99'!$C$5:$CX$5</c:f>
              <c:numCache>
                <c:formatCode>#,##0</c:formatCode>
                <c:ptCount val="100"/>
                <c:pt idx="0">
                  <c:v>92751.136029742003</c:v>
                </c:pt>
                <c:pt idx="1">
                  <c:v>93076.607073230669</c:v>
                </c:pt>
                <c:pt idx="2">
                  <c:v>93118.631275812906</c:v>
                </c:pt>
                <c:pt idx="3">
                  <c:v>97658.495553522225</c:v>
                </c:pt>
                <c:pt idx="4">
                  <c:v>103073.20091293521</c:v>
                </c:pt>
                <c:pt idx="5">
                  <c:v>108463.67343946132</c:v>
                </c:pt>
                <c:pt idx="6">
                  <c:v>119365.37741650952</c:v>
                </c:pt>
                <c:pt idx="7">
                  <c:v>124790.07700089016</c:v>
                </c:pt>
                <c:pt idx="8">
                  <c:v>124407.90850417421</c:v>
                </c:pt>
                <c:pt idx="9">
                  <c:v>123958.15558515</c:v>
                </c:pt>
                <c:pt idx="10">
                  <c:v>125171.08005037888</c:v>
                </c:pt>
                <c:pt idx="11">
                  <c:v>124373.26451732838</c:v>
                </c:pt>
                <c:pt idx="12">
                  <c:v>120258.10182004758</c:v>
                </c:pt>
                <c:pt idx="13">
                  <c:v>123583.76076416644</c:v>
                </c:pt>
                <c:pt idx="14">
                  <c:v>129804.3395817711</c:v>
                </c:pt>
                <c:pt idx="15">
                  <c:v>113247.40740215399</c:v>
                </c:pt>
                <c:pt idx="16">
                  <c:v>110376.77291290715</c:v>
                </c:pt>
                <c:pt idx="17">
                  <c:v>110785.29498347046</c:v>
                </c:pt>
                <c:pt idx="18">
                  <c:v>150382.94126050879</c:v>
                </c:pt>
                <c:pt idx="19">
                  <c:v>121682.13304666505</c:v>
                </c:pt>
                <c:pt idx="20">
                  <c:v>115346.43136636572</c:v>
                </c:pt>
                <c:pt idx="21">
                  <c:v>116280.47434658042</c:v>
                </c:pt>
                <c:pt idx="22">
                  <c:v>111350.82162239242</c:v>
                </c:pt>
                <c:pt idx="23">
                  <c:v>105452.3166640414</c:v>
                </c:pt>
                <c:pt idx="24">
                  <c:v>102343.17916565939</c:v>
                </c:pt>
                <c:pt idx="25">
                  <c:v>103113.91907450273</c:v>
                </c:pt>
                <c:pt idx="26">
                  <c:v>101093.52722636008</c:v>
                </c:pt>
                <c:pt idx="27">
                  <c:v>101435.24904586739</c:v>
                </c:pt>
                <c:pt idx="28">
                  <c:v>100897.4455461046</c:v>
                </c:pt>
                <c:pt idx="29">
                  <c:v>102288.00121207317</c:v>
                </c:pt>
                <c:pt idx="30">
                  <c:v>101461.87678141183</c:v>
                </c:pt>
                <c:pt idx="31">
                  <c:v>100032.28161968169</c:v>
                </c:pt>
                <c:pt idx="32">
                  <c:v>99069.388277199585</c:v>
                </c:pt>
                <c:pt idx="33">
                  <c:v>98702.082824248006</c:v>
                </c:pt>
                <c:pt idx="34">
                  <c:v>98109.754433419046</c:v>
                </c:pt>
                <c:pt idx="35">
                  <c:v>97054.848418673893</c:v>
                </c:pt>
                <c:pt idx="36">
                  <c:v>96212.071380619644</c:v>
                </c:pt>
                <c:pt idx="37">
                  <c:v>95148.425159981503</c:v>
                </c:pt>
                <c:pt idx="38">
                  <c:v>94861.715101362322</c:v>
                </c:pt>
                <c:pt idx="39">
                  <c:v>95260.132482950183</c:v>
                </c:pt>
                <c:pt idx="40">
                  <c:v>95834.308326947736</c:v>
                </c:pt>
                <c:pt idx="41">
                  <c:v>94589.015437272348</c:v>
                </c:pt>
                <c:pt idx="42">
                  <c:v>95306.701482140154</c:v>
                </c:pt>
                <c:pt idx="43">
                  <c:v>95113.384708008627</c:v>
                </c:pt>
                <c:pt idx="44">
                  <c:v>95253.297300569247</c:v>
                </c:pt>
                <c:pt idx="45">
                  <c:v>96524.444550725952</c:v>
                </c:pt>
                <c:pt idx="46">
                  <c:v>96415.136257939303</c:v>
                </c:pt>
                <c:pt idx="47">
                  <c:v>98394.791573096416</c:v>
                </c:pt>
                <c:pt idx="48">
                  <c:v>99896.248899324899</c:v>
                </c:pt>
                <c:pt idx="49">
                  <c:v>99871.499934099033</c:v>
                </c:pt>
                <c:pt idx="50">
                  <c:v>100923.30787436229</c:v>
                </c:pt>
                <c:pt idx="51">
                  <c:v>100002.57050718115</c:v>
                </c:pt>
                <c:pt idx="52">
                  <c:v>102576.35173513638</c:v>
                </c:pt>
                <c:pt idx="53">
                  <c:v>103162.18391945385</c:v>
                </c:pt>
                <c:pt idx="54">
                  <c:v>104076.53423201793</c:v>
                </c:pt>
                <c:pt idx="55">
                  <c:v>101673.82847714055</c:v>
                </c:pt>
                <c:pt idx="56">
                  <c:v>102085.9828822688</c:v>
                </c:pt>
                <c:pt idx="57">
                  <c:v>102212.15408901087</c:v>
                </c:pt>
                <c:pt idx="58">
                  <c:v>101149.94098030002</c:v>
                </c:pt>
                <c:pt idx="59">
                  <c:v>98936.989508396393</c:v>
                </c:pt>
                <c:pt idx="60">
                  <c:v>98667.10061872912</c:v>
                </c:pt>
                <c:pt idx="61">
                  <c:v>92302.160365063639</c:v>
                </c:pt>
                <c:pt idx="62">
                  <c:v>94354.516832457244</c:v>
                </c:pt>
                <c:pt idx="63">
                  <c:v>95628.258705250366</c:v>
                </c:pt>
                <c:pt idx="64">
                  <c:v>94977.081808324991</c:v>
                </c:pt>
                <c:pt idx="65">
                  <c:v>94101.960104761791</c:v>
                </c:pt>
                <c:pt idx="66">
                  <c:v>91184.001151329037</c:v>
                </c:pt>
                <c:pt idx="67">
                  <c:v>93899.318175514578</c:v>
                </c:pt>
                <c:pt idx="68">
                  <c:v>92098.013678992429</c:v>
                </c:pt>
                <c:pt idx="69">
                  <c:v>91365.060945077188</c:v>
                </c:pt>
                <c:pt idx="70">
                  <c:v>96289.681950262326</c:v>
                </c:pt>
                <c:pt idx="71">
                  <c:v>90600.421237921808</c:v>
                </c:pt>
                <c:pt idx="72">
                  <c:v>96148.474114605371</c:v>
                </c:pt>
                <c:pt idx="73">
                  <c:v>99111.082556146823</c:v>
                </c:pt>
                <c:pt idx="74">
                  <c:v>101535.77708714799</c:v>
                </c:pt>
                <c:pt idx="75">
                  <c:v>98533.764155312878</c:v>
                </c:pt>
                <c:pt idx="76">
                  <c:v>95504.715925216908</c:v>
                </c:pt>
                <c:pt idx="77">
                  <c:v>99651.002554206731</c:v>
                </c:pt>
                <c:pt idx="78">
                  <c:v>108056.82309275788</c:v>
                </c:pt>
                <c:pt idx="79">
                  <c:v>94433.453574629166</c:v>
                </c:pt>
                <c:pt idx="80">
                  <c:v>108945.31597896903</c:v>
                </c:pt>
                <c:pt idx="81">
                  <c:v>94168.257594307608</c:v>
                </c:pt>
                <c:pt idx="82">
                  <c:v>106881.66628059791</c:v>
                </c:pt>
                <c:pt idx="83">
                  <c:v>103958.20239696663</c:v>
                </c:pt>
                <c:pt idx="84">
                  <c:v>118181.94931762214</c:v>
                </c:pt>
                <c:pt idx="85">
                  <c:v>106896.89529509562</c:v>
                </c:pt>
                <c:pt idx="86">
                  <c:v>116788.89621628074</c:v>
                </c:pt>
                <c:pt idx="87">
                  <c:v>108208.98162799158</c:v>
                </c:pt>
                <c:pt idx="88">
                  <c:v>101151.93462877702</c:v>
                </c:pt>
                <c:pt idx="89">
                  <c:v>107402.55957469738</c:v>
                </c:pt>
                <c:pt idx="90">
                  <c:v>110388.59539341828</c:v>
                </c:pt>
                <c:pt idx="91">
                  <c:v>118798.99821088435</c:v>
                </c:pt>
                <c:pt idx="92">
                  <c:v>115170.47385143087</c:v>
                </c:pt>
                <c:pt idx="93">
                  <c:v>109867.50790235406</c:v>
                </c:pt>
                <c:pt idx="94">
                  <c:v>121682.30649316777</c:v>
                </c:pt>
                <c:pt idx="95">
                  <c:v>92107.322754351859</c:v>
                </c:pt>
                <c:pt idx="96">
                  <c:v>133493.53283533757</c:v>
                </c:pt>
                <c:pt idx="97">
                  <c:v>131454.35745071367</c:v>
                </c:pt>
                <c:pt idx="98">
                  <c:v>100134.87516159593</c:v>
                </c:pt>
                <c:pt idx="99">
                  <c:v>88786.559637305065</c:v>
                </c:pt>
              </c:numCache>
            </c:numRef>
          </c:val>
          <c:smooth val="0"/>
        </c:ser>
        <c:ser>
          <c:idx val="1"/>
          <c:order val="1"/>
          <c:tx>
            <c:strRef>
              <c:f>'per capita 0-99'!$A$14</c:f>
              <c:strCache>
                <c:ptCount val="1"/>
                <c:pt idx="0">
                  <c:v>Labor Income</c:v>
                </c:pt>
              </c:strCache>
            </c:strRef>
          </c:tx>
          <c:spPr>
            <a:ln>
              <a:solidFill>
                <a:srgbClr val="FFC000"/>
              </a:solidFill>
            </a:ln>
          </c:spPr>
          <c:marker>
            <c:symbol val="none"/>
          </c:marker>
          <c:cat>
            <c:numRef>
              <c:f>'per capita 0-99'!$C$3:$CX$3</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'per capita 0-99'!$C$14:$CX$14</c:f>
              <c:numCache>
                <c:formatCode>* #,##0;* \-#,##0;_(* "-"_);_(@_)</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3554.3245449666738</c:v>
                </c:pt>
                <c:pt idx="16">
                  <c:v>8694.8048113513669</c:v>
                </c:pt>
                <c:pt idx="17">
                  <c:v>11711.805238550241</c:v>
                </c:pt>
                <c:pt idx="18">
                  <c:v>20776.75247749456</c:v>
                </c:pt>
                <c:pt idx="19">
                  <c:v>36472.904757755561</c:v>
                </c:pt>
                <c:pt idx="20">
                  <c:v>50237.87847237903</c:v>
                </c:pt>
                <c:pt idx="21">
                  <c:v>53670.250996501607</c:v>
                </c:pt>
                <c:pt idx="22">
                  <c:v>68528.949031102573</c:v>
                </c:pt>
                <c:pt idx="23">
                  <c:v>82249.624495128402</c:v>
                </c:pt>
                <c:pt idx="24">
                  <c:v>96663.881412802424</c:v>
                </c:pt>
                <c:pt idx="25">
                  <c:v>104707.50000926536</c:v>
                </c:pt>
                <c:pt idx="26">
                  <c:v>115879.57246496055</c:v>
                </c:pt>
                <c:pt idx="27">
                  <c:v>123677.18310541264</c:v>
                </c:pt>
                <c:pt idx="28">
                  <c:v>128817.80291855118</c:v>
                </c:pt>
                <c:pt idx="29">
                  <c:v>130274.36334234347</c:v>
                </c:pt>
                <c:pt idx="30">
                  <c:v>137198.17625319006</c:v>
                </c:pt>
                <c:pt idx="31">
                  <c:v>137399.38663734769</c:v>
                </c:pt>
                <c:pt idx="32">
                  <c:v>140622.98060895008</c:v>
                </c:pt>
                <c:pt idx="33">
                  <c:v>141917.91101167732</c:v>
                </c:pt>
                <c:pt idx="34">
                  <c:v>143206.59290347772</c:v>
                </c:pt>
                <c:pt idx="35">
                  <c:v>144909.45666221881</c:v>
                </c:pt>
                <c:pt idx="36">
                  <c:v>144778.37971369497</c:v>
                </c:pt>
                <c:pt idx="37">
                  <c:v>150358.66784290253</c:v>
                </c:pt>
                <c:pt idx="38">
                  <c:v>148731.6794833797</c:v>
                </c:pt>
                <c:pt idx="39">
                  <c:v>150105.29980010036</c:v>
                </c:pt>
                <c:pt idx="40">
                  <c:v>146904.37368207434</c:v>
                </c:pt>
                <c:pt idx="41">
                  <c:v>147610.54257014301</c:v>
                </c:pt>
                <c:pt idx="42">
                  <c:v>143094.60991104008</c:v>
                </c:pt>
                <c:pt idx="43">
                  <c:v>142734.02470194598</c:v>
                </c:pt>
                <c:pt idx="44">
                  <c:v>138477.23883066341</c:v>
                </c:pt>
                <c:pt idx="45">
                  <c:v>141987.12887035782</c:v>
                </c:pt>
                <c:pt idx="46">
                  <c:v>138215.26799734612</c:v>
                </c:pt>
                <c:pt idx="47">
                  <c:v>140144.42837398394</c:v>
                </c:pt>
                <c:pt idx="48">
                  <c:v>145978.04973658876</c:v>
                </c:pt>
                <c:pt idx="49">
                  <c:v>150119.86705562301</c:v>
                </c:pt>
                <c:pt idx="50">
                  <c:v>149462.50217283971</c:v>
                </c:pt>
                <c:pt idx="51">
                  <c:v>148517.72604912901</c:v>
                </c:pt>
                <c:pt idx="52">
                  <c:v>153082.49832523533</c:v>
                </c:pt>
                <c:pt idx="53">
                  <c:v>148051.39165991204</c:v>
                </c:pt>
                <c:pt idx="54">
                  <c:v>146201.65495180152</c:v>
                </c:pt>
                <c:pt idx="55">
                  <c:v>140790.98193273146</c:v>
                </c:pt>
                <c:pt idx="56">
                  <c:v>134008.72982403831</c:v>
                </c:pt>
                <c:pt idx="57">
                  <c:v>122747.70060715037</c:v>
                </c:pt>
                <c:pt idx="58">
                  <c:v>105543.86306228915</c:v>
                </c:pt>
                <c:pt idx="59">
                  <c:v>98848.871798491775</c:v>
                </c:pt>
                <c:pt idx="60">
                  <c:v>77255.93432257128</c:v>
                </c:pt>
                <c:pt idx="61">
                  <c:v>58692.030567808019</c:v>
                </c:pt>
                <c:pt idx="62">
                  <c:v>53584.425606054036</c:v>
                </c:pt>
                <c:pt idx="63">
                  <c:v>49027.614440144869</c:v>
                </c:pt>
                <c:pt idx="64">
                  <c:v>42720.953065790462</c:v>
                </c:pt>
                <c:pt idx="65">
                  <c:v>37057.831173371807</c:v>
                </c:pt>
                <c:pt idx="66">
                  <c:v>35250.739583177172</c:v>
                </c:pt>
                <c:pt idx="67">
                  <c:v>31616.856130536369</c:v>
                </c:pt>
                <c:pt idx="68">
                  <c:v>30180.59514791887</c:v>
                </c:pt>
                <c:pt idx="69">
                  <c:v>21026.42693815253</c:v>
                </c:pt>
                <c:pt idx="70">
                  <c:v>18763.897502029518</c:v>
                </c:pt>
                <c:pt idx="71">
                  <c:v>18986.213514049698</c:v>
                </c:pt>
                <c:pt idx="72">
                  <c:v>16657.722051458994</c:v>
                </c:pt>
                <c:pt idx="73">
                  <c:v>15901.447529242925</c:v>
                </c:pt>
                <c:pt idx="74">
                  <c:v>13142.574064871176</c:v>
                </c:pt>
                <c:pt idx="75">
                  <c:v>10363.848835954062</c:v>
                </c:pt>
                <c:pt idx="76">
                  <c:v>7513.8442440983354</c:v>
                </c:pt>
                <c:pt idx="77">
                  <c:v>7925.8515938303617</c:v>
                </c:pt>
                <c:pt idx="78">
                  <c:v>4804.2689652967974</c:v>
                </c:pt>
                <c:pt idx="79">
                  <c:v>4023.3733731318139</c:v>
                </c:pt>
                <c:pt idx="80">
                  <c:v>2671.9272338841442</c:v>
                </c:pt>
                <c:pt idx="81">
                  <c:v>3196.5719134805072</c:v>
                </c:pt>
                <c:pt idx="82">
                  <c:v>2774.5053692487427</c:v>
                </c:pt>
                <c:pt idx="83">
                  <c:v>1166.650685789228</c:v>
                </c:pt>
                <c:pt idx="84">
                  <c:v>1268.8069009926512</c:v>
                </c:pt>
                <c:pt idx="85">
                  <c:v>949.69463579118212</c:v>
                </c:pt>
                <c:pt idx="86">
                  <c:v>522.22854967177295</c:v>
                </c:pt>
                <c:pt idx="87">
                  <c:v>374.49918745067481</c:v>
                </c:pt>
                <c:pt idx="88">
                  <c:v>432.27728121746196</c:v>
                </c:pt>
                <c:pt idx="89">
                  <c:v>1077.0199390538298</c:v>
                </c:pt>
                <c:pt idx="90">
                  <c:v>67.261216490044688</c:v>
                </c:pt>
                <c:pt idx="91">
                  <c:v>49.745717105390426</c:v>
                </c:pt>
                <c:pt idx="92">
                  <c:v>831.49764170914943</c:v>
                </c:pt>
                <c:pt idx="93">
                  <c:v>457.11172614976323</c:v>
                </c:pt>
                <c:pt idx="94">
                  <c:v>0</c:v>
                </c:pt>
                <c:pt idx="95">
                  <c:v>0</c:v>
                </c:pt>
                <c:pt idx="96">
                  <c:v>0</c:v>
                </c:pt>
                <c:pt idx="97">
                  <c:v>0</c:v>
                </c:pt>
                <c:pt idx="98">
                  <c:v>0</c:v>
                </c:pt>
                <c:pt idx="99">
                  <c:v>0</c:v>
                </c:pt>
              </c:numCache>
            </c:numRef>
          </c:val>
          <c:smooth val="0"/>
        </c:ser>
        <c:dLbls>
          <c:showLegendKey val="0"/>
          <c:showVal val="0"/>
          <c:showCatName val="0"/>
          <c:showSerName val="0"/>
          <c:showPercent val="0"/>
          <c:showBubbleSize val="0"/>
        </c:dLbls>
        <c:marker val="1"/>
        <c:smooth val="0"/>
        <c:axId val="147833216"/>
        <c:axId val="147834752"/>
      </c:lineChart>
      <c:catAx>
        <c:axId val="147833216"/>
        <c:scaling>
          <c:orientation val="minMax"/>
        </c:scaling>
        <c:delete val="0"/>
        <c:axPos val="b"/>
        <c:numFmt formatCode="General" sourceLinked="1"/>
        <c:majorTickMark val="none"/>
        <c:minorTickMark val="none"/>
        <c:tickLblPos val="nextTo"/>
        <c:txPr>
          <a:bodyPr/>
          <a:lstStyle/>
          <a:p>
            <a:pPr>
              <a:defRPr sz="900"/>
            </a:pPr>
            <a:endParaRPr lang="en-US"/>
          </a:p>
        </c:txPr>
        <c:crossAx val="147834752"/>
        <c:crosses val="autoZero"/>
        <c:auto val="1"/>
        <c:lblAlgn val="ctr"/>
        <c:lblOffset val="100"/>
        <c:tickLblSkip val="10"/>
        <c:noMultiLvlLbl val="0"/>
      </c:catAx>
      <c:valAx>
        <c:axId val="147834752"/>
        <c:scaling>
          <c:orientation val="minMax"/>
        </c:scaling>
        <c:delete val="0"/>
        <c:axPos val="l"/>
        <c:majorGridlines>
          <c:spPr>
            <a:ln>
              <a:noFill/>
            </a:ln>
          </c:spPr>
        </c:majorGridlines>
        <c:numFmt formatCode="#,##0" sourceLinked="1"/>
        <c:majorTickMark val="none"/>
        <c:minorTickMark val="none"/>
        <c:tickLblPos val="nextTo"/>
        <c:spPr>
          <a:ln w="9525">
            <a:solidFill>
              <a:sysClr val="window" lastClr="FFFFFF">
                <a:lumMod val="50000"/>
              </a:sysClr>
            </a:solidFill>
          </a:ln>
        </c:spPr>
        <c:txPr>
          <a:bodyPr/>
          <a:lstStyle/>
          <a:p>
            <a:pPr>
              <a:defRPr sz="1000"/>
            </a:pPr>
            <a:endParaRPr lang="en-US"/>
          </a:p>
        </c:txPr>
        <c:crossAx val="147833216"/>
        <c:crosses val="autoZero"/>
        <c:crossBetween val="between"/>
      </c:valAx>
    </c:plotArea>
    <c:legend>
      <c:legendPos val="b"/>
      <c:layout/>
      <c:overlay val="0"/>
      <c:txPr>
        <a:bodyPr/>
        <a:lstStyle/>
        <a:p>
          <a:pPr>
            <a:defRPr sz="1100" b="1"/>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C4861-BB22-41A2-A10A-FB8C665BF18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D58B796A-80EA-441D-99B4-1AB7328B1AA5}">
      <dgm:prSet phldrT="[Text]" custT="1"/>
      <dgm:spPr>
        <a:solidFill>
          <a:srgbClr val="99FFCC">
            <a:alpha val="58824"/>
          </a:srgbClr>
        </a:solidFill>
      </dgm:spPr>
      <dgm:t>
        <a:bodyPr/>
        <a:lstStyle/>
        <a:p>
          <a:r>
            <a:rPr lang="en-GB" sz="2000" b="1" dirty="0" smtClean="0">
              <a:solidFill>
                <a:schemeClr val="tx1"/>
              </a:solidFill>
            </a:rPr>
            <a:t>Aggregate Control</a:t>
          </a:r>
          <a:endParaRPr lang="en-GB" sz="2000" b="1" dirty="0">
            <a:solidFill>
              <a:schemeClr val="tx1"/>
            </a:solidFill>
          </a:endParaRPr>
        </a:p>
      </dgm:t>
    </dgm:pt>
    <dgm:pt modelId="{A207FEB5-EA0A-4D00-9407-FAE11DA572A8}" type="parTrans" cxnId="{5EC432FF-3098-4A69-833F-7D1A4C4BD3A4}">
      <dgm:prSet/>
      <dgm:spPr/>
      <dgm:t>
        <a:bodyPr/>
        <a:lstStyle/>
        <a:p>
          <a:endParaRPr lang="en-GB"/>
        </a:p>
      </dgm:t>
    </dgm:pt>
    <dgm:pt modelId="{DBCFBC80-D761-4EEA-B4F3-0A31D79F2B04}" type="sibTrans" cxnId="{5EC432FF-3098-4A69-833F-7D1A4C4BD3A4}">
      <dgm:prSet/>
      <dgm:spPr/>
      <dgm:t>
        <a:bodyPr/>
        <a:lstStyle/>
        <a:p>
          <a:endParaRPr lang="en-GB"/>
        </a:p>
      </dgm:t>
    </dgm:pt>
    <dgm:pt modelId="{C95943FD-4FC0-4A8A-B981-3C263B2F6BF3}">
      <dgm:prSet phldrT="[Text]" custT="1"/>
      <dgm:spPr>
        <a:solidFill>
          <a:schemeClr val="bg1">
            <a:lumMod val="95000"/>
            <a:alpha val="90000"/>
          </a:schemeClr>
        </a:solidFill>
        <a:ln>
          <a:noFill/>
        </a:ln>
      </dgm:spPr>
      <dgm:t>
        <a:bodyPr/>
        <a:lstStyle/>
        <a:p>
          <a:r>
            <a:rPr lang="en-GB" sz="2000" dirty="0" smtClean="0"/>
            <a:t>NI 2011 </a:t>
          </a:r>
          <a:r>
            <a:rPr lang="en-GB" sz="1600" dirty="0" smtClean="0">
              <a:solidFill>
                <a:schemeClr val="bg1">
                  <a:lumMod val="50000"/>
                </a:schemeClr>
              </a:solidFill>
            </a:rPr>
            <a:t>(NESDB)</a:t>
          </a:r>
          <a:endParaRPr lang="en-GB" sz="1600" dirty="0">
            <a:solidFill>
              <a:schemeClr val="bg1">
                <a:lumMod val="50000"/>
              </a:schemeClr>
            </a:solidFill>
          </a:endParaRPr>
        </a:p>
      </dgm:t>
    </dgm:pt>
    <dgm:pt modelId="{CBC95995-FD07-4872-8469-6803587AD574}" type="parTrans" cxnId="{D5C3EB3F-70D6-4FA9-A323-E74B855D53EC}">
      <dgm:prSet/>
      <dgm:spPr/>
      <dgm:t>
        <a:bodyPr/>
        <a:lstStyle/>
        <a:p>
          <a:endParaRPr lang="en-GB"/>
        </a:p>
      </dgm:t>
    </dgm:pt>
    <dgm:pt modelId="{5C099CFA-78B6-4676-A54F-DFFAC347DB64}" type="sibTrans" cxnId="{D5C3EB3F-70D6-4FA9-A323-E74B855D53EC}">
      <dgm:prSet/>
      <dgm:spPr/>
      <dgm:t>
        <a:bodyPr/>
        <a:lstStyle/>
        <a:p>
          <a:endParaRPr lang="en-GB"/>
        </a:p>
      </dgm:t>
    </dgm:pt>
    <dgm:pt modelId="{974F0251-9D99-468E-84C4-F2B18DF2CE02}">
      <dgm:prSet phldrT="[Text]" custT="1"/>
      <dgm:spPr>
        <a:solidFill>
          <a:srgbClr val="FED5CE"/>
        </a:solidFill>
      </dgm:spPr>
      <dgm:t>
        <a:bodyPr/>
        <a:lstStyle/>
        <a:p>
          <a:r>
            <a:rPr lang="en-GB" sz="2000" b="1" dirty="0" smtClean="0">
              <a:solidFill>
                <a:schemeClr val="tx1"/>
              </a:solidFill>
            </a:rPr>
            <a:t>Age Profiles</a:t>
          </a:r>
          <a:endParaRPr lang="en-GB" sz="2000" b="1" dirty="0">
            <a:solidFill>
              <a:schemeClr val="tx1"/>
            </a:solidFill>
          </a:endParaRPr>
        </a:p>
      </dgm:t>
    </dgm:pt>
    <dgm:pt modelId="{030F6747-F929-4593-B769-287F596493AA}" type="parTrans" cxnId="{7D7C0429-170F-4980-9DE3-7FFA0BE163AA}">
      <dgm:prSet/>
      <dgm:spPr/>
      <dgm:t>
        <a:bodyPr/>
        <a:lstStyle/>
        <a:p>
          <a:endParaRPr lang="en-GB"/>
        </a:p>
      </dgm:t>
    </dgm:pt>
    <dgm:pt modelId="{9EA0D7D0-6A4D-455D-803A-C246F868F1B0}" type="sibTrans" cxnId="{7D7C0429-170F-4980-9DE3-7FFA0BE163AA}">
      <dgm:prSet/>
      <dgm:spPr/>
      <dgm:t>
        <a:bodyPr/>
        <a:lstStyle/>
        <a:p>
          <a:endParaRPr lang="en-GB"/>
        </a:p>
      </dgm:t>
    </dgm:pt>
    <dgm:pt modelId="{DA618992-6933-4AC8-8752-E4B08FAD00ED}">
      <dgm:prSet phldrT="[Text]" custT="1"/>
      <dgm:spPr>
        <a:solidFill>
          <a:schemeClr val="bg1">
            <a:lumMod val="95000"/>
            <a:alpha val="90000"/>
          </a:schemeClr>
        </a:solidFill>
        <a:ln>
          <a:noFill/>
        </a:ln>
      </dgm:spPr>
      <dgm:t>
        <a:bodyPr/>
        <a:lstStyle/>
        <a:p>
          <a:r>
            <a:rPr lang="en-GB" sz="1800" dirty="0" smtClean="0"/>
            <a:t>SES 2011 </a:t>
          </a:r>
          <a:r>
            <a:rPr lang="en-GB" sz="1600" dirty="0" smtClean="0">
              <a:solidFill>
                <a:schemeClr val="bg1">
                  <a:lumMod val="50000"/>
                </a:schemeClr>
              </a:solidFill>
            </a:rPr>
            <a:t>(NSO)</a:t>
          </a:r>
          <a:endParaRPr lang="en-GB" sz="1600" dirty="0">
            <a:solidFill>
              <a:schemeClr val="bg1">
                <a:lumMod val="50000"/>
              </a:schemeClr>
            </a:solidFill>
          </a:endParaRPr>
        </a:p>
      </dgm:t>
    </dgm:pt>
    <dgm:pt modelId="{FAD8DEC1-A16E-4A4B-8EB4-EA2A179D03B3}" type="parTrans" cxnId="{E100B7E9-034A-423F-BE63-BB075CE749B7}">
      <dgm:prSet/>
      <dgm:spPr/>
      <dgm:t>
        <a:bodyPr/>
        <a:lstStyle/>
        <a:p>
          <a:endParaRPr lang="en-GB"/>
        </a:p>
      </dgm:t>
    </dgm:pt>
    <dgm:pt modelId="{6EAF92DD-187F-458D-AEBA-057595B7BB66}" type="sibTrans" cxnId="{E100B7E9-034A-423F-BE63-BB075CE749B7}">
      <dgm:prSet/>
      <dgm:spPr/>
      <dgm:t>
        <a:bodyPr/>
        <a:lstStyle/>
        <a:p>
          <a:endParaRPr lang="en-GB"/>
        </a:p>
      </dgm:t>
    </dgm:pt>
    <dgm:pt modelId="{ED950CBD-CA0D-4AA8-AB32-10B4AF3390D6}">
      <dgm:prSet phldrT="[Text]" custT="1"/>
      <dgm:spPr>
        <a:solidFill>
          <a:schemeClr val="bg1">
            <a:lumMod val="95000"/>
            <a:alpha val="90000"/>
          </a:schemeClr>
        </a:solidFill>
        <a:ln>
          <a:noFill/>
        </a:ln>
      </dgm:spPr>
      <dgm:t>
        <a:bodyPr/>
        <a:lstStyle/>
        <a:p>
          <a:r>
            <a:rPr lang="en-GB" sz="1800" dirty="0" smtClean="0"/>
            <a:t>Health and Welfare Survey 2011 </a:t>
          </a:r>
          <a:r>
            <a:rPr lang="en-GB" sz="1600" dirty="0" smtClean="0">
              <a:solidFill>
                <a:schemeClr val="bg1">
                  <a:lumMod val="50000"/>
                </a:schemeClr>
              </a:solidFill>
            </a:rPr>
            <a:t>(NSO)</a:t>
          </a:r>
          <a:endParaRPr lang="en-GB" sz="1600" dirty="0">
            <a:solidFill>
              <a:schemeClr val="bg1">
                <a:lumMod val="50000"/>
              </a:schemeClr>
            </a:solidFill>
          </a:endParaRPr>
        </a:p>
      </dgm:t>
    </dgm:pt>
    <dgm:pt modelId="{A8F5869C-3889-4B03-B9CF-DF1CF5B946CF}" type="parTrans" cxnId="{0B00E6FB-086C-4B4D-B15E-B14735E7C3C9}">
      <dgm:prSet/>
      <dgm:spPr/>
      <dgm:t>
        <a:bodyPr/>
        <a:lstStyle/>
        <a:p>
          <a:endParaRPr lang="en-GB"/>
        </a:p>
      </dgm:t>
    </dgm:pt>
    <dgm:pt modelId="{CF4ED174-BE3F-4853-B27F-ACC1D8A30A7F}" type="sibTrans" cxnId="{0B00E6FB-086C-4B4D-B15E-B14735E7C3C9}">
      <dgm:prSet/>
      <dgm:spPr/>
      <dgm:t>
        <a:bodyPr/>
        <a:lstStyle/>
        <a:p>
          <a:endParaRPr lang="en-GB"/>
        </a:p>
      </dgm:t>
    </dgm:pt>
    <dgm:pt modelId="{2C1AEB3E-94EB-44FF-A946-81B620EFE276}">
      <dgm:prSet phldrT="[Text]" custT="1"/>
      <dgm:spPr>
        <a:solidFill>
          <a:schemeClr val="accent4">
            <a:lumMod val="40000"/>
            <a:lumOff val="60000"/>
          </a:schemeClr>
        </a:solidFill>
      </dgm:spPr>
      <dgm:t>
        <a:bodyPr/>
        <a:lstStyle/>
        <a:p>
          <a:r>
            <a:rPr lang="en-GB" sz="2000" b="1" dirty="0" smtClean="0">
              <a:solidFill>
                <a:schemeClr val="tx1"/>
              </a:solidFill>
            </a:rPr>
            <a:t>Population</a:t>
          </a:r>
          <a:endParaRPr lang="en-GB" sz="2000" b="1" dirty="0">
            <a:solidFill>
              <a:schemeClr val="tx1"/>
            </a:solidFill>
          </a:endParaRPr>
        </a:p>
      </dgm:t>
    </dgm:pt>
    <dgm:pt modelId="{A892D7EC-2235-4AB4-A280-F6D4785DAB2D}" type="parTrans" cxnId="{092B101D-973D-4949-80B4-66C50FBAC276}">
      <dgm:prSet/>
      <dgm:spPr/>
      <dgm:t>
        <a:bodyPr/>
        <a:lstStyle/>
        <a:p>
          <a:endParaRPr lang="en-GB"/>
        </a:p>
      </dgm:t>
    </dgm:pt>
    <dgm:pt modelId="{A3F971CA-3519-44BE-B8BB-187986622180}" type="sibTrans" cxnId="{092B101D-973D-4949-80B4-66C50FBAC276}">
      <dgm:prSet/>
      <dgm:spPr/>
      <dgm:t>
        <a:bodyPr/>
        <a:lstStyle/>
        <a:p>
          <a:endParaRPr lang="en-GB"/>
        </a:p>
      </dgm:t>
    </dgm:pt>
    <dgm:pt modelId="{82C79A55-382E-4D29-9247-AEFDE7077797}">
      <dgm:prSet phldrT="[Text]" custT="1"/>
      <dgm:spPr>
        <a:solidFill>
          <a:schemeClr val="bg1">
            <a:lumMod val="95000"/>
            <a:alpha val="90000"/>
          </a:schemeClr>
        </a:solidFill>
        <a:ln>
          <a:noFill/>
        </a:ln>
      </dgm:spPr>
      <dgm:t>
        <a:bodyPr/>
        <a:lstStyle/>
        <a:p>
          <a:r>
            <a:rPr lang="en-GB" sz="2000" dirty="0" smtClean="0"/>
            <a:t>Population Projections 2010-2040 </a:t>
          </a:r>
          <a:r>
            <a:rPr lang="en-GB" sz="1600" dirty="0" smtClean="0">
              <a:solidFill>
                <a:schemeClr val="bg1">
                  <a:lumMod val="50000"/>
                </a:schemeClr>
              </a:solidFill>
            </a:rPr>
            <a:t>(NESDB)</a:t>
          </a:r>
          <a:endParaRPr lang="en-GB" sz="1600" dirty="0">
            <a:solidFill>
              <a:schemeClr val="bg1">
                <a:lumMod val="50000"/>
              </a:schemeClr>
            </a:solidFill>
          </a:endParaRPr>
        </a:p>
      </dgm:t>
    </dgm:pt>
    <dgm:pt modelId="{AB7DA593-ADC1-4795-AF1C-95B382B0F995}" type="parTrans" cxnId="{3AA3662D-1A27-4EAA-8C8D-CAC4D456E27B}">
      <dgm:prSet/>
      <dgm:spPr/>
      <dgm:t>
        <a:bodyPr/>
        <a:lstStyle/>
        <a:p>
          <a:endParaRPr lang="en-GB"/>
        </a:p>
      </dgm:t>
    </dgm:pt>
    <dgm:pt modelId="{669F755F-E2AB-425C-9B1C-DB2A5EE6ECDA}" type="sibTrans" cxnId="{3AA3662D-1A27-4EAA-8C8D-CAC4D456E27B}">
      <dgm:prSet/>
      <dgm:spPr/>
      <dgm:t>
        <a:bodyPr/>
        <a:lstStyle/>
        <a:p>
          <a:endParaRPr lang="en-GB"/>
        </a:p>
      </dgm:t>
    </dgm:pt>
    <dgm:pt modelId="{CAD0AD11-F71B-4425-B0EA-9361BD005205}">
      <dgm:prSet phldrT="[Text]" custT="1"/>
      <dgm:spPr>
        <a:solidFill>
          <a:schemeClr val="bg1">
            <a:lumMod val="95000"/>
            <a:alpha val="90000"/>
          </a:schemeClr>
        </a:solidFill>
        <a:ln>
          <a:noFill/>
        </a:ln>
      </dgm:spPr>
      <dgm:t>
        <a:bodyPr/>
        <a:lstStyle/>
        <a:p>
          <a:r>
            <a:rPr lang="en-GB" sz="1800" dirty="0" smtClean="0"/>
            <a:t>Education Statistics 2011 </a:t>
          </a:r>
          <a:r>
            <a:rPr lang="en-GB" sz="1600" dirty="0" smtClean="0">
              <a:solidFill>
                <a:schemeClr val="bg1">
                  <a:lumMod val="50000"/>
                </a:schemeClr>
              </a:solidFill>
            </a:rPr>
            <a:t>(MOE)</a:t>
          </a:r>
          <a:endParaRPr lang="en-GB" sz="1600" dirty="0">
            <a:solidFill>
              <a:schemeClr val="bg1">
                <a:lumMod val="50000"/>
              </a:schemeClr>
            </a:solidFill>
          </a:endParaRPr>
        </a:p>
      </dgm:t>
    </dgm:pt>
    <dgm:pt modelId="{604C2671-D5B3-474D-B3F8-AF8182B697E1}" type="parTrans" cxnId="{4C2D6561-9021-4496-987D-97A0A6445E23}">
      <dgm:prSet/>
      <dgm:spPr/>
      <dgm:t>
        <a:bodyPr/>
        <a:lstStyle/>
        <a:p>
          <a:endParaRPr lang="en-GB"/>
        </a:p>
      </dgm:t>
    </dgm:pt>
    <dgm:pt modelId="{3A93EBC7-9AB1-453C-BF3C-902797E9CE16}" type="sibTrans" cxnId="{4C2D6561-9021-4496-987D-97A0A6445E23}">
      <dgm:prSet/>
      <dgm:spPr/>
      <dgm:t>
        <a:bodyPr/>
        <a:lstStyle/>
        <a:p>
          <a:endParaRPr lang="en-GB"/>
        </a:p>
      </dgm:t>
    </dgm:pt>
    <dgm:pt modelId="{72B3EE0E-A994-4497-BFED-CEA11AD5DDEF}" type="pres">
      <dgm:prSet presAssocID="{547C4861-BB22-41A2-A10A-FB8C665BF18F}" presName="Name0" presStyleCnt="0">
        <dgm:presLayoutVars>
          <dgm:dir/>
          <dgm:animLvl val="lvl"/>
          <dgm:resizeHandles val="exact"/>
        </dgm:presLayoutVars>
      </dgm:prSet>
      <dgm:spPr/>
      <dgm:t>
        <a:bodyPr/>
        <a:lstStyle/>
        <a:p>
          <a:endParaRPr lang="en-GB"/>
        </a:p>
      </dgm:t>
    </dgm:pt>
    <dgm:pt modelId="{F0B4A265-79C9-495A-82FA-127BBE471101}" type="pres">
      <dgm:prSet presAssocID="{D58B796A-80EA-441D-99B4-1AB7328B1AA5}" presName="linNode" presStyleCnt="0"/>
      <dgm:spPr/>
    </dgm:pt>
    <dgm:pt modelId="{0B659FBA-1383-4386-A57C-A63032F8D1F7}" type="pres">
      <dgm:prSet presAssocID="{D58B796A-80EA-441D-99B4-1AB7328B1AA5}" presName="parentText" presStyleLbl="node1" presStyleIdx="0" presStyleCnt="3" custScaleX="89907" custScaleY="64759">
        <dgm:presLayoutVars>
          <dgm:chMax val="1"/>
          <dgm:bulletEnabled val="1"/>
        </dgm:presLayoutVars>
      </dgm:prSet>
      <dgm:spPr/>
      <dgm:t>
        <a:bodyPr/>
        <a:lstStyle/>
        <a:p>
          <a:endParaRPr lang="en-GB"/>
        </a:p>
      </dgm:t>
    </dgm:pt>
    <dgm:pt modelId="{31EB6D2D-1A7F-4A78-B4EF-9ED8893B0680}" type="pres">
      <dgm:prSet presAssocID="{D58B796A-80EA-441D-99B4-1AB7328B1AA5}" presName="descendantText" presStyleLbl="alignAccFollowNode1" presStyleIdx="0" presStyleCnt="3" custScaleY="44855" custLinFactNeighborX="4767">
        <dgm:presLayoutVars>
          <dgm:bulletEnabled val="1"/>
        </dgm:presLayoutVars>
      </dgm:prSet>
      <dgm:spPr/>
      <dgm:t>
        <a:bodyPr/>
        <a:lstStyle/>
        <a:p>
          <a:endParaRPr lang="en-GB"/>
        </a:p>
      </dgm:t>
    </dgm:pt>
    <dgm:pt modelId="{041154D9-2D4E-47EB-9FCD-5C9EE67EC9E4}" type="pres">
      <dgm:prSet presAssocID="{DBCFBC80-D761-4EEA-B4F3-0A31D79F2B04}" presName="sp" presStyleCnt="0"/>
      <dgm:spPr/>
    </dgm:pt>
    <dgm:pt modelId="{4FCE251B-70DF-4480-9966-76050F9359E3}" type="pres">
      <dgm:prSet presAssocID="{974F0251-9D99-468E-84C4-F2B18DF2CE02}" presName="linNode" presStyleCnt="0"/>
      <dgm:spPr/>
    </dgm:pt>
    <dgm:pt modelId="{7F51AD6D-6A36-4DF2-8235-F0AEBA509B95}" type="pres">
      <dgm:prSet presAssocID="{974F0251-9D99-468E-84C4-F2B18DF2CE02}" presName="parentText" presStyleLbl="node1" presStyleIdx="1" presStyleCnt="3" custScaleX="90736" custScaleY="65031">
        <dgm:presLayoutVars>
          <dgm:chMax val="1"/>
          <dgm:bulletEnabled val="1"/>
        </dgm:presLayoutVars>
      </dgm:prSet>
      <dgm:spPr/>
      <dgm:t>
        <a:bodyPr/>
        <a:lstStyle/>
        <a:p>
          <a:endParaRPr lang="en-GB"/>
        </a:p>
      </dgm:t>
    </dgm:pt>
    <dgm:pt modelId="{1ED432D0-4C75-46DD-BFA5-E02AA72690B7}" type="pres">
      <dgm:prSet presAssocID="{974F0251-9D99-468E-84C4-F2B18DF2CE02}" presName="descendantText" presStyleLbl="alignAccFollowNode1" presStyleIdx="1" presStyleCnt="3" custScaleY="71692" custLinFactNeighborX="4767">
        <dgm:presLayoutVars>
          <dgm:bulletEnabled val="1"/>
        </dgm:presLayoutVars>
      </dgm:prSet>
      <dgm:spPr/>
      <dgm:t>
        <a:bodyPr/>
        <a:lstStyle/>
        <a:p>
          <a:endParaRPr lang="en-GB"/>
        </a:p>
      </dgm:t>
    </dgm:pt>
    <dgm:pt modelId="{AE73A22E-EF5C-4821-B677-EA4FF8EF0B3C}" type="pres">
      <dgm:prSet presAssocID="{9EA0D7D0-6A4D-455D-803A-C246F868F1B0}" presName="sp" presStyleCnt="0"/>
      <dgm:spPr/>
    </dgm:pt>
    <dgm:pt modelId="{ED5A26A8-F56B-4EB2-81D0-4B9AE51EF21E}" type="pres">
      <dgm:prSet presAssocID="{2C1AEB3E-94EB-44FF-A946-81B620EFE276}" presName="linNode" presStyleCnt="0"/>
      <dgm:spPr/>
    </dgm:pt>
    <dgm:pt modelId="{0F261FC7-36A8-49F8-A99E-229A77F49710}" type="pres">
      <dgm:prSet presAssocID="{2C1AEB3E-94EB-44FF-A946-81B620EFE276}" presName="parentText" presStyleLbl="node1" presStyleIdx="2" presStyleCnt="3" custScaleX="89907" custScaleY="61640">
        <dgm:presLayoutVars>
          <dgm:chMax val="1"/>
          <dgm:bulletEnabled val="1"/>
        </dgm:presLayoutVars>
      </dgm:prSet>
      <dgm:spPr/>
      <dgm:t>
        <a:bodyPr/>
        <a:lstStyle/>
        <a:p>
          <a:endParaRPr lang="en-GB"/>
        </a:p>
      </dgm:t>
    </dgm:pt>
    <dgm:pt modelId="{B514C310-295F-4E63-A6F9-93CD648765E0}" type="pres">
      <dgm:prSet presAssocID="{2C1AEB3E-94EB-44FF-A946-81B620EFE276}" presName="descendantText" presStyleLbl="alignAccFollowNode1" presStyleIdx="2" presStyleCnt="3" custScaleY="49855" custLinFactNeighborX="5596">
        <dgm:presLayoutVars>
          <dgm:bulletEnabled val="1"/>
        </dgm:presLayoutVars>
      </dgm:prSet>
      <dgm:spPr/>
      <dgm:t>
        <a:bodyPr/>
        <a:lstStyle/>
        <a:p>
          <a:endParaRPr lang="en-GB"/>
        </a:p>
      </dgm:t>
    </dgm:pt>
  </dgm:ptLst>
  <dgm:cxnLst>
    <dgm:cxn modelId="{E3A40CEF-24E1-4D1D-BC1C-44D8E322252C}" type="presOf" srcId="{CAD0AD11-F71B-4425-B0EA-9361BD005205}" destId="{1ED432D0-4C75-46DD-BFA5-E02AA72690B7}" srcOrd="0" destOrd="2" presId="urn:microsoft.com/office/officeart/2005/8/layout/vList5"/>
    <dgm:cxn modelId="{E100B7E9-034A-423F-BE63-BB075CE749B7}" srcId="{974F0251-9D99-468E-84C4-F2B18DF2CE02}" destId="{DA618992-6933-4AC8-8752-E4B08FAD00ED}" srcOrd="0" destOrd="0" parTransId="{FAD8DEC1-A16E-4A4B-8EB4-EA2A179D03B3}" sibTransId="{6EAF92DD-187F-458D-AEBA-057595B7BB66}"/>
    <dgm:cxn modelId="{7D7C0429-170F-4980-9DE3-7FFA0BE163AA}" srcId="{547C4861-BB22-41A2-A10A-FB8C665BF18F}" destId="{974F0251-9D99-468E-84C4-F2B18DF2CE02}" srcOrd="1" destOrd="0" parTransId="{030F6747-F929-4593-B769-287F596493AA}" sibTransId="{9EA0D7D0-6A4D-455D-803A-C246F868F1B0}"/>
    <dgm:cxn modelId="{D5C3EB3F-70D6-4FA9-A323-E74B855D53EC}" srcId="{D58B796A-80EA-441D-99B4-1AB7328B1AA5}" destId="{C95943FD-4FC0-4A8A-B981-3C263B2F6BF3}" srcOrd="0" destOrd="0" parTransId="{CBC95995-FD07-4872-8469-6803587AD574}" sibTransId="{5C099CFA-78B6-4676-A54F-DFFAC347DB64}"/>
    <dgm:cxn modelId="{0B00E6FB-086C-4B4D-B15E-B14735E7C3C9}" srcId="{974F0251-9D99-468E-84C4-F2B18DF2CE02}" destId="{ED950CBD-CA0D-4AA8-AB32-10B4AF3390D6}" srcOrd="1" destOrd="0" parTransId="{A8F5869C-3889-4B03-B9CF-DF1CF5B946CF}" sibTransId="{CF4ED174-BE3F-4853-B27F-ACC1D8A30A7F}"/>
    <dgm:cxn modelId="{769A1C2F-CA58-4E8F-9FF1-69496AA657F8}" type="presOf" srcId="{ED950CBD-CA0D-4AA8-AB32-10B4AF3390D6}" destId="{1ED432D0-4C75-46DD-BFA5-E02AA72690B7}" srcOrd="0" destOrd="1" presId="urn:microsoft.com/office/officeart/2005/8/layout/vList5"/>
    <dgm:cxn modelId="{97FEEEF8-480F-4C5B-A26E-7717B4BFE5E8}" type="presOf" srcId="{82C79A55-382E-4D29-9247-AEFDE7077797}" destId="{B514C310-295F-4E63-A6F9-93CD648765E0}" srcOrd="0" destOrd="0" presId="urn:microsoft.com/office/officeart/2005/8/layout/vList5"/>
    <dgm:cxn modelId="{092B101D-973D-4949-80B4-66C50FBAC276}" srcId="{547C4861-BB22-41A2-A10A-FB8C665BF18F}" destId="{2C1AEB3E-94EB-44FF-A946-81B620EFE276}" srcOrd="2" destOrd="0" parTransId="{A892D7EC-2235-4AB4-A280-F6D4785DAB2D}" sibTransId="{A3F971CA-3519-44BE-B8BB-187986622180}"/>
    <dgm:cxn modelId="{5EC432FF-3098-4A69-833F-7D1A4C4BD3A4}" srcId="{547C4861-BB22-41A2-A10A-FB8C665BF18F}" destId="{D58B796A-80EA-441D-99B4-1AB7328B1AA5}" srcOrd="0" destOrd="0" parTransId="{A207FEB5-EA0A-4D00-9407-FAE11DA572A8}" sibTransId="{DBCFBC80-D761-4EEA-B4F3-0A31D79F2B04}"/>
    <dgm:cxn modelId="{9B48F8DA-0DAC-4583-8C8D-50B82AD6B3D7}" type="presOf" srcId="{2C1AEB3E-94EB-44FF-A946-81B620EFE276}" destId="{0F261FC7-36A8-49F8-A99E-229A77F49710}" srcOrd="0" destOrd="0" presId="urn:microsoft.com/office/officeart/2005/8/layout/vList5"/>
    <dgm:cxn modelId="{7791381F-7C9E-47EF-8D0B-979A1FE160F0}" type="presOf" srcId="{C95943FD-4FC0-4A8A-B981-3C263B2F6BF3}" destId="{31EB6D2D-1A7F-4A78-B4EF-9ED8893B0680}" srcOrd="0" destOrd="0" presId="urn:microsoft.com/office/officeart/2005/8/layout/vList5"/>
    <dgm:cxn modelId="{DA357647-CF11-49EB-9D87-1EC3725D55FD}" type="presOf" srcId="{DA618992-6933-4AC8-8752-E4B08FAD00ED}" destId="{1ED432D0-4C75-46DD-BFA5-E02AA72690B7}" srcOrd="0" destOrd="0" presId="urn:microsoft.com/office/officeart/2005/8/layout/vList5"/>
    <dgm:cxn modelId="{2981F5F0-E260-47CC-B20A-359BA81B118B}" type="presOf" srcId="{974F0251-9D99-468E-84C4-F2B18DF2CE02}" destId="{7F51AD6D-6A36-4DF2-8235-F0AEBA509B95}" srcOrd="0" destOrd="0" presId="urn:microsoft.com/office/officeart/2005/8/layout/vList5"/>
    <dgm:cxn modelId="{1F3C8222-369C-401A-B4F9-FCEC99C3C2B3}" type="presOf" srcId="{547C4861-BB22-41A2-A10A-FB8C665BF18F}" destId="{72B3EE0E-A994-4497-BFED-CEA11AD5DDEF}" srcOrd="0" destOrd="0" presId="urn:microsoft.com/office/officeart/2005/8/layout/vList5"/>
    <dgm:cxn modelId="{4C2D6561-9021-4496-987D-97A0A6445E23}" srcId="{974F0251-9D99-468E-84C4-F2B18DF2CE02}" destId="{CAD0AD11-F71B-4425-B0EA-9361BD005205}" srcOrd="2" destOrd="0" parTransId="{604C2671-D5B3-474D-B3F8-AF8182B697E1}" sibTransId="{3A93EBC7-9AB1-453C-BF3C-902797E9CE16}"/>
    <dgm:cxn modelId="{3AA3662D-1A27-4EAA-8C8D-CAC4D456E27B}" srcId="{2C1AEB3E-94EB-44FF-A946-81B620EFE276}" destId="{82C79A55-382E-4D29-9247-AEFDE7077797}" srcOrd="0" destOrd="0" parTransId="{AB7DA593-ADC1-4795-AF1C-95B382B0F995}" sibTransId="{669F755F-E2AB-425C-9B1C-DB2A5EE6ECDA}"/>
    <dgm:cxn modelId="{DB93F003-5361-4EBD-B773-EA9AF239CA43}" type="presOf" srcId="{D58B796A-80EA-441D-99B4-1AB7328B1AA5}" destId="{0B659FBA-1383-4386-A57C-A63032F8D1F7}" srcOrd="0" destOrd="0" presId="urn:microsoft.com/office/officeart/2005/8/layout/vList5"/>
    <dgm:cxn modelId="{8AFBDA63-732F-4554-B743-ABA6B3945A24}" type="presParOf" srcId="{72B3EE0E-A994-4497-BFED-CEA11AD5DDEF}" destId="{F0B4A265-79C9-495A-82FA-127BBE471101}" srcOrd="0" destOrd="0" presId="urn:microsoft.com/office/officeart/2005/8/layout/vList5"/>
    <dgm:cxn modelId="{441B53E4-ABF5-408D-BA4F-32905A5D02D1}" type="presParOf" srcId="{F0B4A265-79C9-495A-82FA-127BBE471101}" destId="{0B659FBA-1383-4386-A57C-A63032F8D1F7}" srcOrd="0" destOrd="0" presId="urn:microsoft.com/office/officeart/2005/8/layout/vList5"/>
    <dgm:cxn modelId="{319C160A-75D3-4DAE-84A0-5C5C0B90BF04}" type="presParOf" srcId="{F0B4A265-79C9-495A-82FA-127BBE471101}" destId="{31EB6D2D-1A7F-4A78-B4EF-9ED8893B0680}" srcOrd="1" destOrd="0" presId="urn:microsoft.com/office/officeart/2005/8/layout/vList5"/>
    <dgm:cxn modelId="{EF94EFBE-F928-4A3B-9465-B3BE54A75838}" type="presParOf" srcId="{72B3EE0E-A994-4497-BFED-CEA11AD5DDEF}" destId="{041154D9-2D4E-47EB-9FCD-5C9EE67EC9E4}" srcOrd="1" destOrd="0" presId="urn:microsoft.com/office/officeart/2005/8/layout/vList5"/>
    <dgm:cxn modelId="{1B3C83E3-2444-4761-AF45-8B97BD00141B}" type="presParOf" srcId="{72B3EE0E-A994-4497-BFED-CEA11AD5DDEF}" destId="{4FCE251B-70DF-4480-9966-76050F9359E3}" srcOrd="2" destOrd="0" presId="urn:microsoft.com/office/officeart/2005/8/layout/vList5"/>
    <dgm:cxn modelId="{B4AAC870-5AAA-4FDB-8A2D-3140A53961A0}" type="presParOf" srcId="{4FCE251B-70DF-4480-9966-76050F9359E3}" destId="{7F51AD6D-6A36-4DF2-8235-F0AEBA509B95}" srcOrd="0" destOrd="0" presId="urn:microsoft.com/office/officeart/2005/8/layout/vList5"/>
    <dgm:cxn modelId="{286FD6A7-42CD-4C63-B7EB-F576DB4F29D5}" type="presParOf" srcId="{4FCE251B-70DF-4480-9966-76050F9359E3}" destId="{1ED432D0-4C75-46DD-BFA5-E02AA72690B7}" srcOrd="1" destOrd="0" presId="urn:microsoft.com/office/officeart/2005/8/layout/vList5"/>
    <dgm:cxn modelId="{170F9626-366A-431F-9F77-FFC5F25B62CE}" type="presParOf" srcId="{72B3EE0E-A994-4497-BFED-CEA11AD5DDEF}" destId="{AE73A22E-EF5C-4821-B677-EA4FF8EF0B3C}" srcOrd="3" destOrd="0" presId="urn:microsoft.com/office/officeart/2005/8/layout/vList5"/>
    <dgm:cxn modelId="{A5A0BC98-F2B4-42A0-B6AA-8FD7F07B1CA3}" type="presParOf" srcId="{72B3EE0E-A994-4497-BFED-CEA11AD5DDEF}" destId="{ED5A26A8-F56B-4EB2-81D0-4B9AE51EF21E}" srcOrd="4" destOrd="0" presId="urn:microsoft.com/office/officeart/2005/8/layout/vList5"/>
    <dgm:cxn modelId="{0327781C-5CAD-482B-967C-795E247819BB}" type="presParOf" srcId="{ED5A26A8-F56B-4EB2-81D0-4B9AE51EF21E}" destId="{0F261FC7-36A8-49F8-A99E-229A77F49710}" srcOrd="0" destOrd="0" presId="urn:microsoft.com/office/officeart/2005/8/layout/vList5"/>
    <dgm:cxn modelId="{1DBBF695-6CA6-4816-9EAC-481724085169}" type="presParOf" srcId="{ED5A26A8-F56B-4EB2-81D0-4B9AE51EF21E}" destId="{B514C310-295F-4E63-A6F9-93CD648765E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B6D2D-1A7F-4A78-B4EF-9ED8893B0680}">
      <dsp:nvSpPr>
        <dsp:cNvPr id="0" name=""/>
        <dsp:cNvSpPr/>
      </dsp:nvSpPr>
      <dsp:spPr>
        <a:xfrm rot="5400000">
          <a:off x="5659493" y="-2347627"/>
          <a:ext cx="487112" cy="5576299"/>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NI 2011 </a:t>
          </a:r>
          <a:r>
            <a:rPr lang="en-GB" sz="1600" kern="1200" dirty="0" smtClean="0">
              <a:solidFill>
                <a:schemeClr val="bg1">
                  <a:lumMod val="50000"/>
                </a:schemeClr>
              </a:solidFill>
            </a:rPr>
            <a:t>(NESDB)</a:t>
          </a:r>
          <a:endParaRPr lang="en-GB" sz="1600" kern="1200" dirty="0">
            <a:solidFill>
              <a:schemeClr val="bg1">
                <a:lumMod val="50000"/>
              </a:schemeClr>
            </a:solidFill>
          </a:endParaRPr>
        </a:p>
      </dsp:txBody>
      <dsp:txXfrm rot="-5400000">
        <a:off x="3114900" y="220745"/>
        <a:ext cx="5552520" cy="439554"/>
      </dsp:txXfrm>
    </dsp:sp>
    <dsp:sp modelId="{0B659FBA-1383-4386-A57C-A63032F8D1F7}">
      <dsp:nvSpPr>
        <dsp:cNvPr id="0" name=""/>
        <dsp:cNvSpPr/>
      </dsp:nvSpPr>
      <dsp:spPr>
        <a:xfrm>
          <a:off x="145290" y="982"/>
          <a:ext cx="2820084" cy="879079"/>
        </a:xfrm>
        <a:prstGeom prst="roundRect">
          <a:avLst/>
        </a:prstGeom>
        <a:solidFill>
          <a:srgbClr val="99FFCC">
            <a:alpha val="5882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Aggregate Control</a:t>
          </a:r>
          <a:endParaRPr lang="en-GB" sz="2000" b="1" kern="1200" dirty="0">
            <a:solidFill>
              <a:schemeClr val="tx1"/>
            </a:solidFill>
          </a:endParaRPr>
        </a:p>
      </dsp:txBody>
      <dsp:txXfrm>
        <a:off x="188203" y="43895"/>
        <a:ext cx="2734258" cy="793253"/>
      </dsp:txXfrm>
    </dsp:sp>
    <dsp:sp modelId="{1ED432D0-4C75-46DD-BFA5-E02AA72690B7}">
      <dsp:nvSpPr>
        <dsp:cNvPr id="0" name=""/>
        <dsp:cNvSpPr/>
      </dsp:nvSpPr>
      <dsp:spPr>
        <a:xfrm rot="5400000">
          <a:off x="5535541" y="-1398828"/>
          <a:ext cx="778554" cy="5576299"/>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SES 2011 </a:t>
          </a:r>
          <a:r>
            <a:rPr lang="en-GB" sz="1600" kern="1200" dirty="0" smtClean="0">
              <a:solidFill>
                <a:schemeClr val="bg1">
                  <a:lumMod val="50000"/>
                </a:schemeClr>
              </a:solidFill>
            </a:rPr>
            <a:t>(NSO)</a:t>
          </a:r>
          <a:endParaRPr lang="en-GB" sz="1600" kern="1200" dirty="0">
            <a:solidFill>
              <a:schemeClr val="bg1">
                <a:lumMod val="50000"/>
              </a:schemeClr>
            </a:solidFill>
          </a:endParaRPr>
        </a:p>
        <a:p>
          <a:pPr marL="171450" lvl="1" indent="-171450" algn="l" defTabSz="800100">
            <a:lnSpc>
              <a:spcPct val="90000"/>
            </a:lnSpc>
            <a:spcBef>
              <a:spcPct val="0"/>
            </a:spcBef>
            <a:spcAft>
              <a:spcPct val="15000"/>
            </a:spcAft>
            <a:buChar char="••"/>
          </a:pPr>
          <a:r>
            <a:rPr lang="en-GB" sz="1800" kern="1200" dirty="0" smtClean="0"/>
            <a:t>Health and Welfare Survey 2011 </a:t>
          </a:r>
          <a:r>
            <a:rPr lang="en-GB" sz="1600" kern="1200" dirty="0" smtClean="0">
              <a:solidFill>
                <a:schemeClr val="bg1">
                  <a:lumMod val="50000"/>
                </a:schemeClr>
              </a:solidFill>
            </a:rPr>
            <a:t>(NSO)</a:t>
          </a:r>
          <a:endParaRPr lang="en-GB" sz="1600" kern="1200" dirty="0">
            <a:solidFill>
              <a:schemeClr val="bg1">
                <a:lumMod val="50000"/>
              </a:schemeClr>
            </a:solidFill>
          </a:endParaRPr>
        </a:p>
        <a:p>
          <a:pPr marL="171450" lvl="1" indent="-171450" algn="l" defTabSz="800100">
            <a:lnSpc>
              <a:spcPct val="90000"/>
            </a:lnSpc>
            <a:spcBef>
              <a:spcPct val="0"/>
            </a:spcBef>
            <a:spcAft>
              <a:spcPct val="15000"/>
            </a:spcAft>
            <a:buChar char="••"/>
          </a:pPr>
          <a:r>
            <a:rPr lang="en-GB" sz="1800" kern="1200" dirty="0" smtClean="0"/>
            <a:t>Education Statistics 2011 </a:t>
          </a:r>
          <a:r>
            <a:rPr lang="en-GB" sz="1600" kern="1200" dirty="0" smtClean="0">
              <a:solidFill>
                <a:schemeClr val="bg1">
                  <a:lumMod val="50000"/>
                </a:schemeClr>
              </a:solidFill>
            </a:rPr>
            <a:t>(MOE)</a:t>
          </a:r>
          <a:endParaRPr lang="en-GB" sz="1600" kern="1200" dirty="0">
            <a:solidFill>
              <a:schemeClr val="bg1">
                <a:lumMod val="50000"/>
              </a:schemeClr>
            </a:solidFill>
          </a:endParaRPr>
        </a:p>
      </dsp:txBody>
      <dsp:txXfrm rot="-5400000">
        <a:off x="3136669" y="1038050"/>
        <a:ext cx="5538293" cy="702542"/>
      </dsp:txXfrm>
    </dsp:sp>
    <dsp:sp modelId="{7F51AD6D-6A36-4DF2-8235-F0AEBA509B95}">
      <dsp:nvSpPr>
        <dsp:cNvPr id="0" name=""/>
        <dsp:cNvSpPr/>
      </dsp:nvSpPr>
      <dsp:spPr>
        <a:xfrm>
          <a:off x="145290" y="947935"/>
          <a:ext cx="2846087" cy="882771"/>
        </a:xfrm>
        <a:prstGeom prst="roundRect">
          <a:avLst/>
        </a:prstGeom>
        <a:solidFill>
          <a:srgbClr val="FED5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Age Profiles</a:t>
          </a:r>
          <a:endParaRPr lang="en-GB" sz="2000" b="1" kern="1200" dirty="0">
            <a:solidFill>
              <a:schemeClr val="tx1"/>
            </a:solidFill>
          </a:endParaRPr>
        </a:p>
      </dsp:txBody>
      <dsp:txXfrm>
        <a:off x="188383" y="991028"/>
        <a:ext cx="2759901" cy="796585"/>
      </dsp:txXfrm>
    </dsp:sp>
    <dsp:sp modelId="{B514C310-295F-4E63-A6F9-93CD648765E0}">
      <dsp:nvSpPr>
        <dsp:cNvPr id="0" name=""/>
        <dsp:cNvSpPr/>
      </dsp:nvSpPr>
      <dsp:spPr>
        <a:xfrm rot="5400000">
          <a:off x="5654112" y="-471198"/>
          <a:ext cx="541410" cy="5576299"/>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Population Projections 2010-2040 </a:t>
          </a:r>
          <a:r>
            <a:rPr lang="en-GB" sz="1600" kern="1200" dirty="0" smtClean="0">
              <a:solidFill>
                <a:schemeClr val="bg1">
                  <a:lumMod val="50000"/>
                </a:schemeClr>
              </a:solidFill>
            </a:rPr>
            <a:t>(NESDB)</a:t>
          </a:r>
          <a:endParaRPr lang="en-GB" sz="1600" kern="1200" dirty="0">
            <a:solidFill>
              <a:schemeClr val="bg1">
                <a:lumMod val="50000"/>
              </a:schemeClr>
            </a:solidFill>
          </a:endParaRPr>
        </a:p>
      </dsp:txBody>
      <dsp:txXfrm rot="-5400000">
        <a:off x="3136668" y="2072675"/>
        <a:ext cx="5549870" cy="488552"/>
      </dsp:txXfrm>
    </dsp:sp>
    <dsp:sp modelId="{0F261FC7-36A8-49F8-A99E-229A77F49710}">
      <dsp:nvSpPr>
        <dsp:cNvPr id="0" name=""/>
        <dsp:cNvSpPr/>
      </dsp:nvSpPr>
      <dsp:spPr>
        <a:xfrm>
          <a:off x="145290" y="1898580"/>
          <a:ext cx="2820084" cy="836740"/>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Population</a:t>
          </a:r>
          <a:endParaRPr lang="en-GB" sz="2000" b="1" kern="1200" dirty="0">
            <a:solidFill>
              <a:schemeClr val="tx1"/>
            </a:solidFill>
          </a:endParaRPr>
        </a:p>
      </dsp:txBody>
      <dsp:txXfrm>
        <a:off x="186136" y="1939426"/>
        <a:ext cx="2738392" cy="7550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4870" cy="501016"/>
          </a:xfrm>
          <a:prstGeom prst="rect">
            <a:avLst/>
          </a:prstGeom>
        </p:spPr>
        <p:txBody>
          <a:bodyPr vert="horz" lIns="92729" tIns="46365" rIns="92729" bIns="46365" rtlCol="0"/>
          <a:lstStyle>
            <a:lvl1pPr algn="l">
              <a:defRPr sz="1200"/>
            </a:lvl1pPr>
          </a:lstStyle>
          <a:p>
            <a:endParaRPr lang="th-TH"/>
          </a:p>
        </p:txBody>
      </p:sp>
      <p:sp>
        <p:nvSpPr>
          <p:cNvPr id="3" name="Date Placeholder 2"/>
          <p:cNvSpPr>
            <a:spLocks noGrp="1"/>
          </p:cNvSpPr>
          <p:nvPr>
            <p:ph type="dt" idx="1"/>
          </p:nvPr>
        </p:nvSpPr>
        <p:spPr>
          <a:xfrm>
            <a:off x="3901702" y="0"/>
            <a:ext cx="2984870" cy="501016"/>
          </a:xfrm>
          <a:prstGeom prst="rect">
            <a:avLst/>
          </a:prstGeom>
        </p:spPr>
        <p:txBody>
          <a:bodyPr vert="horz" lIns="92729" tIns="46365" rIns="92729" bIns="46365" rtlCol="0"/>
          <a:lstStyle>
            <a:lvl1pPr algn="r">
              <a:defRPr sz="1200"/>
            </a:lvl1pPr>
          </a:lstStyle>
          <a:p>
            <a:fld id="{95B66F9C-D1EB-4419-99F4-BFF7C6124894}" type="datetimeFigureOut">
              <a:rPr lang="th-TH" smtClean="0"/>
              <a:pPr/>
              <a:t>30/09/58</a:t>
            </a:fld>
            <a:endParaRPr lang="th-TH"/>
          </a:p>
        </p:txBody>
      </p:sp>
      <p:sp>
        <p:nvSpPr>
          <p:cNvPr id="4" name="Slide Image Placeholder 3"/>
          <p:cNvSpPr>
            <a:spLocks noGrp="1" noRot="1" noChangeAspect="1"/>
          </p:cNvSpPr>
          <p:nvPr>
            <p:ph type="sldImg" idx="2"/>
          </p:nvPr>
        </p:nvSpPr>
        <p:spPr>
          <a:xfrm>
            <a:off x="439738" y="752475"/>
            <a:ext cx="6008687" cy="3756025"/>
          </a:xfrm>
          <a:prstGeom prst="rect">
            <a:avLst/>
          </a:prstGeom>
          <a:noFill/>
          <a:ln w="12700">
            <a:solidFill>
              <a:prstClr val="black"/>
            </a:solidFill>
          </a:ln>
        </p:spPr>
        <p:txBody>
          <a:bodyPr vert="horz" lIns="92729" tIns="46365" rIns="92729" bIns="46365" rtlCol="0" anchor="ctr"/>
          <a:lstStyle/>
          <a:p>
            <a:endParaRPr lang="th-TH"/>
          </a:p>
        </p:txBody>
      </p:sp>
      <p:sp>
        <p:nvSpPr>
          <p:cNvPr id="5" name="Notes Placeholder 4"/>
          <p:cNvSpPr>
            <a:spLocks noGrp="1"/>
          </p:cNvSpPr>
          <p:nvPr>
            <p:ph type="body" sz="quarter" idx="3"/>
          </p:nvPr>
        </p:nvSpPr>
        <p:spPr>
          <a:xfrm>
            <a:off x="688817" y="4759644"/>
            <a:ext cx="5510530" cy="4509134"/>
          </a:xfrm>
          <a:prstGeom prst="rect">
            <a:avLst/>
          </a:prstGeom>
        </p:spPr>
        <p:txBody>
          <a:bodyPr vert="horz" lIns="92729" tIns="46365" rIns="92729" bIns="463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3" y="9517546"/>
            <a:ext cx="2984870" cy="501016"/>
          </a:xfrm>
          <a:prstGeom prst="rect">
            <a:avLst/>
          </a:prstGeom>
        </p:spPr>
        <p:txBody>
          <a:bodyPr vert="horz" lIns="92729" tIns="46365" rIns="92729" bIns="46365" rtlCol="0" anchor="b"/>
          <a:lstStyle>
            <a:lvl1pPr algn="l">
              <a:defRPr sz="1200"/>
            </a:lvl1pPr>
          </a:lstStyle>
          <a:p>
            <a:endParaRPr lang="th-TH"/>
          </a:p>
        </p:txBody>
      </p:sp>
      <p:sp>
        <p:nvSpPr>
          <p:cNvPr id="7" name="Slide Number Placeholder 6"/>
          <p:cNvSpPr>
            <a:spLocks noGrp="1"/>
          </p:cNvSpPr>
          <p:nvPr>
            <p:ph type="sldNum" sz="quarter" idx="5"/>
          </p:nvPr>
        </p:nvSpPr>
        <p:spPr>
          <a:xfrm>
            <a:off x="3901702" y="9517546"/>
            <a:ext cx="2984870" cy="501016"/>
          </a:xfrm>
          <a:prstGeom prst="rect">
            <a:avLst/>
          </a:prstGeom>
        </p:spPr>
        <p:txBody>
          <a:bodyPr vert="horz" lIns="92729" tIns="46365" rIns="92729" bIns="46365" rtlCol="0" anchor="b"/>
          <a:lstStyle>
            <a:lvl1pPr algn="r">
              <a:defRPr sz="1200"/>
            </a:lvl1pPr>
          </a:lstStyle>
          <a:p>
            <a:fld id="{F32FC8FF-5982-4C6E-8345-F1F58120F978}" type="slidenum">
              <a:rPr lang="th-TH" smtClean="0"/>
              <a:pPr/>
              <a:t>‹#›</a:t>
            </a:fld>
            <a:endParaRPr lang="th-TH"/>
          </a:p>
        </p:txBody>
      </p:sp>
    </p:spTree>
    <p:extLst>
      <p:ext uri="{BB962C8B-B14F-4D97-AF65-F5344CB8AC3E}">
        <p14:creationId xmlns:p14="http://schemas.microsoft.com/office/powerpoint/2010/main" val="408772015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34ECDBA0-A34F-41DC-8FF9-4473BD05AE78}" type="slidenum">
              <a:rPr lang="en-US" smtClean="0"/>
              <a:pPr/>
              <a:t>1</a:t>
            </a:fld>
            <a:endParaRPr lang="th-TH" smtClean="0"/>
          </a:p>
        </p:txBody>
      </p:sp>
      <p:sp>
        <p:nvSpPr>
          <p:cNvPr id="12291" name="Rectangle 2"/>
          <p:cNvSpPr>
            <a:spLocks noGrp="1" noRot="1" noChangeAspect="1" noChangeArrowheads="1" noTextEdit="1"/>
          </p:cNvSpPr>
          <p:nvPr>
            <p:ph type="sldImg"/>
          </p:nvPr>
        </p:nvSpPr>
        <p:spPr>
          <a:xfrm>
            <a:off x="441325" y="755650"/>
            <a:ext cx="6005513" cy="3754438"/>
          </a:xfrm>
          <a:ln/>
        </p:spPr>
      </p:sp>
      <p:sp>
        <p:nvSpPr>
          <p:cNvPr id="12292" name="Rectangle 3"/>
          <p:cNvSpPr>
            <a:spLocks noGrp="1" noChangeArrowheads="1"/>
          </p:cNvSpPr>
          <p:nvPr>
            <p:ph type="body" idx="1"/>
          </p:nvPr>
        </p:nvSpPr>
        <p:spPr>
          <a:xfrm>
            <a:off x="688496" y="4760449"/>
            <a:ext cx="5511174" cy="4505912"/>
          </a:xfrm>
          <a:noFill/>
          <a:ln/>
        </p:spPr>
        <p:txBody>
          <a:bodyPr/>
          <a:lstStyle/>
          <a:p>
            <a:pPr eaLnBrk="1" hangingPunct="1"/>
            <a:endParaRPr lang="en-US"/>
          </a:p>
        </p:txBody>
      </p:sp>
    </p:spTree>
    <p:extLst>
      <p:ext uri="{BB962C8B-B14F-4D97-AF65-F5344CB8AC3E}">
        <p14:creationId xmlns:p14="http://schemas.microsoft.com/office/powerpoint/2010/main" val="426399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10</a:t>
            </a:fld>
            <a:endParaRPr lang="th-TH"/>
          </a:p>
        </p:txBody>
      </p:sp>
    </p:spTree>
    <p:extLst>
      <p:ext uri="{BB962C8B-B14F-4D97-AF65-F5344CB8AC3E}">
        <p14:creationId xmlns:p14="http://schemas.microsoft.com/office/powerpoint/2010/main" val="262143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2729" tIns="46365" rIns="92729" bIns="46365" rtlCol="0">
            <a:normAutofit/>
          </a:bodyPr>
          <a:lstStyle/>
          <a:p>
            <a:pPr marL="289779" indent="-289779">
              <a:spcBef>
                <a:spcPts val="608"/>
              </a:spcBef>
              <a:buFont typeface="Arial" pitchFamily="34" charset="0"/>
              <a:buChar char="•"/>
            </a:pPr>
            <a:r>
              <a:rPr lang="en-US" sz="1200" dirty="0">
                <a:latin typeface="Tahoma" pitchFamily="34" charset="0"/>
                <a:ea typeface="Tahoma" pitchFamily="34" charset="0"/>
                <a:cs typeface="Tahoma" pitchFamily="34" charset="0"/>
              </a:rPr>
              <a:t>Explain how current social welfare system is reflected in the graph</a:t>
            </a:r>
          </a:p>
          <a:p>
            <a:pPr marL="289779" indent="-289779">
              <a:spcBef>
                <a:spcPts val="608"/>
              </a:spcBef>
              <a:buFont typeface="Arial" pitchFamily="34" charset="0"/>
              <a:buChar char="•"/>
            </a:pPr>
            <a:endParaRPr lang="en-US" sz="12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F32FC8FF-5982-4C6E-8345-F1F58120F978}" type="slidenum">
              <a:rPr lang="th-TH" smtClean="0"/>
              <a:pPr/>
              <a:t>11</a:t>
            </a:fld>
            <a:endParaRPr lang="th-TH"/>
          </a:p>
        </p:txBody>
      </p:sp>
    </p:spTree>
    <p:extLst>
      <p:ext uri="{BB962C8B-B14F-4D97-AF65-F5344CB8AC3E}">
        <p14:creationId xmlns:p14="http://schemas.microsoft.com/office/powerpoint/2010/main" val="294554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12</a:t>
            </a:fld>
            <a:endParaRPr lang="th-TH"/>
          </a:p>
        </p:txBody>
      </p:sp>
    </p:spTree>
    <p:extLst>
      <p:ext uri="{BB962C8B-B14F-4D97-AF65-F5344CB8AC3E}">
        <p14:creationId xmlns:p14="http://schemas.microsoft.com/office/powerpoint/2010/main" val="117694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vert="horz" lIns="92729" tIns="46365" rIns="92729" bIns="46365" rtlCol="0">
            <a:normAutofit/>
          </a:bodyPr>
          <a:lstStyle/>
          <a:p>
            <a:pPr marL="289779" indent="-289779">
              <a:spcBef>
                <a:spcPts val="608"/>
              </a:spcBef>
              <a:buFont typeface="Arial" pitchFamily="34" charset="0"/>
              <a:buChar char="•"/>
            </a:pPr>
            <a:r>
              <a:rPr lang="en-US" sz="1200" dirty="0">
                <a:latin typeface="Tahoma" pitchFamily="34" charset="0"/>
                <a:ea typeface="Tahoma" pitchFamily="34" charset="0"/>
                <a:cs typeface="Tahoma" pitchFamily="34" charset="0"/>
              </a:rPr>
              <a:t>The aggregate deficit—occurred for age 0-24 and 60 years and over—is larger than the aggregate surplus. </a:t>
            </a:r>
          </a:p>
          <a:p>
            <a:pPr marL="289779" indent="-289779">
              <a:spcBef>
                <a:spcPts val="608"/>
              </a:spcBef>
              <a:buFont typeface="Arial" pitchFamily="34" charset="0"/>
              <a:buChar char="•"/>
            </a:pPr>
            <a:r>
              <a:rPr lang="en-US" sz="1200" dirty="0">
                <a:latin typeface="Tahoma" pitchFamily="34" charset="0"/>
                <a:ea typeface="Tahoma" pitchFamily="34" charset="0"/>
                <a:cs typeface="Tahoma" pitchFamily="34" charset="0"/>
              </a:rPr>
              <a:t>This life-cycle deficit for has to be covered by 2 channels of reallocations—asset-based reallocation and transfers. </a:t>
            </a:r>
          </a:p>
          <a:p>
            <a:pPr marL="289779" indent="-289779">
              <a:spcBef>
                <a:spcPts val="608"/>
              </a:spcBef>
              <a:buFont typeface="Arial" pitchFamily="34" charset="0"/>
              <a:buChar char="•"/>
            </a:pPr>
            <a:endParaRPr lang="en-US" sz="1200" dirty="0">
              <a:latin typeface="Tahoma" pitchFamily="34" charset="0"/>
              <a:ea typeface="Tahoma" pitchFamily="34" charset="0"/>
              <a:cs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14</a:t>
            </a:fld>
            <a:endParaRPr lang="th-TH"/>
          </a:p>
        </p:txBody>
      </p:sp>
    </p:spTree>
    <p:extLst>
      <p:ext uri="{BB962C8B-B14F-4D97-AF65-F5344CB8AC3E}">
        <p14:creationId xmlns:p14="http://schemas.microsoft.com/office/powerpoint/2010/main" val="94787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15</a:t>
            </a:fld>
            <a:endParaRPr lang="th-TH"/>
          </a:p>
        </p:txBody>
      </p:sp>
    </p:spTree>
    <p:extLst>
      <p:ext uri="{BB962C8B-B14F-4D97-AF65-F5344CB8AC3E}">
        <p14:creationId xmlns:p14="http://schemas.microsoft.com/office/powerpoint/2010/main" val="47064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16</a:t>
            </a:fld>
            <a:endParaRPr lang="th-TH"/>
          </a:p>
        </p:txBody>
      </p:sp>
    </p:spTree>
    <p:extLst>
      <p:ext uri="{BB962C8B-B14F-4D97-AF65-F5344CB8AC3E}">
        <p14:creationId xmlns:p14="http://schemas.microsoft.com/office/powerpoint/2010/main" val="234575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17</a:t>
            </a:fld>
            <a:endParaRPr lang="th-TH"/>
          </a:p>
        </p:txBody>
      </p:sp>
    </p:spTree>
    <p:extLst>
      <p:ext uri="{BB962C8B-B14F-4D97-AF65-F5344CB8AC3E}">
        <p14:creationId xmlns:p14="http://schemas.microsoft.com/office/powerpoint/2010/main" val="347496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18</a:t>
            </a:fld>
            <a:endParaRPr lang="th-TH"/>
          </a:p>
        </p:txBody>
      </p:sp>
    </p:spTree>
    <p:extLst>
      <p:ext uri="{BB962C8B-B14F-4D97-AF65-F5344CB8AC3E}">
        <p14:creationId xmlns:p14="http://schemas.microsoft.com/office/powerpoint/2010/main" val="4200725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FC8FF-5982-4C6E-8345-F1F58120F978}" type="slidenum">
              <a:rPr lang="th-TH" smtClean="0"/>
              <a:pPr/>
              <a:t>19</a:t>
            </a:fld>
            <a:endParaRPr lang="th-TH"/>
          </a:p>
        </p:txBody>
      </p:sp>
    </p:spTree>
    <p:extLst>
      <p:ext uri="{BB962C8B-B14F-4D97-AF65-F5344CB8AC3E}">
        <p14:creationId xmlns:p14="http://schemas.microsoft.com/office/powerpoint/2010/main" val="110350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763F27-6D8D-4B85-BAF0-2EF2D652DF06}" type="slidenum">
              <a:rPr lang="en-US">
                <a:solidFill>
                  <a:srgbClr val="000000"/>
                </a:solidFill>
                <a:cs typeface="Cordia New" pitchFamily="34" charset="-34"/>
              </a:rPr>
              <a:pPr fontAlgn="base">
                <a:spcBef>
                  <a:spcPct val="0"/>
                </a:spcBef>
                <a:spcAft>
                  <a:spcPct val="0"/>
                </a:spcAft>
                <a:defRPr/>
              </a:pPr>
              <a:t>2</a:t>
            </a:fld>
            <a:endParaRPr lang="th-TH">
              <a:solidFill>
                <a:srgbClr val="000000"/>
              </a:solidFill>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25" tIns="46364" rIns="92725" bIns="46364"/>
          <a:lstStyle/>
          <a:p>
            <a:pPr eaLnBrk="1" hangingPunct="1">
              <a:spcBef>
                <a:spcPct val="0"/>
              </a:spcBef>
            </a:pPr>
            <a:endParaRPr lang="en-US" smtClean="0">
              <a:cs typeface="Cordia New" pitchFamily="34" charset="-34"/>
            </a:endParaRPr>
          </a:p>
        </p:txBody>
      </p:sp>
      <p:sp>
        <p:nvSpPr>
          <p:cNvPr id="18436" name="Footer Placeholder 7"/>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solidFill>
                <a:srgbClr val="000000"/>
              </a:solidFill>
              <a:cs typeface="Cordia New" pitchFamily="34" charset="-3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20</a:t>
            </a:fld>
            <a:endParaRPr lang="th-TH"/>
          </a:p>
        </p:txBody>
      </p:sp>
    </p:spTree>
    <p:extLst>
      <p:ext uri="{BB962C8B-B14F-4D97-AF65-F5344CB8AC3E}">
        <p14:creationId xmlns:p14="http://schemas.microsoft.com/office/powerpoint/2010/main" val="47064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21</a:t>
            </a:fld>
            <a:endParaRPr lang="th-TH"/>
          </a:p>
        </p:txBody>
      </p:sp>
    </p:spTree>
    <p:extLst>
      <p:ext uri="{BB962C8B-B14F-4D97-AF65-F5344CB8AC3E}">
        <p14:creationId xmlns:p14="http://schemas.microsoft.com/office/powerpoint/2010/main" val="84188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666750" y="698500"/>
            <a:ext cx="5872163" cy="36703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Cordia New" pitchFamily="34" charset="-34"/>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C7508C-4344-4AA3-B293-D447DAE5DA1B}" type="slidenum">
              <a:rPr lang="th-TH" smtClean="0">
                <a:solidFill>
                  <a:srgbClr val="000000"/>
                </a:solidFill>
              </a:rPr>
              <a:pPr fontAlgn="base">
                <a:spcBef>
                  <a:spcPct val="0"/>
                </a:spcBef>
                <a:spcAft>
                  <a:spcPct val="0"/>
                </a:spcAft>
                <a:defRPr/>
              </a:pPr>
              <a:t>22</a:t>
            </a:fld>
            <a:endParaRPr lang="th-TH" smtClean="0">
              <a:solidFill>
                <a:srgbClr val="000000"/>
              </a:solidFill>
            </a:endParaRP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th-TH" smtClean="0">
                <a:solidFill>
                  <a:srgbClr val="000000"/>
                </a:solidFill>
              </a:rPr>
              <a:t>23/03/2554</a:t>
            </a:r>
          </a:p>
        </p:txBody>
      </p:sp>
    </p:spTree>
    <p:extLst>
      <p:ext uri="{BB962C8B-B14F-4D97-AF65-F5344CB8AC3E}">
        <p14:creationId xmlns:p14="http://schemas.microsoft.com/office/powerpoint/2010/main" val="377860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23</a:t>
            </a:fld>
            <a:endParaRPr lang="th-TH"/>
          </a:p>
        </p:txBody>
      </p:sp>
    </p:spTree>
    <p:extLst>
      <p:ext uri="{BB962C8B-B14F-4D97-AF65-F5344CB8AC3E}">
        <p14:creationId xmlns:p14="http://schemas.microsoft.com/office/powerpoint/2010/main" val="2193796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307" indent="-180307">
              <a:spcBef>
                <a:spcPts val="608"/>
              </a:spcBef>
              <a:buFont typeface="Wingdings" pitchFamily="2" charset="2"/>
              <a:buChar char="§"/>
            </a:pPr>
            <a:r>
              <a:rPr lang="en-US" sz="1200" dirty="0">
                <a:latin typeface="Tahoma" pitchFamily="34" charset="0"/>
                <a:ea typeface="Tahoma" pitchFamily="34" charset="0"/>
                <a:cs typeface="Tahoma" pitchFamily="34" charset="0"/>
              </a:rPr>
              <a:t>Education in Thailand was mainly financed by public resources. </a:t>
            </a:r>
          </a:p>
          <a:p>
            <a:pPr marL="180307" indent="-180307">
              <a:spcBef>
                <a:spcPts val="608"/>
              </a:spcBef>
              <a:buFont typeface="Wingdings" pitchFamily="2" charset="2"/>
              <a:buChar char="§"/>
            </a:pPr>
            <a:r>
              <a:rPr lang="en-US" sz="1200" dirty="0">
                <a:latin typeface="Tahoma" pitchFamily="34" charset="0"/>
                <a:ea typeface="Tahoma" pitchFamily="34" charset="0"/>
                <a:cs typeface="Tahoma" pitchFamily="34" charset="0"/>
              </a:rPr>
              <a:t>The public share was higher than 80% for almost all education levels except for the elderly group (60+) </a:t>
            </a:r>
          </a:p>
          <a:p>
            <a:pPr marL="180307" indent="-180307">
              <a:spcBef>
                <a:spcPts val="608"/>
              </a:spcBef>
              <a:buFont typeface="Wingdings" pitchFamily="2" charset="2"/>
              <a:buChar char="§"/>
            </a:pPr>
            <a:r>
              <a:rPr lang="en-US" sz="1200" dirty="0">
                <a:latin typeface="Tahoma" pitchFamily="34" charset="0"/>
                <a:ea typeface="Tahoma" pitchFamily="34" charset="0"/>
                <a:cs typeface="Tahoma" pitchFamily="34" charset="0"/>
              </a:rPr>
              <a:t>It should be noted that public spending on education was highest in primary education level (5-14).</a:t>
            </a:r>
          </a:p>
          <a:p>
            <a:pPr marL="180307" indent="-180307">
              <a:spcBef>
                <a:spcPts val="608"/>
              </a:spcBef>
              <a:buFont typeface="Wingdings" pitchFamily="2" charset="2"/>
              <a:buChar char="§"/>
            </a:pPr>
            <a:r>
              <a:rPr lang="en-US" sz="1200" dirty="0">
                <a:latin typeface="Tahoma" pitchFamily="34" charset="0"/>
                <a:ea typeface="Tahoma" pitchFamily="34" charset="0"/>
                <a:cs typeface="Tahoma" pitchFamily="34" charset="0"/>
              </a:rPr>
              <a:t>This is due to the fact that in Thailand, this education level is compulsory and fully supported by the government. </a:t>
            </a:r>
          </a:p>
          <a:p>
            <a:pPr marL="180307" indent="-180307">
              <a:spcBef>
                <a:spcPts val="608"/>
              </a:spcBef>
              <a:buFont typeface="Wingdings" pitchFamily="2" charset="2"/>
              <a:buChar char="§"/>
            </a:pPr>
            <a:r>
              <a:rPr lang="en-US" sz="1200" dirty="0">
                <a:latin typeface="Tahoma" pitchFamily="34" charset="0"/>
                <a:ea typeface="Tahoma" pitchFamily="34" charset="0"/>
                <a:cs typeface="Tahoma" pitchFamily="34" charset="0"/>
              </a:rPr>
              <a:t>public-private share of health expenditure was varied with age. </a:t>
            </a:r>
          </a:p>
          <a:p>
            <a:pPr marL="180307" indent="-180307">
              <a:spcBef>
                <a:spcPts val="608"/>
              </a:spcBef>
              <a:buFont typeface="Wingdings" pitchFamily="2" charset="2"/>
              <a:buChar char="§"/>
            </a:pPr>
            <a:r>
              <a:rPr lang="en-US" sz="1200" dirty="0">
                <a:latin typeface="Tahoma" pitchFamily="34" charset="0"/>
                <a:ea typeface="Tahoma" pitchFamily="34" charset="0"/>
                <a:cs typeface="Tahoma" pitchFamily="34" charset="0"/>
              </a:rPr>
              <a:t>The percentage share of public spending on healthcare was higher in early childhood (0-5) and elderly (60+) groups, almost equal private contribution in children (5-14) and working age (25-59) groups, and less than private spending in teenager group (15-24). </a:t>
            </a:r>
          </a:p>
          <a:p>
            <a:pPr marL="180307" indent="-180307">
              <a:spcBef>
                <a:spcPts val="608"/>
              </a:spcBef>
              <a:buFont typeface="Wingdings" pitchFamily="2" charset="2"/>
              <a:buChar char="§"/>
            </a:pPr>
            <a:r>
              <a:rPr lang="en-US" sz="1200" dirty="0">
                <a:latin typeface="Tahoma" pitchFamily="34" charset="0"/>
                <a:ea typeface="Tahoma" pitchFamily="34" charset="0"/>
                <a:cs typeface="Tahoma" pitchFamily="34" charset="0"/>
              </a:rPr>
              <a:t>It should be noted that in 2011, the health consumption of population age 60 years and above was highest compare to other age groups</a:t>
            </a:r>
          </a:p>
          <a:p>
            <a:endParaRPr lang="en-US" sz="12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F32FC8FF-5982-4C6E-8345-F1F58120F978}" type="slidenum">
              <a:rPr lang="th-TH" smtClean="0"/>
              <a:pPr/>
              <a:t>24</a:t>
            </a:fld>
            <a:endParaRPr lang="th-TH"/>
          </a:p>
        </p:txBody>
      </p:sp>
    </p:spTree>
    <p:extLst>
      <p:ext uri="{BB962C8B-B14F-4D97-AF65-F5344CB8AC3E}">
        <p14:creationId xmlns:p14="http://schemas.microsoft.com/office/powerpoint/2010/main" val="423304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9779" indent="-289779">
              <a:spcBef>
                <a:spcPts val="608"/>
              </a:spcBef>
              <a:buFont typeface="Arial" pitchFamily="34" charset="0"/>
              <a:buChar char="•"/>
            </a:pPr>
            <a:r>
              <a:rPr lang="en-US" sz="1200" dirty="0">
                <a:latin typeface="Tahoma" pitchFamily="34" charset="0"/>
                <a:ea typeface="Tahoma" pitchFamily="34" charset="0"/>
                <a:cs typeface="Tahoma" pitchFamily="34" charset="0"/>
              </a:rPr>
              <a:t>Fertility decline since the 1960s has led to dramatic changes in growth of different age segments of the population, and correspondingly, to sharp changes in age structure. These are very obvious in the age pyramids shown in the figure. Between 1960 and 2000, Thailand’s age pyramid changed from a broad-based, high fertility age structure to one in which each of the 5-year cohorts aged 15–39 was larger than the 5-year cohorts in the childhood ages</a:t>
            </a:r>
          </a:p>
          <a:p>
            <a:pPr marL="289779" indent="-289779">
              <a:spcBef>
                <a:spcPts val="608"/>
              </a:spcBef>
              <a:buFont typeface="Arial" pitchFamily="34" charset="0"/>
              <a:buChar char="•"/>
            </a:pPr>
            <a:r>
              <a:rPr lang="en-US" sz="1200" dirty="0">
                <a:latin typeface="Tahoma" pitchFamily="34" charset="0"/>
                <a:ea typeface="Tahoma" pitchFamily="34" charset="0"/>
                <a:cs typeface="Tahoma" pitchFamily="34" charset="0"/>
              </a:rPr>
              <a:t>At the same time, </a:t>
            </a:r>
          </a:p>
          <a:p>
            <a:pPr marL="289779" indent="-289779">
              <a:spcBef>
                <a:spcPts val="608"/>
              </a:spcBef>
              <a:buFont typeface="Arial" pitchFamily="34" charset="0"/>
              <a:buChar char="•"/>
            </a:pPr>
            <a:endParaRPr lang="en-US" sz="12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F32FC8FF-5982-4C6E-8345-F1F58120F978}" type="slidenum">
              <a:rPr lang="th-TH" smtClean="0"/>
              <a:pPr/>
              <a:t>3</a:t>
            </a:fld>
            <a:endParaRPr lang="th-TH"/>
          </a:p>
        </p:txBody>
      </p:sp>
    </p:spTree>
    <p:extLst>
      <p:ext uri="{BB962C8B-B14F-4D97-AF65-F5344CB8AC3E}">
        <p14:creationId xmlns:p14="http://schemas.microsoft.com/office/powerpoint/2010/main" val="116436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2729" tIns="46365" rIns="92729" bIns="46365" rtlCol="0">
            <a:normAutofit/>
          </a:bodyPr>
          <a:lstStyle/>
          <a:p>
            <a:pPr marL="289779" indent="-289779">
              <a:spcBef>
                <a:spcPts val="608"/>
              </a:spcBef>
              <a:buFont typeface="Arial" pitchFamily="34" charset="0"/>
              <a:buChar char="•"/>
            </a:pPr>
            <a:r>
              <a:rPr lang="en-US" sz="1200" dirty="0">
                <a:latin typeface="Tahoma" pitchFamily="34" charset="0"/>
                <a:ea typeface="Tahoma" pitchFamily="34" charset="0"/>
                <a:cs typeface="Tahoma" pitchFamily="34" charset="0"/>
              </a:rPr>
              <a:t>Thailand has experienced a rapid demographic transition </a:t>
            </a:r>
            <a:r>
              <a:rPr lang="en-US" sz="1200" dirty="0">
                <a:latin typeface="Tahoma" pitchFamily="34" charset="0"/>
                <a:ea typeface="Tahoma" pitchFamily="34" charset="0"/>
                <a:cs typeface="Tahoma" pitchFamily="34" charset="0"/>
                <a:sym typeface="Wingdings" pitchFamily="2" charset="2"/>
              </a:rPr>
              <a:t> ageing rapidly while children and working-age population decreasing </a:t>
            </a:r>
            <a:endParaRPr lang="en-US" sz="1200" dirty="0">
              <a:latin typeface="Tahoma" pitchFamily="34" charset="0"/>
              <a:ea typeface="Tahoma" pitchFamily="34" charset="0"/>
              <a:cs typeface="Tahoma" pitchFamily="34" charset="0"/>
            </a:endParaRPr>
          </a:p>
          <a:p>
            <a:pPr marL="289779" indent="-289779">
              <a:spcBef>
                <a:spcPts val="608"/>
              </a:spcBef>
              <a:buFont typeface="Arial" pitchFamily="34" charset="0"/>
              <a:buChar char="•"/>
            </a:pPr>
            <a:r>
              <a:rPr lang="th-TH" sz="1200" dirty="0">
                <a:latin typeface="Tahoma" pitchFamily="34" charset="0"/>
                <a:ea typeface="Tahoma" pitchFamily="34" charset="0"/>
                <a:cs typeface="Tahoma" pitchFamily="34" charset="0"/>
              </a:rPr>
              <a:t>อัตราเจริญพันธุ์รวมของประเทศลดลงอย่างต่อเนื่องจาก </a:t>
            </a:r>
            <a:r>
              <a:rPr lang="en-US" sz="1200" dirty="0">
                <a:latin typeface="Tahoma" pitchFamily="34" charset="0"/>
                <a:ea typeface="Tahoma" pitchFamily="34" charset="0"/>
                <a:cs typeface="Tahoma" pitchFamily="34" charset="0"/>
              </a:rPr>
              <a:t>5.1</a:t>
            </a:r>
            <a:r>
              <a:rPr lang="th-TH" sz="1200" dirty="0">
                <a:latin typeface="Tahoma" pitchFamily="34" charset="0"/>
                <a:ea typeface="Tahoma" pitchFamily="34" charset="0"/>
                <a:cs typeface="Tahoma" pitchFamily="34" charset="0"/>
              </a:rPr>
              <a:t> คน ในปี </a:t>
            </a:r>
            <a:r>
              <a:rPr lang="en-US" sz="1200" dirty="0">
                <a:latin typeface="Tahoma" pitchFamily="34" charset="0"/>
                <a:ea typeface="Tahoma" pitchFamily="34" charset="0"/>
                <a:cs typeface="Tahoma" pitchFamily="34" charset="0"/>
              </a:rPr>
              <a:t>2515</a:t>
            </a:r>
            <a:r>
              <a:rPr lang="th-TH" sz="1200" dirty="0">
                <a:latin typeface="Tahoma" pitchFamily="34" charset="0"/>
                <a:ea typeface="Tahoma" pitchFamily="34" charset="0"/>
                <a:cs typeface="Tahoma" pitchFamily="34" charset="0"/>
              </a:rPr>
              <a:t> เหลือ </a:t>
            </a:r>
            <a:r>
              <a:rPr lang="en-US" sz="1200" dirty="0">
                <a:latin typeface="Tahoma" pitchFamily="34" charset="0"/>
                <a:ea typeface="Tahoma" pitchFamily="34" charset="0"/>
                <a:cs typeface="Tahoma" pitchFamily="34" charset="0"/>
              </a:rPr>
              <a:t>1.6</a:t>
            </a:r>
            <a:r>
              <a:rPr lang="th-TH" sz="1200" dirty="0">
                <a:latin typeface="Tahoma" pitchFamily="34" charset="0"/>
                <a:ea typeface="Tahoma" pitchFamily="34" charset="0"/>
                <a:cs typeface="Tahoma" pitchFamily="34" charset="0"/>
              </a:rPr>
              <a:t> คน ในปี </a:t>
            </a:r>
            <a:r>
              <a:rPr lang="en-US" sz="1200" dirty="0">
                <a:latin typeface="Tahoma" pitchFamily="34" charset="0"/>
                <a:ea typeface="Tahoma" pitchFamily="34" charset="0"/>
                <a:cs typeface="Tahoma" pitchFamily="34" charset="0"/>
              </a:rPr>
              <a:t>2553</a:t>
            </a:r>
            <a:r>
              <a:rPr lang="th-TH" sz="1200" dirty="0">
                <a:latin typeface="Tahoma" pitchFamily="34" charset="0"/>
                <a:ea typeface="Tahoma" pitchFamily="34" charset="0"/>
                <a:cs typeface="Tahoma" pitchFamily="34" charset="0"/>
              </a:rPr>
              <a:t> ซึ่งต่ำกว่าระดับทดแทน ทำให้การคาดประมาณประชากรของประเทศไทย พ.ศ. 2553-2583 พบว่า </a:t>
            </a:r>
            <a:endParaRPr lang="en-NZ" sz="1200" dirty="0">
              <a:latin typeface="Tahoma" pitchFamily="34" charset="0"/>
              <a:ea typeface="Tahoma" pitchFamily="34" charset="0"/>
              <a:cs typeface="Tahoma" pitchFamily="34" charset="0"/>
            </a:endParaRPr>
          </a:p>
          <a:p>
            <a:pPr marL="289779" indent="-289779">
              <a:spcBef>
                <a:spcPts val="608"/>
              </a:spcBef>
              <a:buFont typeface="Arial" pitchFamily="34" charset="0"/>
              <a:buChar char="•"/>
            </a:pPr>
            <a:r>
              <a:rPr lang="th-TH" sz="1200" dirty="0">
                <a:latin typeface="Tahoma" pitchFamily="34" charset="0"/>
                <a:ea typeface="Tahoma" pitchFamily="34" charset="0"/>
                <a:cs typeface="Tahoma" pitchFamily="34" charset="0"/>
              </a:rPr>
              <a:t>ประชากรไทยจะเพิ่มขึ้นสูงสุดเป็น 66.4 ล้านคน ในปี 2569 จากนั้นจะค่อยๆ ลดลงเหลือ 63.9 ล้านคน ในปี 2583</a:t>
            </a:r>
            <a:endParaRPr lang="en-NZ" sz="1200" dirty="0">
              <a:latin typeface="Tahoma" pitchFamily="34" charset="0"/>
              <a:ea typeface="Tahoma" pitchFamily="34" charset="0"/>
              <a:cs typeface="Tahoma" pitchFamily="34" charset="0"/>
            </a:endParaRPr>
          </a:p>
          <a:p>
            <a:pPr marL="289779" indent="-289779">
              <a:spcBef>
                <a:spcPts val="608"/>
              </a:spcBef>
              <a:buFont typeface="Arial" pitchFamily="34" charset="0"/>
              <a:buChar char="•"/>
            </a:pPr>
            <a:r>
              <a:rPr lang="th-TH" sz="1200" dirty="0">
                <a:latin typeface="Tahoma" pitchFamily="34" charset="0"/>
                <a:ea typeface="Tahoma" pitchFamily="34" charset="0"/>
                <a:cs typeface="Tahoma" pitchFamily="34" charset="0"/>
              </a:rPr>
              <a:t>สัดส่วนประชากรวัยเด็กและวัยแรงงานจะลดลง ขณะที่ประชากรวัยสูงอายุมีแนวโน้มเพิ่มขึ้น</a:t>
            </a:r>
          </a:p>
          <a:p>
            <a:pPr marL="289779" indent="-289779">
              <a:spcBef>
                <a:spcPts val="608"/>
              </a:spcBef>
              <a:buFont typeface="Arial" pitchFamily="34" charset="0"/>
              <a:buChar char="•"/>
            </a:pPr>
            <a:r>
              <a:rPr lang="th-TH" sz="1200" dirty="0">
                <a:latin typeface="Tahoma" pitchFamily="34" charset="0"/>
                <a:ea typeface="Tahoma" pitchFamily="34" charset="0"/>
                <a:cs typeface="Tahoma" pitchFamily="34" charset="0"/>
              </a:rPr>
              <a:t>นำไปสู่การขาดแคลนแรงงานอย่างรุนแรง และภาวะพึ่งพิงเพิ่มมากขึ้น</a:t>
            </a:r>
            <a:endParaRPr lang="en-NZ" sz="1200" dirty="0">
              <a:latin typeface="Tahoma" pitchFamily="34" charset="0"/>
              <a:ea typeface="Tahoma" pitchFamily="34" charset="0"/>
              <a:cs typeface="Tahoma" pitchFamily="34" charset="0"/>
            </a:endParaRPr>
          </a:p>
          <a:p>
            <a:pPr marL="289779" indent="-289779">
              <a:spcBef>
                <a:spcPts val="608"/>
              </a:spcBef>
              <a:buFont typeface="Arial" pitchFamily="34" charset="0"/>
              <a:buChar char="•"/>
            </a:pPr>
            <a:r>
              <a:rPr lang="en-US" sz="1200" dirty="0">
                <a:latin typeface="Tahoma" pitchFamily="34" charset="0"/>
                <a:ea typeface="Tahoma" pitchFamily="34" charset="0"/>
                <a:cs typeface="Tahoma" pitchFamily="34" charset="0"/>
              </a:rPr>
              <a:t>Population ageing in Thailand is occurring faster than it did in the past in more developed countries in the West</a:t>
            </a:r>
          </a:p>
        </p:txBody>
      </p:sp>
      <p:sp>
        <p:nvSpPr>
          <p:cNvPr id="4" name="Slide Number Placeholder 3"/>
          <p:cNvSpPr>
            <a:spLocks noGrp="1"/>
          </p:cNvSpPr>
          <p:nvPr>
            <p:ph type="sldNum" sz="quarter" idx="10"/>
          </p:nvPr>
        </p:nvSpPr>
        <p:spPr/>
        <p:txBody>
          <a:bodyPr/>
          <a:lstStyle/>
          <a:p>
            <a:fld id="{F32FC8FF-5982-4C6E-8345-F1F58120F978}" type="slidenum">
              <a:rPr lang="th-TH" smtClean="0"/>
              <a:pPr/>
              <a:t>4</a:t>
            </a:fld>
            <a:endParaRPr lang="th-TH"/>
          </a:p>
        </p:txBody>
      </p:sp>
    </p:spTree>
    <p:extLst>
      <p:ext uri="{BB962C8B-B14F-4D97-AF65-F5344CB8AC3E}">
        <p14:creationId xmlns:p14="http://schemas.microsoft.com/office/powerpoint/2010/main" val="116436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5</a:t>
            </a:fld>
            <a:endParaRPr lang="th-TH"/>
          </a:p>
        </p:txBody>
      </p:sp>
    </p:spTree>
    <p:extLst>
      <p:ext uri="{BB962C8B-B14F-4D97-AF65-F5344CB8AC3E}">
        <p14:creationId xmlns:p14="http://schemas.microsoft.com/office/powerpoint/2010/main" val="233569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6</a:t>
            </a:fld>
            <a:endParaRPr lang="th-TH"/>
          </a:p>
        </p:txBody>
      </p:sp>
    </p:spTree>
    <p:extLst>
      <p:ext uri="{BB962C8B-B14F-4D97-AF65-F5344CB8AC3E}">
        <p14:creationId xmlns:p14="http://schemas.microsoft.com/office/powerpoint/2010/main" val="70081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marL="0" indent="0">
              <a:lnSpc>
                <a:spcPct val="90000"/>
              </a:lnSpc>
              <a:spcBef>
                <a:spcPts val="303"/>
              </a:spcBef>
              <a:buFontTx/>
              <a:buNone/>
            </a:pPr>
            <a:endParaRPr lang="en-US" sz="1600" dirty="0" smtClean="0">
              <a:latin typeface="TH SarabunPSK" pitchFamily="34" charset="-34"/>
              <a:cs typeface="TH SarabunPSK" pitchFamily="34" charset="-34"/>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030D81-7DA7-436D-B132-D44EAC16C09E}" type="slidenum">
              <a:rPr lang="th-TH"/>
              <a:pPr fontAlgn="base">
                <a:spcBef>
                  <a:spcPct val="0"/>
                </a:spcBef>
                <a:spcAft>
                  <a:spcPct val="0"/>
                </a:spcAft>
                <a:defRPr/>
              </a:pPr>
              <a:t>7</a:t>
            </a:fld>
            <a:endParaRPr lang="th-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CA9E79-AF39-47B5-8CFD-02C3B77019B7}" type="slidenum">
              <a:rPr lang="th-TH"/>
              <a:pPr fontAlgn="base">
                <a:spcBef>
                  <a:spcPct val="0"/>
                </a:spcBef>
                <a:spcAft>
                  <a:spcPct val="0"/>
                </a:spcAft>
                <a:defRPr/>
              </a:pPr>
              <a:t>8</a:t>
            </a:fld>
            <a:endParaRPr lang="th-TH"/>
          </a:p>
        </p:txBody>
      </p:sp>
      <p:sp>
        <p:nvSpPr>
          <p:cNvPr id="2" name="Notes Placeholder 1"/>
          <p:cNvSpPr>
            <a:spLocks noGrp="1"/>
          </p:cNvSpPr>
          <p:nvPr>
            <p:ph type="body" sz="quarter" idx="10"/>
          </p:nvPr>
        </p:nvSpPr>
        <p:spPr/>
        <p:txBody>
          <a:bodyPr/>
          <a:lstStyle/>
          <a:p>
            <a:pPr marL="288865" indent="-288865">
              <a:spcBef>
                <a:spcPct val="0"/>
              </a:spcBef>
              <a:buFontTx/>
              <a:buChar char="•"/>
            </a:pPr>
            <a:r>
              <a:rPr lang="en-US" dirty="0" err="1" smtClean="0">
                <a:latin typeface="TH SarabunPSK" pitchFamily="34" charset="-34"/>
                <a:cs typeface="TH SarabunPSK" pitchFamily="34" charset="-34"/>
              </a:rPr>
              <a:t>แนวคิด</a:t>
            </a:r>
            <a:r>
              <a:rPr lang="en-US" dirty="0" smtClean="0">
                <a:latin typeface="TH SarabunPSK" pitchFamily="34" charset="-34"/>
                <a:cs typeface="TH SarabunPSK" pitchFamily="34" charset="-34"/>
              </a:rPr>
              <a:t> NTA </a:t>
            </a:r>
            <a:r>
              <a:rPr lang="en-US" dirty="0" err="1" smtClean="0">
                <a:latin typeface="TH SarabunPSK" pitchFamily="34" charset="-34"/>
                <a:cs typeface="TH SarabunPSK" pitchFamily="34" charset="-34"/>
              </a:rPr>
              <a:t>เกิดขึ้นจากแนวคิดทางเศรษฐศาสตร์ที่สนใจมิติด้านโครงสร้างประชากร</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และบทบาทของการโอนระหว่างรุ่นอายุ</a:t>
            </a:r>
            <a:r>
              <a:rPr lang="en-US" dirty="0" smtClean="0">
                <a:latin typeface="TH SarabunPSK" pitchFamily="34" charset="-34"/>
                <a:cs typeface="TH SarabunPSK" pitchFamily="34" charset="-34"/>
              </a:rPr>
              <a:t> (Intergenerational Transfers) </a:t>
            </a:r>
            <a:r>
              <a:rPr lang="en-US" dirty="0" err="1" smtClean="0">
                <a:latin typeface="TH SarabunPSK" pitchFamily="34" charset="-34"/>
                <a:cs typeface="TH SarabunPSK" pitchFamily="34" charset="-34"/>
              </a:rPr>
              <a:t>ในระบบเศรษฐกิจ</a:t>
            </a:r>
            <a:endParaRPr lang="en-US" dirty="0" smtClean="0">
              <a:latin typeface="TH SarabunPSK" pitchFamily="34" charset="-34"/>
              <a:cs typeface="TH SarabunPSK" pitchFamily="34" charset="-34"/>
            </a:endParaRPr>
          </a:p>
          <a:p>
            <a:pPr marL="288865" indent="-288865">
              <a:spcBef>
                <a:spcPct val="0"/>
              </a:spcBef>
              <a:buFontTx/>
              <a:buChar char="•"/>
            </a:pPr>
            <a:r>
              <a:rPr lang="en-US" dirty="0" err="1" smtClean="0">
                <a:latin typeface="TH SarabunPSK" pitchFamily="34" charset="-34"/>
                <a:cs typeface="TH SarabunPSK" pitchFamily="34" charset="-34"/>
              </a:rPr>
              <a:t>โครงการ</a:t>
            </a:r>
            <a:r>
              <a:rPr lang="en-US" dirty="0" smtClean="0">
                <a:latin typeface="TH SarabunPSK" pitchFamily="34" charset="-34"/>
                <a:cs typeface="TH SarabunPSK" pitchFamily="34" charset="-34"/>
              </a:rPr>
              <a:t> NTA </a:t>
            </a:r>
            <a:r>
              <a:rPr lang="en-US" dirty="0" err="1" smtClean="0">
                <a:latin typeface="TH SarabunPSK" pitchFamily="34" charset="-34"/>
                <a:cs typeface="TH SarabunPSK" pitchFamily="34" charset="-34"/>
              </a:rPr>
              <a:t>ระดับนานาชาติเริ่มขึ้นครั้งแรกในปี</a:t>
            </a:r>
            <a:r>
              <a:rPr lang="en-US" dirty="0" smtClean="0">
                <a:latin typeface="TH SarabunPSK" pitchFamily="34" charset="-34"/>
                <a:cs typeface="TH SarabunPSK" pitchFamily="34" charset="-34"/>
              </a:rPr>
              <a:t> 2545 </a:t>
            </a:r>
            <a:r>
              <a:rPr lang="en-US" dirty="0" err="1" smtClean="0">
                <a:latin typeface="TH SarabunPSK" pitchFamily="34" charset="-34"/>
                <a:cs typeface="TH SarabunPSK" pitchFamily="34" charset="-34"/>
              </a:rPr>
              <a:t>ประกอบด้วย</a:t>
            </a:r>
            <a:r>
              <a:rPr lang="en-US" dirty="0" smtClean="0">
                <a:latin typeface="TH SarabunPSK" pitchFamily="34" charset="-34"/>
                <a:cs typeface="TH SarabunPSK" pitchFamily="34" charset="-34"/>
              </a:rPr>
              <a:t> 7 </a:t>
            </a:r>
            <a:r>
              <a:rPr lang="en-US" dirty="0" err="1" smtClean="0">
                <a:latin typeface="TH SarabunPSK" pitchFamily="34" charset="-34"/>
                <a:cs typeface="TH SarabunPSK" pitchFamily="34" charset="-34"/>
              </a:rPr>
              <a:t>ประเทศ</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ได้แก่</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สหรัฐอเมริกา</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ใต้หวัน</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ญี่ปุ่น</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อินโดนีเซีย</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บราซิล</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ชิลี</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และฝรั่งเศส</a:t>
            </a:r>
            <a:endParaRPr lang="en-US" dirty="0" smtClean="0">
              <a:latin typeface="TH SarabunPSK" pitchFamily="34" charset="-34"/>
              <a:cs typeface="TH SarabunPSK" pitchFamily="34" charset="-34"/>
            </a:endParaRPr>
          </a:p>
          <a:p>
            <a:pPr marL="288865" indent="-288865">
              <a:spcBef>
                <a:spcPct val="0"/>
              </a:spcBef>
              <a:buFontTx/>
              <a:buChar char="•"/>
            </a:pPr>
            <a:r>
              <a:rPr lang="en-US" dirty="0" err="1" smtClean="0">
                <a:latin typeface="TH SarabunPSK" pitchFamily="34" charset="-34"/>
                <a:cs typeface="TH SarabunPSK" pitchFamily="34" charset="-34"/>
              </a:rPr>
              <a:t>ปัจจุบัน</a:t>
            </a:r>
            <a:r>
              <a:rPr lang="en-US" dirty="0" smtClean="0">
                <a:latin typeface="TH SarabunPSK" pitchFamily="34" charset="-34"/>
                <a:cs typeface="TH SarabunPSK" pitchFamily="34" charset="-34"/>
              </a:rPr>
              <a:t> (ณ </a:t>
            </a:r>
            <a:r>
              <a:rPr lang="en-US" dirty="0" err="1" smtClean="0">
                <a:latin typeface="TH SarabunPSK" pitchFamily="34" charset="-34"/>
                <a:cs typeface="TH SarabunPSK" pitchFamily="34" charset="-34"/>
              </a:rPr>
              <a:t>เดือนมิถุนายน</a:t>
            </a:r>
            <a:r>
              <a:rPr lang="en-US" dirty="0" smtClean="0">
                <a:latin typeface="TH SarabunPSK" pitchFamily="34" charset="-34"/>
                <a:cs typeface="TH SarabunPSK" pitchFamily="34" charset="-34"/>
              </a:rPr>
              <a:t> 2556) </a:t>
            </a:r>
            <a:r>
              <a:rPr lang="en-US" dirty="0" err="1" smtClean="0">
                <a:latin typeface="TH SarabunPSK" pitchFamily="34" charset="-34"/>
                <a:cs typeface="TH SarabunPSK" pitchFamily="34" charset="-34"/>
              </a:rPr>
              <a:t>มีสมาชิกรวม</a:t>
            </a:r>
            <a:r>
              <a:rPr lang="en-US" dirty="0" smtClean="0">
                <a:latin typeface="TH SarabunPSK" pitchFamily="34" charset="-34"/>
                <a:cs typeface="TH SarabunPSK" pitchFamily="34" charset="-34"/>
              </a:rPr>
              <a:t> 41 </a:t>
            </a:r>
            <a:r>
              <a:rPr lang="en-US" dirty="0" err="1" smtClean="0">
                <a:latin typeface="TH SarabunPSK" pitchFamily="34" charset="-34"/>
                <a:cs typeface="TH SarabunPSK" pitchFamily="34" charset="-34"/>
              </a:rPr>
              <a:t>ประเทศ</a:t>
            </a:r>
            <a:endParaRPr lang="en-US" dirty="0" smtClean="0">
              <a:latin typeface="TH SarabunPSK" pitchFamily="34" charset="-34"/>
              <a:cs typeface="TH SarabunPSK" pitchFamily="34" charset="-34"/>
            </a:endParaRPr>
          </a:p>
          <a:p>
            <a:pPr marL="288865" indent="-288865">
              <a:spcBef>
                <a:spcPct val="0"/>
              </a:spcBef>
              <a:buFontTx/>
              <a:buChar char="•"/>
            </a:pPr>
            <a:endParaRPr lang="en-US" dirty="0" smtClean="0">
              <a:latin typeface="TH SarabunPSK" pitchFamily="34" charset="-34"/>
              <a:cs typeface="TH SarabunPSK" pitchFamily="34" charset="-34"/>
            </a:endParaRPr>
          </a:p>
          <a:p>
            <a:pPr marL="288865" indent="-288865">
              <a:spcBef>
                <a:spcPct val="0"/>
              </a:spcBef>
            </a:pPr>
            <a:endParaRPr lang="en-US" dirty="0" smtClean="0">
              <a:cs typeface="Cordia New" pitchFamily="34" charset="-34"/>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FC8FF-5982-4C6E-8345-F1F58120F978}" type="slidenum">
              <a:rPr lang="th-TH" smtClean="0"/>
              <a:pPr/>
              <a:t>9</a:t>
            </a:fld>
            <a:endParaRPr lang="th-TH"/>
          </a:p>
        </p:txBody>
      </p:sp>
    </p:spTree>
    <p:extLst>
      <p:ext uri="{BB962C8B-B14F-4D97-AF65-F5344CB8AC3E}">
        <p14:creationId xmlns:p14="http://schemas.microsoft.com/office/powerpoint/2010/main" val="385064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5"/>
            <a:ext cx="7772400" cy="1225021"/>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9"/>
            <a:ext cx="2057400" cy="4876271"/>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28869"/>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0"/>
            <a:ext cx="8229600" cy="37716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6"/>
          <p:cNvSpPr>
            <a:spLocks noGrp="1" noChangeArrowheads="1"/>
          </p:cNvSpPr>
          <p:nvPr>
            <p:ph type="sldNum" sz="quarter" idx="10"/>
          </p:nvPr>
        </p:nvSpPr>
        <p:spPr>
          <a:xfrm>
            <a:off x="7010400" y="5410732"/>
            <a:ext cx="2133600" cy="304271"/>
          </a:xfrm>
          <a:prstGeom prst="rect">
            <a:avLst/>
          </a:prstGeom>
          <a:ln/>
        </p:spPr>
        <p:txBody>
          <a:bodyPr/>
          <a:lstStyle>
            <a:lvl1pPr>
              <a:defRPr/>
            </a:lvl1pPr>
          </a:lstStyle>
          <a:p>
            <a:pPr>
              <a:defRPr/>
            </a:pPr>
            <a:r>
              <a:rPr lang="en-US"/>
              <a:t>- </a:t>
            </a:r>
            <a:fld id="{4A51573D-A666-4F5C-A079-B7ECAA267C9E}" type="slidenum">
              <a:rPr lang="en-US"/>
              <a:pPr>
                <a:defRPr/>
              </a:pPr>
              <a:t>‹#›</a:t>
            </a:fld>
            <a:r>
              <a:rPr lang="en-US"/>
              <a:t> -</a:t>
            </a:r>
            <a:endParaRPr lang="th-TH"/>
          </a:p>
        </p:txBody>
      </p:sp>
      <p:sp>
        <p:nvSpPr>
          <p:cNvPr id="6" name="Footer Placeholder 4"/>
          <p:cNvSpPr>
            <a:spLocks noGrp="1"/>
          </p:cNvSpPr>
          <p:nvPr>
            <p:ph type="ftr" sz="quarter" idx="3"/>
          </p:nvPr>
        </p:nvSpPr>
        <p:spPr>
          <a:xfrm>
            <a:off x="3124200" y="5410732"/>
            <a:ext cx="2895600" cy="304271"/>
          </a:xfrm>
          <a:prstGeom prst="rect">
            <a:avLst/>
          </a:prstGeom>
        </p:spPr>
        <p:txBody>
          <a:bodyPr vert="horz" lIns="91440" tIns="45720" rIns="91440" bIns="45720" rtlCol="0" anchor="ctr"/>
          <a:lstStyle>
            <a:lvl1pPr algn="ctr">
              <a:defRPr sz="1400" b="1">
                <a:solidFill>
                  <a:schemeClr val="bg1"/>
                </a:solidFill>
                <a:latin typeface="TH SarabunPSK" pitchFamily="34" charset="-34"/>
                <a:cs typeface="TH SarabunPSK" pitchFamily="34" charset="-34"/>
              </a:defRPr>
            </a:lvl1pPr>
          </a:lstStyle>
          <a:p>
            <a:r>
              <a:rPr lang="en-US" smtClean="0"/>
              <a:t>www.nesdb.go.th</a:t>
            </a:r>
            <a:endParaRPr lang="en-US" dirty="0"/>
          </a:p>
        </p:txBody>
      </p:sp>
      <p:sp>
        <p:nvSpPr>
          <p:cNvPr id="7" name="Date Placeholder 3"/>
          <p:cNvSpPr>
            <a:spLocks noGrp="1"/>
          </p:cNvSpPr>
          <p:nvPr>
            <p:ph type="dt" sz="half" idx="2"/>
          </p:nvPr>
        </p:nvSpPr>
        <p:spPr>
          <a:xfrm>
            <a:off x="0" y="5410732"/>
            <a:ext cx="2133600" cy="304271"/>
          </a:xfrm>
          <a:prstGeom prst="rect">
            <a:avLst/>
          </a:prstGeom>
        </p:spPr>
        <p:txBody>
          <a:bodyPr vert="horz" lIns="91440" tIns="45720" rIns="91440" bIns="45720" rtlCol="0" anchor="ctr"/>
          <a:lstStyle>
            <a:lvl1pPr algn="l">
              <a:defRPr sz="1400" b="1">
                <a:solidFill>
                  <a:schemeClr val="bg1"/>
                </a:solidFill>
                <a:latin typeface="TH SarabunPSK" pitchFamily="34" charset="-34"/>
                <a:cs typeface="TH SarabunPSK" pitchFamily="34" charset="-34"/>
              </a:defRPr>
            </a:lvl1pPr>
          </a:lstStyle>
          <a:p>
            <a:r>
              <a:rPr lang="th-TH" dirty="0" smtClean="0"/>
              <a:t>21</a:t>
            </a:r>
            <a:r>
              <a:rPr lang="en-US" dirty="0" smtClean="0"/>
              <a:t> </a:t>
            </a:r>
            <a:r>
              <a:rPr lang="th-TH" dirty="0" smtClean="0"/>
              <a:t>มิถุนายน </a:t>
            </a:r>
            <a:r>
              <a:rPr lang="en-US" dirty="0" smtClean="0"/>
              <a:t>2556</a:t>
            </a:r>
            <a:endParaRPr lang="en-US" dirty="0"/>
          </a:p>
        </p:txBody>
      </p:sp>
      <p:sp>
        <p:nvSpPr>
          <p:cNvPr id="8" name="Title 1"/>
          <p:cNvSpPr>
            <a:spLocks noGrp="1"/>
          </p:cNvSpPr>
          <p:nvPr>
            <p:ph type="title"/>
          </p:nvPr>
        </p:nvSpPr>
        <p:spPr>
          <a:xfrm>
            <a:off x="990600" y="152400"/>
            <a:ext cx="7696200" cy="7239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th-T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2"/>
            <a:ext cx="3008313" cy="968375"/>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2"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TextBox 6"/>
          <p:cNvSpPr txBox="1"/>
          <p:nvPr/>
        </p:nvSpPr>
        <p:spPr>
          <a:xfrm>
            <a:off x="7524328" y="5449790"/>
            <a:ext cx="1656184" cy="307777"/>
          </a:xfrm>
          <a:prstGeom prst="rect">
            <a:avLst/>
          </a:prstGeom>
          <a:noFill/>
        </p:spPr>
        <p:txBody>
          <a:bodyPr wrap="square" rtlCol="0">
            <a:spAutoFit/>
          </a:bodyPr>
          <a:lstStyle/>
          <a:p>
            <a:pPr algn="r"/>
            <a:fld id="{00E381EC-C1D5-4D9E-89B0-B2395894795D}" type="slidenum">
              <a:rPr lang="th-TH" sz="1400" b="1" smtClean="0">
                <a:solidFill>
                  <a:schemeClr val="tx1">
                    <a:lumMod val="50000"/>
                    <a:lumOff val="50000"/>
                  </a:schemeClr>
                </a:solidFill>
                <a:latin typeface="Cordia New" pitchFamily="34" charset="-34"/>
                <a:cs typeface="Cordia New" pitchFamily="34" charset="-34"/>
              </a:rPr>
              <a:pPr algn="r"/>
              <a:t>‹#›</a:t>
            </a:fld>
            <a:endParaRPr lang="th-TH" sz="1400" b="1" dirty="0">
              <a:solidFill>
                <a:schemeClr val="tx1">
                  <a:lumMod val="50000"/>
                  <a:lumOff val="50000"/>
                </a:schemeClr>
              </a:solidFill>
              <a:latin typeface="Cordia New" pitchFamily="34" charset="-34"/>
              <a:cs typeface="Cordia New" pitchFamily="34" charset="-3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12.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4.xls"/><Relationship Id="rId5" Type="http://schemas.openxmlformats.org/officeDocument/2006/relationships/image" Target="../media/image16.png"/><Relationship Id="rId4" Type="http://schemas.openxmlformats.org/officeDocument/2006/relationships/oleObject" Target="../embeddings/Microsoft_Excel_97-2003_Worksheet3.xls"/></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7.jpe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1520" y="1561356"/>
            <a:ext cx="8568952" cy="1323439"/>
          </a:xfrm>
          <a:prstGeom prst="rect">
            <a:avLst/>
          </a:prstGeom>
          <a:noFill/>
        </p:spPr>
        <p:txBody>
          <a:bodyPr wrap="square" rtlCol="0">
            <a:spAutoFit/>
          </a:bodyPr>
          <a:lstStyle/>
          <a:p>
            <a:r>
              <a:rPr lang="en-US" sz="4000" b="1" dirty="0">
                <a:latin typeface="+mj-lt"/>
                <a:cs typeface="TH SarabunPSK" pitchFamily="34" charset="-34"/>
              </a:rPr>
              <a:t>Ageing and the Changing Nature of Intergenerational Flows in </a:t>
            </a:r>
            <a:r>
              <a:rPr lang="en-US" sz="4000" b="1" dirty="0" smtClean="0">
                <a:latin typeface="+mj-lt"/>
                <a:cs typeface="TH SarabunPSK" pitchFamily="34" charset="-34"/>
              </a:rPr>
              <a:t>Thailand </a:t>
            </a:r>
          </a:p>
        </p:txBody>
      </p:sp>
      <p:sp>
        <p:nvSpPr>
          <p:cNvPr id="3" name="TextBox 2"/>
          <p:cNvSpPr txBox="1"/>
          <p:nvPr/>
        </p:nvSpPr>
        <p:spPr>
          <a:xfrm>
            <a:off x="899592" y="4165838"/>
            <a:ext cx="7992888" cy="1015663"/>
          </a:xfrm>
          <a:prstGeom prst="rect">
            <a:avLst/>
          </a:prstGeom>
          <a:noFill/>
        </p:spPr>
        <p:txBody>
          <a:bodyPr wrap="square" rtlCol="0">
            <a:spAutoFit/>
          </a:bodyPr>
          <a:lstStyle/>
          <a:p>
            <a:pPr algn="r"/>
            <a:r>
              <a:rPr lang="en-US" sz="2000" b="1" dirty="0" err="1" smtClean="0">
                <a:solidFill>
                  <a:schemeClr val="bg1">
                    <a:lumMod val="50000"/>
                  </a:schemeClr>
                </a:solidFill>
              </a:rPr>
              <a:t>Suphannada</a:t>
            </a:r>
            <a:r>
              <a:rPr lang="en-US" sz="2000" b="1" dirty="0" smtClean="0">
                <a:solidFill>
                  <a:schemeClr val="bg1">
                    <a:lumMod val="50000"/>
                  </a:schemeClr>
                </a:solidFill>
              </a:rPr>
              <a:t> </a:t>
            </a:r>
            <a:r>
              <a:rPr lang="en-US" sz="2000" b="1" dirty="0" smtClean="0">
                <a:solidFill>
                  <a:schemeClr val="bg1">
                    <a:lumMod val="50000"/>
                  </a:schemeClr>
                </a:solidFill>
              </a:rPr>
              <a:t>LOWHACHAI</a:t>
            </a:r>
            <a:endParaRPr lang="en-US" sz="2000" b="1" dirty="0" smtClean="0">
              <a:solidFill>
                <a:schemeClr val="bg1">
                  <a:lumMod val="50000"/>
                </a:schemeClr>
              </a:solidFill>
            </a:endParaRPr>
          </a:p>
          <a:p>
            <a:pPr algn="r"/>
            <a:r>
              <a:rPr lang="en-US" sz="2000" b="1" dirty="0" smtClean="0">
                <a:solidFill>
                  <a:schemeClr val="bg1">
                    <a:lumMod val="50000"/>
                  </a:schemeClr>
                </a:solidFill>
              </a:rPr>
              <a:t>Office of the National Economic and Social Development Board, Thailand</a:t>
            </a:r>
            <a:endParaRPr lang="en-US" sz="2000" b="1" dirty="0" smtClean="0">
              <a:solidFill>
                <a:schemeClr val="bg1">
                  <a:lumMod val="50000"/>
                </a:schemeClr>
              </a:solidFill>
            </a:endParaRPr>
          </a:p>
          <a:p>
            <a:pPr algn="r"/>
            <a:r>
              <a:rPr lang="en-US" sz="2000" b="1" dirty="0" smtClean="0">
                <a:solidFill>
                  <a:schemeClr val="bg1">
                    <a:lumMod val="50000"/>
                  </a:schemeClr>
                </a:solidFill>
              </a:rPr>
              <a:t>September 30, 2015</a:t>
            </a:r>
          </a:p>
        </p:txBody>
      </p:sp>
    </p:spTree>
    <p:extLst>
      <p:ext uri="{BB962C8B-B14F-4D97-AF65-F5344CB8AC3E}">
        <p14:creationId xmlns:p14="http://schemas.microsoft.com/office/powerpoint/2010/main" val="23856675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129308"/>
            <a:ext cx="5184576" cy="4320480"/>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extBox 1"/>
          <p:cNvSpPr txBox="1"/>
          <p:nvPr/>
        </p:nvSpPr>
        <p:spPr>
          <a:xfrm>
            <a:off x="251520" y="697260"/>
            <a:ext cx="6113981" cy="400110"/>
          </a:xfrm>
          <a:prstGeom prst="rect">
            <a:avLst/>
          </a:prstGeom>
          <a:noFill/>
        </p:spPr>
        <p:txBody>
          <a:bodyPr wrap="none" rtlCol="0">
            <a:spAutoFit/>
          </a:bodyPr>
          <a:lstStyle/>
          <a:p>
            <a:r>
              <a:rPr lang="en-GB" sz="2000" b="1" dirty="0" smtClean="0">
                <a:solidFill>
                  <a:srgbClr val="FF6699"/>
                </a:solidFill>
              </a:rPr>
              <a:t>Annual Per-capita Labour Income (</a:t>
            </a:r>
            <a:r>
              <a:rPr lang="en-GB" sz="2000" b="1" dirty="0" smtClean="0">
                <a:solidFill>
                  <a:srgbClr val="FF6699"/>
                </a:solidFill>
              </a:rPr>
              <a:t>Thai Baht), </a:t>
            </a:r>
            <a:r>
              <a:rPr lang="en-GB" sz="2000" b="1" dirty="0" smtClean="0">
                <a:solidFill>
                  <a:srgbClr val="FF6699"/>
                </a:solidFill>
              </a:rPr>
              <a:t>year 2011</a:t>
            </a:r>
            <a:endParaRPr lang="en-GB" sz="2000" b="1" dirty="0">
              <a:solidFill>
                <a:srgbClr val="FF6699"/>
              </a:solidFill>
            </a:endParaRPr>
          </a:p>
        </p:txBody>
      </p:sp>
      <p:sp>
        <p:nvSpPr>
          <p:cNvPr id="3" name="TextBox 2"/>
          <p:cNvSpPr txBox="1"/>
          <p:nvPr/>
        </p:nvSpPr>
        <p:spPr>
          <a:xfrm>
            <a:off x="5508104" y="1057300"/>
            <a:ext cx="3384376" cy="4431983"/>
          </a:xfrm>
          <a:prstGeom prst="rect">
            <a:avLst/>
          </a:prstGeom>
          <a:noFill/>
        </p:spPr>
        <p:txBody>
          <a:bodyPr wrap="square" rtlCol="0">
            <a:spAutoFit/>
          </a:bodyPr>
          <a:lstStyle/>
          <a:p>
            <a:pPr marL="136525" indent="-136525">
              <a:spcBef>
                <a:spcPts val="1200"/>
              </a:spcBef>
              <a:buFont typeface="Wingdings" pitchFamily="2" charset="2"/>
              <a:buChar char="§"/>
            </a:pPr>
            <a:r>
              <a:rPr lang="en-US" sz="1800" dirty="0" smtClean="0"/>
              <a:t>Labor income </a:t>
            </a:r>
            <a:r>
              <a:rPr lang="en-US" sz="1800" dirty="0"/>
              <a:t>i</a:t>
            </a:r>
            <a:r>
              <a:rPr lang="en-US" sz="1800" dirty="0" smtClean="0"/>
              <a:t>s highest at age 53, with average income of THB 164,278 per person per year. </a:t>
            </a:r>
          </a:p>
          <a:p>
            <a:pPr marL="136525" indent="-136525">
              <a:spcBef>
                <a:spcPts val="1200"/>
              </a:spcBef>
              <a:buFont typeface="Wingdings" pitchFamily="2" charset="2"/>
              <a:buChar char="§"/>
            </a:pPr>
            <a:r>
              <a:rPr lang="en-US" sz="1800" dirty="0" smtClean="0"/>
              <a:t>Then, the labor income gradually decline until reaching zero at the age of 92</a:t>
            </a:r>
          </a:p>
          <a:p>
            <a:pPr marL="136525" indent="-136525">
              <a:spcBef>
                <a:spcPts val="1200"/>
              </a:spcBef>
              <a:buFont typeface="Wingdings" pitchFamily="2" charset="2"/>
              <a:buChar char="§"/>
            </a:pPr>
            <a:r>
              <a:rPr lang="en-US" sz="1800" dirty="0" smtClean="0"/>
              <a:t>Compensation of employees accounts for larger share of labor income when population is in early working ages. </a:t>
            </a:r>
          </a:p>
          <a:p>
            <a:pPr marL="136525" indent="-136525">
              <a:spcBef>
                <a:spcPts val="1200"/>
              </a:spcBef>
              <a:buFont typeface="Wingdings" pitchFamily="2" charset="2"/>
              <a:buChar char="§"/>
            </a:pPr>
            <a:r>
              <a:rPr lang="en-US" sz="1800" dirty="0" smtClean="0"/>
              <a:t>However, self-employed labor income has increasingly become the main source of labor income when population gets older. </a:t>
            </a:r>
            <a:endParaRPr lang="th-TH" sz="1800" dirty="0"/>
          </a:p>
        </p:txBody>
      </p:sp>
      <p:graphicFrame>
        <p:nvGraphicFramePr>
          <p:cNvPr id="4" name="Chart 3"/>
          <p:cNvGraphicFramePr/>
          <p:nvPr>
            <p:extLst>
              <p:ext uri="{D42A27DB-BD31-4B8C-83A1-F6EECF244321}">
                <p14:modId xmlns:p14="http://schemas.microsoft.com/office/powerpoint/2010/main" val="1429281320"/>
              </p:ext>
            </p:extLst>
          </p:nvPr>
        </p:nvGraphicFramePr>
        <p:xfrm>
          <a:off x="179512" y="1201316"/>
          <a:ext cx="518457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Labour Income</a:t>
            </a:r>
            <a:endParaRPr lang="th-TH" sz="2400" b="1" dirty="0">
              <a:solidFill>
                <a:schemeClr val="bg1">
                  <a:lumMod val="65000"/>
                </a:schemeClr>
              </a:solidFill>
              <a:latin typeface="+mj-lt"/>
              <a:ea typeface="+mj-ea"/>
              <a:cs typeface="TH SarabunPSK" pitchFamily="34" charset="-34"/>
            </a:endParaRPr>
          </a:p>
        </p:txBody>
      </p:sp>
      <p:cxnSp>
        <p:nvCxnSpPr>
          <p:cNvPr id="6" name="Straight Connector 5"/>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656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8032" y="1201316"/>
            <a:ext cx="5508104" cy="4248472"/>
          </a:xfrm>
          <a:prstGeom prst="rect">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US" sz="2400" b="1" dirty="0" smtClean="0">
                <a:solidFill>
                  <a:schemeClr val="bg1">
                    <a:lumMod val="65000"/>
                  </a:schemeClr>
                </a:solidFill>
                <a:latin typeface="+mj-lt"/>
                <a:ea typeface="+mj-ea"/>
                <a:cs typeface="TH SarabunPSK" pitchFamily="34" charset="-34"/>
              </a:rPr>
              <a:t>Consumption </a:t>
            </a:r>
            <a:endParaRPr lang="th-TH" sz="2400" b="1" dirty="0">
              <a:solidFill>
                <a:schemeClr val="bg1">
                  <a:lumMod val="65000"/>
                </a:schemeClr>
              </a:solidFill>
              <a:latin typeface="+mj-lt"/>
              <a:ea typeface="+mj-ea"/>
              <a:cs typeface="TH SarabunPSK" pitchFamily="34" charset="-34"/>
            </a:endParaRPr>
          </a:p>
        </p:txBody>
      </p:sp>
      <p:cxnSp>
        <p:nvCxnSpPr>
          <p:cNvPr id="3" name="Straight Connector 2"/>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251520" y="697260"/>
            <a:ext cx="6669454" cy="400110"/>
          </a:xfrm>
          <a:prstGeom prst="rect">
            <a:avLst/>
          </a:prstGeom>
          <a:noFill/>
        </p:spPr>
        <p:txBody>
          <a:bodyPr wrap="none" rtlCol="0">
            <a:spAutoFit/>
          </a:bodyPr>
          <a:lstStyle/>
          <a:p>
            <a:r>
              <a:rPr lang="en-GB" sz="2000" b="1" dirty="0" smtClean="0">
                <a:solidFill>
                  <a:srgbClr val="FF6699"/>
                </a:solidFill>
              </a:rPr>
              <a:t>Consumption by type, per capita value (</a:t>
            </a:r>
            <a:r>
              <a:rPr lang="en-GB" sz="2000" b="1" dirty="0" smtClean="0">
                <a:solidFill>
                  <a:srgbClr val="FF6699"/>
                </a:solidFill>
              </a:rPr>
              <a:t>Thai Baht), </a:t>
            </a:r>
            <a:r>
              <a:rPr lang="en-GB" sz="2000" b="1" dirty="0" smtClean="0">
                <a:solidFill>
                  <a:srgbClr val="FF6699"/>
                </a:solidFill>
              </a:rPr>
              <a:t>year 2011</a:t>
            </a:r>
            <a:endParaRPr lang="en-GB" sz="2000" b="1" dirty="0">
              <a:solidFill>
                <a:srgbClr val="FF6699"/>
              </a:solidFill>
            </a:endParaRPr>
          </a:p>
        </p:txBody>
      </p:sp>
      <p:sp>
        <p:nvSpPr>
          <p:cNvPr id="6" name="TextBox 5"/>
          <p:cNvSpPr txBox="1"/>
          <p:nvPr/>
        </p:nvSpPr>
        <p:spPr>
          <a:xfrm>
            <a:off x="5796136" y="1201316"/>
            <a:ext cx="3132856" cy="4093428"/>
          </a:xfrm>
          <a:prstGeom prst="rect">
            <a:avLst/>
          </a:prstGeom>
          <a:noFill/>
        </p:spPr>
        <p:txBody>
          <a:bodyPr wrap="square" rtlCol="0">
            <a:spAutoFit/>
          </a:bodyPr>
          <a:lstStyle/>
          <a:p>
            <a:pPr marL="201613" indent="-201613">
              <a:spcBef>
                <a:spcPts val="1200"/>
              </a:spcBef>
              <a:buFont typeface="Wingdings" pitchFamily="2" charset="2"/>
              <a:buChar char="§"/>
            </a:pPr>
            <a:r>
              <a:rPr lang="en-GB" sz="2000" dirty="0"/>
              <a:t>Most of the consumption expenses </a:t>
            </a:r>
            <a:r>
              <a:rPr lang="en-GB" sz="2000" dirty="0" smtClean="0"/>
              <a:t>are paid by </a:t>
            </a:r>
            <a:r>
              <a:rPr lang="en-GB" sz="2000" dirty="0"/>
              <a:t>private sectors</a:t>
            </a:r>
          </a:p>
          <a:p>
            <a:pPr marL="201613" indent="-201613">
              <a:spcBef>
                <a:spcPts val="1200"/>
              </a:spcBef>
              <a:buFont typeface="Wingdings" pitchFamily="2" charset="2"/>
              <a:buChar char="§"/>
            </a:pPr>
            <a:r>
              <a:rPr lang="en-GB" sz="2000" dirty="0"/>
              <a:t>Public sectors </a:t>
            </a:r>
            <a:r>
              <a:rPr lang="en-GB" sz="2000" dirty="0" smtClean="0"/>
              <a:t>subsidizes </a:t>
            </a:r>
            <a:r>
              <a:rPr lang="en-GB" sz="2000" dirty="0"/>
              <a:t>education for children and health services for elderly. </a:t>
            </a:r>
          </a:p>
          <a:p>
            <a:pPr marL="201613" indent="-201613">
              <a:spcBef>
                <a:spcPts val="1200"/>
              </a:spcBef>
              <a:buFont typeface="Wingdings" pitchFamily="2" charset="2"/>
              <a:buChar char="§"/>
            </a:pPr>
            <a:r>
              <a:rPr lang="en-GB" sz="2000" dirty="0"/>
              <a:t>Similarly, out of pocket education expense i</a:t>
            </a:r>
            <a:r>
              <a:rPr lang="en-GB" sz="2000" dirty="0" smtClean="0"/>
              <a:t>s made </a:t>
            </a:r>
            <a:r>
              <a:rPr lang="en-GB" sz="2000" dirty="0"/>
              <a:t>during childhood and out of pocket health care expense </a:t>
            </a:r>
            <a:r>
              <a:rPr lang="en-GB" sz="2000" dirty="0" smtClean="0"/>
              <a:t>increases </a:t>
            </a:r>
            <a:r>
              <a:rPr lang="en-GB" sz="2000" dirty="0"/>
              <a:t>after retirement</a:t>
            </a:r>
            <a:r>
              <a:rPr lang="en-GB" sz="2000" dirty="0" smtClean="0"/>
              <a:t>.</a:t>
            </a:r>
            <a:endParaRPr lang="en-GB" sz="2000" dirty="0"/>
          </a:p>
        </p:txBody>
      </p:sp>
      <p:graphicFrame>
        <p:nvGraphicFramePr>
          <p:cNvPr id="11" name="Chart 10"/>
          <p:cNvGraphicFramePr>
            <a:graphicFrameLocks/>
          </p:cNvGraphicFramePr>
          <p:nvPr>
            <p:extLst>
              <p:ext uri="{D42A27DB-BD31-4B8C-83A1-F6EECF244321}">
                <p14:modId xmlns:p14="http://schemas.microsoft.com/office/powerpoint/2010/main" val="1782528141"/>
              </p:ext>
            </p:extLst>
          </p:nvPr>
        </p:nvGraphicFramePr>
        <p:xfrm>
          <a:off x="318516" y="1201316"/>
          <a:ext cx="5477619"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439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296" y="697260"/>
            <a:ext cx="8856000" cy="4752528"/>
          </a:xfrm>
          <a:prstGeom prst="rect">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US" sz="2400" b="1" dirty="0" smtClean="0">
                <a:solidFill>
                  <a:schemeClr val="bg1">
                    <a:lumMod val="65000"/>
                  </a:schemeClr>
                </a:solidFill>
                <a:latin typeface="+mj-lt"/>
                <a:ea typeface="+mj-ea"/>
                <a:cs typeface="TH SarabunPSK" pitchFamily="34" charset="-34"/>
              </a:rPr>
              <a:t>Consumption of Other Countries </a:t>
            </a:r>
            <a:endParaRPr lang="th-TH" sz="2400" b="1" dirty="0">
              <a:solidFill>
                <a:schemeClr val="bg1">
                  <a:lumMod val="65000"/>
                </a:schemeClr>
              </a:solidFill>
              <a:latin typeface="+mj-lt"/>
              <a:ea typeface="+mj-ea"/>
              <a:cs typeface="TH SarabunPSK" pitchFamily="34" charset="-34"/>
            </a:endParaRPr>
          </a:p>
        </p:txBody>
      </p:sp>
      <p:cxnSp>
        <p:nvCxnSpPr>
          <p:cNvPr id="3" name="Straight Connector 2"/>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672628841"/>
              </p:ext>
            </p:extLst>
          </p:nvPr>
        </p:nvGraphicFramePr>
        <p:xfrm>
          <a:off x="230611" y="1273324"/>
          <a:ext cx="4280775" cy="4032448"/>
        </p:xfrm>
        <a:graphic>
          <a:graphicData uri="http://schemas.openxmlformats.org/presentationml/2006/ole">
            <mc:AlternateContent xmlns:mc="http://schemas.openxmlformats.org/markup-compatibility/2006">
              <mc:Choice xmlns:v="urn:schemas-microsoft-com:vml" Requires="v">
                <p:oleObj spid="_x0000_s3106" name="Worksheet" r:id="rId4" imgW="7791344" imgH="4324244" progId="Excel.Sheet.8">
                  <p:embed/>
                </p:oleObj>
              </mc:Choice>
              <mc:Fallback>
                <p:oleObj name="Worksheet" r:id="rId4" imgW="7791344" imgH="4324244"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11" y="1273324"/>
                        <a:ext cx="4280775" cy="4032448"/>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41759995"/>
              </p:ext>
            </p:extLst>
          </p:nvPr>
        </p:nvGraphicFramePr>
        <p:xfrm>
          <a:off x="4532296" y="1273324"/>
          <a:ext cx="4360184" cy="4032448"/>
        </p:xfrm>
        <a:graphic>
          <a:graphicData uri="http://schemas.openxmlformats.org/presentationml/2006/ole">
            <mc:AlternateContent xmlns:mc="http://schemas.openxmlformats.org/markup-compatibility/2006">
              <mc:Choice xmlns:v="urn:schemas-microsoft-com:vml" Requires="v">
                <p:oleObj spid="_x0000_s3107" name="Chart" r:id="rId6" imgW="7791344" imgH="4238678" progId="Excel.Sheet.8">
                  <p:embed/>
                </p:oleObj>
              </mc:Choice>
              <mc:Fallback>
                <p:oleObj name="Chart" r:id="rId6" imgW="7791344" imgH="4238678" progId="Excel.Sheet.8">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296" y="1273324"/>
                        <a:ext cx="4360184" cy="4032448"/>
                      </a:xfrm>
                      <a:prstGeom prst="rect">
                        <a:avLst/>
                      </a:prstGeom>
                      <a:noFill/>
                      <a:ln>
                        <a:noFill/>
                      </a:ln>
                      <a:effectLst/>
                    </p:spPr>
                  </p:pic>
                </p:oleObj>
              </mc:Fallback>
            </mc:AlternateContent>
          </a:graphicData>
        </a:graphic>
      </p:graphicFrame>
      <p:sp>
        <p:nvSpPr>
          <p:cNvPr id="7" name="TextBox 6"/>
          <p:cNvSpPr txBox="1"/>
          <p:nvPr/>
        </p:nvSpPr>
        <p:spPr>
          <a:xfrm>
            <a:off x="1547664" y="841276"/>
            <a:ext cx="1717137" cy="400110"/>
          </a:xfrm>
          <a:prstGeom prst="rect">
            <a:avLst/>
          </a:prstGeom>
          <a:noFill/>
        </p:spPr>
        <p:txBody>
          <a:bodyPr wrap="none" rtlCol="0">
            <a:spAutoFit/>
          </a:bodyPr>
          <a:lstStyle/>
          <a:p>
            <a:r>
              <a:rPr lang="en-GB" sz="2000" b="1" dirty="0" smtClean="0">
                <a:solidFill>
                  <a:srgbClr val="FF6699"/>
                </a:solidFill>
              </a:rPr>
              <a:t>SOUTH KOREA</a:t>
            </a:r>
            <a:endParaRPr lang="en-GB" sz="2000" b="1" dirty="0">
              <a:solidFill>
                <a:srgbClr val="FF6699"/>
              </a:solidFill>
            </a:endParaRPr>
          </a:p>
        </p:txBody>
      </p:sp>
      <p:sp>
        <p:nvSpPr>
          <p:cNvPr id="8" name="TextBox 7"/>
          <p:cNvSpPr txBox="1"/>
          <p:nvPr/>
        </p:nvSpPr>
        <p:spPr>
          <a:xfrm>
            <a:off x="6156176" y="841276"/>
            <a:ext cx="1117357" cy="400110"/>
          </a:xfrm>
          <a:prstGeom prst="rect">
            <a:avLst/>
          </a:prstGeom>
          <a:noFill/>
        </p:spPr>
        <p:txBody>
          <a:bodyPr wrap="none" rtlCol="0">
            <a:spAutoFit/>
          </a:bodyPr>
          <a:lstStyle/>
          <a:p>
            <a:r>
              <a:rPr lang="en-GB" sz="2000" b="1" dirty="0" smtClean="0">
                <a:solidFill>
                  <a:srgbClr val="FF6699"/>
                </a:solidFill>
              </a:rPr>
              <a:t>SWEDEN</a:t>
            </a:r>
            <a:endParaRPr lang="en-GB" sz="2000" b="1" dirty="0">
              <a:solidFill>
                <a:srgbClr val="FF6699"/>
              </a:solidFill>
            </a:endParaRPr>
          </a:p>
        </p:txBody>
      </p:sp>
    </p:spTree>
    <p:extLst>
      <p:ext uri="{BB962C8B-B14F-4D97-AF65-F5344CB8AC3E}">
        <p14:creationId xmlns:p14="http://schemas.microsoft.com/office/powerpoint/2010/main" val="292999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4499992" y="625252"/>
            <a:ext cx="3313138" cy="2088232"/>
          </a:xfrm>
          <a:prstGeom prst="rect">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20" name="Rectangle 19"/>
          <p:cNvSpPr/>
          <p:nvPr/>
        </p:nvSpPr>
        <p:spPr>
          <a:xfrm>
            <a:off x="683568" y="2857500"/>
            <a:ext cx="7129562" cy="2736304"/>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graphicFrame>
        <p:nvGraphicFramePr>
          <p:cNvPr id="18" name="Chart 17"/>
          <p:cNvGraphicFramePr/>
          <p:nvPr>
            <p:extLst>
              <p:ext uri="{D42A27DB-BD31-4B8C-83A1-F6EECF244321}">
                <p14:modId xmlns:p14="http://schemas.microsoft.com/office/powerpoint/2010/main" val="1566605619"/>
              </p:ext>
            </p:extLst>
          </p:nvPr>
        </p:nvGraphicFramePr>
        <p:xfrm>
          <a:off x="2771800" y="2857500"/>
          <a:ext cx="5082732" cy="2825527"/>
        </p:xfrm>
        <a:graphic>
          <a:graphicData uri="http://schemas.openxmlformats.org/drawingml/2006/chart">
            <c:chart xmlns:c="http://schemas.openxmlformats.org/drawingml/2006/chart" xmlns:r="http://schemas.openxmlformats.org/officeDocument/2006/relationships" r:id="rId3"/>
          </a:graphicData>
        </a:graphic>
      </p:graphicFrame>
      <p:cxnSp>
        <p:nvCxnSpPr>
          <p:cNvPr id="51" name="Straight Connector 50"/>
          <p:cNvCxnSpPr/>
          <p:nvPr/>
        </p:nvCxnSpPr>
        <p:spPr>
          <a:xfrm>
            <a:off x="104775" y="554038"/>
            <a:ext cx="8855075"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0971" name="TextBox 14"/>
          <p:cNvSpPr txBox="1">
            <a:spLocks noChangeArrowheads="1"/>
          </p:cNvSpPr>
          <p:nvPr/>
        </p:nvSpPr>
        <p:spPr bwMode="auto">
          <a:xfrm>
            <a:off x="611560" y="3505572"/>
            <a:ext cx="18722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r>
              <a:rPr lang="en-US" sz="1800" b="1" dirty="0" smtClean="0">
                <a:solidFill>
                  <a:srgbClr val="FF0066"/>
                </a:solidFill>
                <a:latin typeface="+mn-lt"/>
                <a:cs typeface="TH SarabunPSK" pitchFamily="34" charset="-34"/>
              </a:rPr>
              <a:t>Aggregate Consumption and Labor Income (</a:t>
            </a:r>
            <a:r>
              <a:rPr lang="en-US" sz="1800" b="1" dirty="0" err="1" smtClean="0">
                <a:solidFill>
                  <a:srgbClr val="FF0066"/>
                </a:solidFill>
                <a:latin typeface="+mn-lt"/>
                <a:cs typeface="TH SarabunPSK" pitchFamily="34" charset="-34"/>
              </a:rPr>
              <a:t>Mil.Baht</a:t>
            </a:r>
            <a:r>
              <a:rPr lang="en-US" sz="1800" b="1" dirty="0" smtClean="0">
                <a:solidFill>
                  <a:srgbClr val="FF0066"/>
                </a:solidFill>
                <a:latin typeface="+mn-lt"/>
                <a:cs typeface="TH SarabunPSK" pitchFamily="34" charset="-34"/>
              </a:rPr>
              <a:t>)</a:t>
            </a:r>
          </a:p>
          <a:p>
            <a:pPr algn="ctr"/>
            <a:r>
              <a:rPr lang="en-US" sz="1800" b="1" dirty="0" smtClean="0">
                <a:solidFill>
                  <a:srgbClr val="FF0066"/>
                </a:solidFill>
                <a:latin typeface="+mn-lt"/>
                <a:cs typeface="TH SarabunPSK" pitchFamily="34" charset="-34"/>
              </a:rPr>
              <a:t>Year 2011</a:t>
            </a:r>
            <a:endParaRPr lang="en-GB" sz="1800" b="1" dirty="0">
              <a:solidFill>
                <a:srgbClr val="FF0066"/>
              </a:solidFill>
              <a:latin typeface="+mn-lt"/>
              <a:cs typeface="TH SarabunPSK" pitchFamily="34" charset="-34"/>
            </a:endParaRPr>
          </a:p>
        </p:txBody>
      </p:sp>
      <p:sp>
        <p:nvSpPr>
          <p:cNvPr id="12" name="Rectangle 11"/>
          <p:cNvSpPr/>
          <p:nvPr/>
        </p:nvSpPr>
        <p:spPr bwMode="auto">
          <a:xfrm>
            <a:off x="683568" y="624458"/>
            <a:ext cx="3253605" cy="2089026"/>
          </a:xfrm>
          <a:prstGeom prst="rect">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graphicFrame>
        <p:nvGraphicFramePr>
          <p:cNvPr id="13" name="Chart 12"/>
          <p:cNvGraphicFramePr/>
          <p:nvPr>
            <p:extLst>
              <p:ext uri="{D42A27DB-BD31-4B8C-83A1-F6EECF244321}">
                <p14:modId xmlns:p14="http://schemas.microsoft.com/office/powerpoint/2010/main" val="3681163388"/>
              </p:ext>
            </p:extLst>
          </p:nvPr>
        </p:nvGraphicFramePr>
        <p:xfrm>
          <a:off x="719387" y="672011"/>
          <a:ext cx="3262819" cy="210970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2"/>
          <p:cNvSpPr txBox="1">
            <a:spLocks noChangeArrowheads="1"/>
          </p:cNvSpPr>
          <p:nvPr/>
        </p:nvSpPr>
        <p:spPr bwMode="auto">
          <a:xfrm>
            <a:off x="2130937" y="543952"/>
            <a:ext cx="1792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1800" b="1" dirty="0" smtClean="0">
                <a:solidFill>
                  <a:srgbClr val="FF6699"/>
                </a:solidFill>
                <a:latin typeface="Calibri" pitchFamily="34" charset="0"/>
                <a:cs typeface="TH SarabunPSK" pitchFamily="34" charset="-34"/>
              </a:rPr>
              <a:t>Per capita values</a:t>
            </a:r>
            <a:endParaRPr lang="en-GB" sz="1800" b="1" dirty="0">
              <a:solidFill>
                <a:srgbClr val="FF6699"/>
              </a:solidFill>
              <a:latin typeface="Calibri" pitchFamily="34" charset="0"/>
              <a:cs typeface="TH SarabunPSK" pitchFamily="34" charset="-34"/>
            </a:endParaRPr>
          </a:p>
        </p:txBody>
      </p:sp>
      <p:graphicFrame>
        <p:nvGraphicFramePr>
          <p:cNvPr id="3" name="Chart 2"/>
          <p:cNvGraphicFramePr/>
          <p:nvPr>
            <p:extLst>
              <p:ext uri="{D42A27DB-BD31-4B8C-83A1-F6EECF244321}">
                <p14:modId xmlns:p14="http://schemas.microsoft.com/office/powerpoint/2010/main" val="816692265"/>
              </p:ext>
            </p:extLst>
          </p:nvPr>
        </p:nvGraphicFramePr>
        <p:xfrm>
          <a:off x="4517977" y="680240"/>
          <a:ext cx="3366391" cy="2033244"/>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12"/>
          <p:cNvSpPr txBox="1">
            <a:spLocks noChangeArrowheads="1"/>
          </p:cNvSpPr>
          <p:nvPr/>
        </p:nvSpPr>
        <p:spPr bwMode="auto">
          <a:xfrm>
            <a:off x="5652120" y="543952"/>
            <a:ext cx="2146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1800" b="1" dirty="0" smtClean="0">
                <a:solidFill>
                  <a:srgbClr val="FF6699"/>
                </a:solidFill>
                <a:latin typeface="Calibri" pitchFamily="34" charset="0"/>
                <a:cs typeface="TH SarabunPSK" pitchFamily="34" charset="-34"/>
              </a:rPr>
              <a:t>Population structure</a:t>
            </a:r>
            <a:endParaRPr lang="en-GB" sz="1800" b="1" dirty="0">
              <a:solidFill>
                <a:srgbClr val="FF6699"/>
              </a:solidFill>
              <a:latin typeface="Calibri" pitchFamily="34" charset="0"/>
              <a:cs typeface="TH SarabunPSK" pitchFamily="34" charset="-34"/>
            </a:endParaRPr>
          </a:p>
        </p:txBody>
      </p:sp>
      <p:sp>
        <p:nvSpPr>
          <p:cNvPr id="6" name="Chevron 5"/>
          <p:cNvSpPr/>
          <p:nvPr/>
        </p:nvSpPr>
        <p:spPr>
          <a:xfrm rot="5400000">
            <a:off x="4058580" y="2385483"/>
            <a:ext cx="401442" cy="769414"/>
          </a:xfrm>
          <a:prstGeom prst="chevron">
            <a:avLst/>
          </a:prstGeom>
          <a:solidFill>
            <a:srgbClr val="FF9FA1"/>
          </a:solidFill>
          <a:ln>
            <a:solidFill>
              <a:srgbClr val="FF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10"/>
          <p:cNvSpPr txBox="1">
            <a:spLocks noChangeArrowheads="1"/>
          </p:cNvSpPr>
          <p:nvPr/>
        </p:nvSpPr>
        <p:spPr bwMode="auto">
          <a:xfrm>
            <a:off x="4716016" y="3451314"/>
            <a:ext cx="803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1600" b="1" dirty="0" smtClean="0">
                <a:solidFill>
                  <a:srgbClr val="006600"/>
                </a:solidFill>
                <a:latin typeface="Calibri" pitchFamily="34" charset="0"/>
                <a:cs typeface="TH SarabunPSK" pitchFamily="34" charset="-34"/>
              </a:rPr>
              <a:t>surplus</a:t>
            </a:r>
            <a:endParaRPr lang="en-GB" sz="1600" b="1" dirty="0">
              <a:solidFill>
                <a:srgbClr val="006600"/>
              </a:solidFill>
              <a:latin typeface="Calibri" pitchFamily="34" charset="0"/>
              <a:cs typeface="TH SarabunPSK" pitchFamily="34" charset="-34"/>
            </a:endParaRPr>
          </a:p>
        </p:txBody>
      </p:sp>
      <p:sp>
        <p:nvSpPr>
          <p:cNvPr id="23" name="TextBox 12"/>
          <p:cNvSpPr txBox="1">
            <a:spLocks noChangeArrowheads="1"/>
          </p:cNvSpPr>
          <p:nvPr/>
        </p:nvSpPr>
        <p:spPr bwMode="auto">
          <a:xfrm>
            <a:off x="3419129" y="4390032"/>
            <a:ext cx="718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1600" b="1" dirty="0" smtClean="0">
                <a:solidFill>
                  <a:srgbClr val="FF0000"/>
                </a:solidFill>
                <a:latin typeface="Calibri" pitchFamily="34" charset="0"/>
                <a:cs typeface="TH SarabunPSK" pitchFamily="34" charset="-34"/>
              </a:rPr>
              <a:t>deficit</a:t>
            </a:r>
            <a:endParaRPr lang="en-GB" sz="1600" b="1" dirty="0">
              <a:solidFill>
                <a:srgbClr val="FF0000"/>
              </a:solidFill>
              <a:latin typeface="Calibri" pitchFamily="34" charset="0"/>
              <a:cs typeface="TH SarabunPSK" pitchFamily="34" charset="-34"/>
            </a:endParaRPr>
          </a:p>
        </p:txBody>
      </p:sp>
      <p:sp>
        <p:nvSpPr>
          <p:cNvPr id="26" name="TextBox 12"/>
          <p:cNvSpPr txBox="1">
            <a:spLocks noChangeArrowheads="1"/>
          </p:cNvSpPr>
          <p:nvPr/>
        </p:nvSpPr>
        <p:spPr bwMode="auto">
          <a:xfrm>
            <a:off x="6156176" y="4657700"/>
            <a:ext cx="718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1600" b="1" dirty="0" smtClean="0">
                <a:solidFill>
                  <a:srgbClr val="FF0000"/>
                </a:solidFill>
                <a:latin typeface="Calibri" pitchFamily="34" charset="0"/>
                <a:cs typeface="TH SarabunPSK" pitchFamily="34" charset="-34"/>
              </a:rPr>
              <a:t>deficit</a:t>
            </a:r>
            <a:endParaRPr lang="en-GB" sz="1600" b="1" dirty="0">
              <a:solidFill>
                <a:srgbClr val="FF0000"/>
              </a:solidFill>
              <a:latin typeface="Calibri" pitchFamily="34" charset="0"/>
              <a:cs typeface="TH SarabunPSK" pitchFamily="34" charset="-34"/>
            </a:endParaRPr>
          </a:p>
        </p:txBody>
      </p:sp>
      <p:sp>
        <p:nvSpPr>
          <p:cNvPr id="27"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Results: Aggregate Consumption and Labour Income</a:t>
            </a:r>
            <a:endParaRPr lang="th-TH" sz="2400" b="1" dirty="0">
              <a:solidFill>
                <a:schemeClr val="bg1">
                  <a:lumMod val="65000"/>
                </a:schemeClr>
              </a:solidFill>
              <a:latin typeface="+mj-lt"/>
              <a:ea typeface="+mj-ea"/>
              <a:cs typeface="TH SarabunPSK" pitchFamily="34" charset="-34"/>
            </a:endParaRPr>
          </a:p>
        </p:txBody>
      </p:sp>
    </p:spTree>
    <p:extLst>
      <p:ext uri="{BB962C8B-B14F-4D97-AF65-F5344CB8AC3E}">
        <p14:creationId xmlns:p14="http://schemas.microsoft.com/office/powerpoint/2010/main" val="304953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512" y="3188211"/>
            <a:ext cx="9144000" cy="2323713"/>
          </a:xfrm>
          <a:prstGeom prst="rect">
            <a:avLst/>
          </a:prstGeom>
          <a:noFill/>
        </p:spPr>
        <p:txBody>
          <a:bodyPr wrap="square" rtlCol="0">
            <a:spAutoFit/>
          </a:bodyPr>
          <a:lstStyle/>
          <a:p>
            <a:pPr marL="177800" indent="-177800">
              <a:spcBef>
                <a:spcPts val="300"/>
              </a:spcBef>
              <a:buFont typeface="Wingdings" pitchFamily="2" charset="2"/>
              <a:buChar char="§"/>
            </a:pPr>
            <a:r>
              <a:rPr lang="en-US" sz="1500" dirty="0" smtClean="0"/>
              <a:t>Children’s consumption (0-4) is mostly financed by private transfers.</a:t>
            </a:r>
          </a:p>
          <a:p>
            <a:pPr marL="177800" indent="-177800">
              <a:spcBef>
                <a:spcPts val="300"/>
              </a:spcBef>
              <a:buFont typeface="Wingdings" pitchFamily="2" charset="2"/>
              <a:buChar char="§"/>
            </a:pPr>
            <a:r>
              <a:rPr lang="en-US" sz="1500" dirty="0" smtClean="0"/>
              <a:t>Income sources used to finance </a:t>
            </a:r>
            <a:r>
              <a:rPr lang="en-US" sz="1500" dirty="0"/>
              <a:t>t</a:t>
            </a:r>
            <a:r>
              <a:rPr lang="en-US" sz="1500" dirty="0" smtClean="0"/>
              <a:t>eenager’s consumption (15-24) are mixed. Yet, private transfer remains a dominant income source. </a:t>
            </a:r>
          </a:p>
          <a:p>
            <a:pPr marL="177800" indent="-177800">
              <a:spcBef>
                <a:spcPts val="300"/>
              </a:spcBef>
              <a:buFont typeface="Wingdings" pitchFamily="2" charset="2"/>
              <a:buChar char="§"/>
            </a:pPr>
            <a:r>
              <a:rPr lang="en-US" sz="1500" dirty="0" smtClean="0"/>
              <a:t>Unsurprisingly, </a:t>
            </a:r>
            <a:r>
              <a:rPr lang="en-US" sz="1500" dirty="0" smtClean="0"/>
              <a:t>working-age’s </a:t>
            </a:r>
            <a:r>
              <a:rPr lang="en-US" sz="1500" dirty="0" smtClean="0"/>
              <a:t>consumption (25-59) </a:t>
            </a:r>
            <a:r>
              <a:rPr lang="en-US" sz="1500" dirty="0"/>
              <a:t>i</a:t>
            </a:r>
            <a:r>
              <a:rPr lang="en-US" sz="1500" dirty="0" smtClean="0"/>
              <a:t>s mainly financed by labor income. The surplus is reallocated to the other age groups. </a:t>
            </a:r>
          </a:p>
          <a:p>
            <a:pPr marL="177800" indent="-177800">
              <a:spcBef>
                <a:spcPts val="300"/>
              </a:spcBef>
              <a:buFont typeface="Wingdings" pitchFamily="2" charset="2"/>
              <a:buChar char="§"/>
            </a:pPr>
            <a:r>
              <a:rPr lang="en-US" sz="1500" dirty="0" smtClean="0"/>
              <a:t>For the elderly group, 60% of consumption expense </a:t>
            </a:r>
            <a:r>
              <a:rPr lang="en-US" sz="1500" dirty="0"/>
              <a:t>i</a:t>
            </a:r>
            <a:r>
              <a:rPr lang="en-US" sz="1500" dirty="0" smtClean="0"/>
              <a:t>s mainly financed by asset based reallocation, and around 10% by labor income. </a:t>
            </a:r>
          </a:p>
          <a:p>
            <a:pPr marL="177800" indent="-177800">
              <a:spcBef>
                <a:spcPts val="300"/>
              </a:spcBef>
              <a:buFont typeface="Wingdings" pitchFamily="2" charset="2"/>
              <a:buChar char="§"/>
            </a:pPr>
            <a:r>
              <a:rPr lang="en-US" sz="1500" dirty="0" smtClean="0"/>
              <a:t>It should be noted that elderly group also generates surplus to support other age groups. This is because the pension received was higher than their consumption.</a:t>
            </a:r>
            <a:endParaRPr lang="en-US" sz="1500" dirty="0"/>
          </a:p>
        </p:txBody>
      </p:sp>
      <p:sp>
        <p:nvSpPr>
          <p:cNvPr id="8" name="Rectangle 7"/>
          <p:cNvSpPr/>
          <p:nvPr/>
        </p:nvSpPr>
        <p:spPr>
          <a:xfrm>
            <a:off x="179512" y="1129308"/>
            <a:ext cx="8712968" cy="194421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Sources for Consumption</a:t>
            </a:r>
            <a:endParaRPr lang="th-TH" sz="2400" b="1" dirty="0">
              <a:solidFill>
                <a:schemeClr val="bg1">
                  <a:lumMod val="65000"/>
                </a:schemeClr>
              </a:solidFill>
              <a:latin typeface="+mj-lt"/>
              <a:ea typeface="+mj-ea"/>
              <a:cs typeface="TH SarabunPSK" pitchFamily="34" charset="-34"/>
            </a:endParaRPr>
          </a:p>
        </p:txBody>
      </p:sp>
      <p:cxnSp>
        <p:nvCxnSpPr>
          <p:cNvPr id="51" name="Straight Connector 50"/>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179512" y="697260"/>
            <a:ext cx="8396401" cy="400110"/>
          </a:xfrm>
          <a:prstGeom prst="rect">
            <a:avLst/>
          </a:prstGeom>
          <a:noFill/>
        </p:spPr>
        <p:txBody>
          <a:bodyPr wrap="none" rtlCol="0">
            <a:spAutoFit/>
          </a:bodyPr>
          <a:lstStyle/>
          <a:p>
            <a:r>
              <a:rPr lang="en-GB" sz="2000" b="1" dirty="0" smtClean="0">
                <a:solidFill>
                  <a:srgbClr val="FF6699"/>
                </a:solidFill>
              </a:rPr>
              <a:t>Percentage shares of each income sources to finance consumption, year 2011</a:t>
            </a:r>
            <a:endParaRPr lang="en-GB" sz="2000" b="1" dirty="0">
              <a:solidFill>
                <a:srgbClr val="FF6699"/>
              </a:solidFill>
            </a:endParaRPr>
          </a:p>
        </p:txBody>
      </p:sp>
      <p:graphicFrame>
        <p:nvGraphicFramePr>
          <p:cNvPr id="11" name="Chart 10"/>
          <p:cNvGraphicFramePr>
            <a:graphicFrameLocks/>
          </p:cNvGraphicFramePr>
          <p:nvPr>
            <p:extLst>
              <p:ext uri="{D42A27DB-BD31-4B8C-83A1-F6EECF244321}">
                <p14:modId xmlns:p14="http://schemas.microsoft.com/office/powerpoint/2010/main" val="1077746087"/>
              </p:ext>
            </p:extLst>
          </p:nvPr>
        </p:nvGraphicFramePr>
        <p:xfrm>
          <a:off x="179512" y="1157991"/>
          <a:ext cx="8640960" cy="1915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87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907" y="625252"/>
            <a:ext cx="382856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US" sz="2400" b="1" dirty="0" smtClean="0">
                <a:solidFill>
                  <a:schemeClr val="bg1">
                    <a:lumMod val="65000"/>
                  </a:schemeClr>
                </a:solidFill>
                <a:latin typeface="+mj-lt"/>
                <a:ea typeface="+mj-ea"/>
                <a:cs typeface="TH SarabunPSK" pitchFamily="34" charset="-34"/>
              </a:rPr>
              <a:t>Sources of Income for Elderly between 1992-2004 </a:t>
            </a:r>
            <a:endParaRPr lang="th-TH" sz="2400" b="1" dirty="0">
              <a:solidFill>
                <a:schemeClr val="bg1">
                  <a:lumMod val="65000"/>
                </a:schemeClr>
              </a:solidFill>
              <a:latin typeface="+mj-lt"/>
              <a:ea typeface="+mj-ea"/>
              <a:cs typeface="TH SarabunPSK" pitchFamily="34" charset="-34"/>
            </a:endParaRPr>
          </a:p>
        </p:txBody>
      </p:sp>
      <p:cxnSp>
        <p:nvCxnSpPr>
          <p:cNvPr id="21" name="Straight Connector 20"/>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79512" y="4657700"/>
            <a:ext cx="8838428" cy="723275"/>
          </a:xfrm>
          <a:prstGeom prst="rect">
            <a:avLst/>
          </a:prstGeom>
          <a:noFill/>
        </p:spPr>
        <p:txBody>
          <a:bodyPr wrap="square" rtlCol="0">
            <a:spAutoFit/>
          </a:bodyPr>
          <a:lstStyle/>
          <a:p>
            <a:pPr marL="177800" indent="-177800">
              <a:spcBef>
                <a:spcPts val="600"/>
              </a:spcBef>
              <a:buFont typeface="Wingdings" pitchFamily="2" charset="2"/>
              <a:buChar char="§"/>
            </a:pPr>
            <a:r>
              <a:rPr lang="en-US" sz="1800" dirty="0" smtClean="0"/>
              <a:t>As Thai elderly gets older, they relies more on family support.</a:t>
            </a:r>
            <a:endParaRPr lang="th-TH" sz="1800" dirty="0" smtClean="0"/>
          </a:p>
          <a:p>
            <a:pPr marL="177800" indent="-177800">
              <a:spcBef>
                <a:spcPts val="600"/>
              </a:spcBef>
              <a:buFont typeface="Wingdings" pitchFamily="2" charset="2"/>
              <a:buChar char="§"/>
            </a:pPr>
            <a:r>
              <a:rPr lang="en-US" sz="1800" dirty="0" smtClean="0"/>
              <a:t>Over time, Thai elder has also  become more reliable on family support. </a:t>
            </a:r>
            <a:endParaRPr lang="en-US" sz="1800" dirty="0" smtClean="0"/>
          </a:p>
        </p:txBody>
      </p:sp>
      <p:sp>
        <p:nvSpPr>
          <p:cNvPr id="2" name="TextBox 1"/>
          <p:cNvSpPr txBox="1"/>
          <p:nvPr/>
        </p:nvSpPr>
        <p:spPr>
          <a:xfrm>
            <a:off x="4979510" y="4277915"/>
            <a:ext cx="3912970" cy="307777"/>
          </a:xfrm>
          <a:prstGeom prst="rect">
            <a:avLst/>
          </a:prstGeom>
          <a:noFill/>
        </p:spPr>
        <p:txBody>
          <a:bodyPr wrap="square" rtlCol="0">
            <a:spAutoFit/>
          </a:bodyPr>
          <a:lstStyle/>
          <a:p>
            <a:pPr algn="r"/>
            <a:r>
              <a:rPr lang="en-US" sz="1400" i="1" dirty="0" smtClean="0"/>
              <a:t>Source: </a:t>
            </a:r>
            <a:r>
              <a:rPr lang="en-US" sz="1400" i="1" dirty="0" err="1" smtClean="0"/>
              <a:t>Mathana</a:t>
            </a:r>
            <a:r>
              <a:rPr lang="en-US" sz="1400" i="1" dirty="0" smtClean="0"/>
              <a:t> (2004)</a:t>
            </a:r>
            <a:endParaRPr lang="en-US" sz="1400" i="1"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63" y="625252"/>
            <a:ext cx="397232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6512" y="832565"/>
            <a:ext cx="5012539" cy="3761838"/>
            <a:chOff x="-260011" y="1120597"/>
            <a:chExt cx="5012539" cy="3761838"/>
          </a:xfrm>
        </p:grpSpPr>
        <p:sp>
          <p:nvSpPr>
            <p:cNvPr id="10" name="Text Box 8"/>
            <p:cNvSpPr txBox="1">
              <a:spLocks noChangeArrowheads="1"/>
            </p:cNvSpPr>
            <p:nvPr/>
          </p:nvSpPr>
          <p:spPr bwMode="auto">
            <a:xfrm>
              <a:off x="2188112" y="1120597"/>
              <a:ext cx="15843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smtClean="0">
                  <a:solidFill>
                    <a:srgbClr val="FF9966"/>
                  </a:solidFill>
                  <a:cs typeface="TH SarabunPSK" pitchFamily="34" charset="-34"/>
                </a:rPr>
                <a:t>Capital-based transformation</a:t>
              </a:r>
              <a:endParaRPr lang="en-US" sz="1600" b="1" dirty="0">
                <a:solidFill>
                  <a:srgbClr val="FF9966"/>
                </a:solidFill>
                <a:cs typeface="TH SarabunPSK" pitchFamily="34" charset="-34"/>
              </a:endParaRPr>
            </a:p>
          </p:txBody>
        </p:sp>
        <p:sp>
          <p:nvSpPr>
            <p:cNvPr id="14" name="Text Box 12"/>
            <p:cNvSpPr txBox="1">
              <a:spLocks noChangeArrowheads="1"/>
            </p:cNvSpPr>
            <p:nvPr/>
          </p:nvSpPr>
          <p:spPr bwMode="auto">
            <a:xfrm>
              <a:off x="3276228" y="4297660"/>
              <a:ext cx="1476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smtClean="0">
                  <a:solidFill>
                    <a:srgbClr val="00B0F0"/>
                  </a:solidFill>
                  <a:cs typeface="TH SarabunPSK" pitchFamily="34" charset="-34"/>
                </a:rPr>
                <a:t>Social welfare transformation</a:t>
              </a:r>
              <a:endParaRPr lang="en-US" sz="1600" b="1" dirty="0">
                <a:solidFill>
                  <a:srgbClr val="00B0F0"/>
                </a:solidFill>
                <a:cs typeface="TH SarabunPSK" pitchFamily="34" charset="-34"/>
              </a:endParaRPr>
            </a:p>
          </p:txBody>
        </p:sp>
        <p:sp>
          <p:nvSpPr>
            <p:cNvPr id="15" name="Text Box 13"/>
            <p:cNvSpPr txBox="1">
              <a:spLocks noChangeArrowheads="1"/>
            </p:cNvSpPr>
            <p:nvPr/>
          </p:nvSpPr>
          <p:spPr bwMode="auto">
            <a:xfrm>
              <a:off x="-260011" y="4297660"/>
              <a:ext cx="11161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smtClean="0">
                  <a:solidFill>
                    <a:srgbClr val="00B050"/>
                  </a:solidFill>
                  <a:cs typeface="TH SarabunPSK" pitchFamily="34" charset="-34"/>
                </a:rPr>
                <a:t>Traditional System</a:t>
              </a:r>
              <a:endParaRPr lang="en-US" sz="1600" b="1" dirty="0">
                <a:solidFill>
                  <a:srgbClr val="00B050"/>
                </a:solidFill>
                <a:cs typeface="TH SarabunPSK" pitchFamily="34" charset="-34"/>
              </a:endParaRPr>
            </a:p>
          </p:txBody>
        </p:sp>
      </p:grpSp>
    </p:spTree>
    <p:extLst>
      <p:ext uri="{BB962C8B-B14F-4D97-AF65-F5344CB8AC3E}">
        <p14:creationId xmlns:p14="http://schemas.microsoft.com/office/powerpoint/2010/main" val="332964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flipV="1">
            <a:off x="866798" y="2785492"/>
            <a:ext cx="7593395" cy="5877"/>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9" name="Picture 15" descr="C:\Users\ArmChair\Desktop\human_life_cycle_ani_by_puputd-d2zn2u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41676"/>
            <a:ext cx="799306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350354" y="3289548"/>
            <a:ext cx="405222" cy="1008112"/>
          </a:xfrm>
          <a:prstGeom prst="rect">
            <a:avLst/>
          </a:prstGeom>
          <a:solidFill>
            <a:schemeClr val="bg1">
              <a:lumMod val="95000"/>
            </a:schemeClr>
          </a:solidFill>
          <a:ln w="25400" algn="ctr">
            <a:noFill/>
            <a:miter lim="800000"/>
            <a:headEnd/>
            <a:tailEnd/>
          </a:ln>
          <a:effectLst>
            <a:outerShdw dist="107763" dir="2700000" algn="ctr" rotWithShape="0">
              <a:srgbClr val="808080">
                <a:alpha val="50000"/>
              </a:srgbClr>
            </a:outerShdw>
          </a:effectLst>
        </p:spPr>
        <p:txBody>
          <a:bodyPr anchor="ctr"/>
          <a:lstStyle/>
          <a:p>
            <a:pPr algn="ctr" fontAlgn="auto">
              <a:spcBef>
                <a:spcPts val="0"/>
              </a:spcBef>
              <a:spcAft>
                <a:spcPts val="0"/>
              </a:spcAft>
              <a:defRPr/>
            </a:pPr>
            <a:r>
              <a:rPr lang="en-US" sz="2400" b="1" dirty="0" smtClean="0">
                <a:solidFill>
                  <a:srgbClr val="FF0066"/>
                </a:solidFill>
                <a:latin typeface="+mj-lt"/>
                <a:cs typeface="Tahoma" pitchFamily="34" charset="0"/>
              </a:rPr>
              <a:t>3</a:t>
            </a:r>
            <a:endParaRPr lang="en-US" sz="2400" b="1" dirty="0">
              <a:solidFill>
                <a:srgbClr val="FF0066"/>
              </a:solidFill>
              <a:latin typeface="+mj-lt"/>
              <a:cs typeface="Tahoma" pitchFamily="34" charset="0"/>
            </a:endParaRPr>
          </a:p>
        </p:txBody>
      </p:sp>
      <p:cxnSp>
        <p:nvCxnSpPr>
          <p:cNvPr id="13" name="Straight Connector 12"/>
          <p:cNvCxnSpPr/>
          <p:nvPr/>
        </p:nvCxnSpPr>
        <p:spPr bwMode="auto">
          <a:xfrm flipV="1">
            <a:off x="899592" y="4075759"/>
            <a:ext cx="7593394" cy="5877"/>
          </a:xfrm>
          <a:prstGeom prst="line">
            <a:avLst/>
          </a:prstGeom>
          <a:solidFill>
            <a:schemeClr val="accent6">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 31"/>
          <p:cNvGrpSpPr>
            <a:grpSpLocks/>
          </p:cNvGrpSpPr>
          <p:nvPr/>
        </p:nvGrpSpPr>
        <p:grpSpPr bwMode="auto">
          <a:xfrm>
            <a:off x="350354" y="697262"/>
            <a:ext cx="8109839" cy="1080120"/>
            <a:chOff x="2687074" y="250099"/>
            <a:chExt cx="6142486" cy="680967"/>
          </a:xfrm>
          <a:solidFill>
            <a:schemeClr val="accent6">
              <a:lumMod val="75000"/>
            </a:schemeClr>
          </a:solidFill>
        </p:grpSpPr>
        <p:sp>
          <p:nvSpPr>
            <p:cNvPr id="15" name="Rectangle 14"/>
            <p:cNvSpPr>
              <a:spLocks noChangeArrowheads="1"/>
            </p:cNvSpPr>
            <p:nvPr/>
          </p:nvSpPr>
          <p:spPr bwMode="auto">
            <a:xfrm>
              <a:off x="2687074" y="250099"/>
              <a:ext cx="306920" cy="680967"/>
            </a:xfrm>
            <a:prstGeom prst="rect">
              <a:avLst/>
            </a:prstGeom>
            <a:solidFill>
              <a:srgbClr val="FED5CE"/>
            </a:solidFill>
            <a:ln w="25400" algn="ctr">
              <a:noFill/>
              <a:miter lim="800000"/>
              <a:headEnd/>
              <a:tailEnd/>
            </a:ln>
            <a:effectLst>
              <a:outerShdw dist="107763" dir="2700000" algn="ctr" rotWithShape="0">
                <a:srgbClr val="808080">
                  <a:alpha val="50000"/>
                </a:srgbClr>
              </a:outerShdw>
            </a:effectLst>
          </p:spPr>
          <p:txBody>
            <a:bodyPr anchor="ctr"/>
            <a:lstStyle/>
            <a:p>
              <a:pPr algn="ctr" fontAlgn="auto">
                <a:spcBef>
                  <a:spcPts val="0"/>
                </a:spcBef>
                <a:spcAft>
                  <a:spcPts val="0"/>
                </a:spcAft>
                <a:defRPr/>
              </a:pPr>
              <a:r>
                <a:rPr lang="en-US" sz="2400" b="1" dirty="0">
                  <a:solidFill>
                    <a:schemeClr val="bg1">
                      <a:lumMod val="50000"/>
                    </a:schemeClr>
                  </a:solidFill>
                  <a:latin typeface="+mj-lt"/>
                  <a:cs typeface="Tahoma" pitchFamily="34" charset="0"/>
                </a:rPr>
                <a:t>1</a:t>
              </a:r>
            </a:p>
          </p:txBody>
        </p:sp>
        <p:cxnSp>
          <p:nvCxnSpPr>
            <p:cNvPr id="16" name="Straight Connector 15"/>
            <p:cNvCxnSpPr/>
            <p:nvPr/>
          </p:nvCxnSpPr>
          <p:spPr>
            <a:xfrm flipV="1">
              <a:off x="3078235" y="749474"/>
              <a:ext cx="5751325" cy="3705"/>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grpSp>
      <p:sp>
        <p:nvSpPr>
          <p:cNvPr id="17" name="TextBox 16"/>
          <p:cNvSpPr txBox="1"/>
          <p:nvPr/>
        </p:nvSpPr>
        <p:spPr bwMode="auto">
          <a:xfrm>
            <a:off x="1043608" y="2323827"/>
            <a:ext cx="5634941" cy="461665"/>
          </a:xfrm>
          <a:prstGeom prst="rect">
            <a:avLst/>
          </a:prstGeom>
          <a:noFill/>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2400" b="1" dirty="0" smtClean="0">
                <a:solidFill>
                  <a:schemeClr val="bg1">
                    <a:lumMod val="50000"/>
                  </a:schemeClr>
                </a:solidFill>
                <a:latin typeface="+mn-lt"/>
                <a:cs typeface="TH SarabunPSK" pitchFamily="34" charset="-34"/>
              </a:rPr>
              <a:t>Economic Life Cycle of the Thai Population </a:t>
            </a:r>
            <a:endParaRPr lang="en-US" sz="2400" b="1" dirty="0">
              <a:solidFill>
                <a:schemeClr val="bg1">
                  <a:lumMod val="50000"/>
                </a:schemeClr>
              </a:solidFill>
              <a:latin typeface="+mn-lt"/>
              <a:cs typeface="TH SarabunPSK" pitchFamily="34" charset="-34"/>
            </a:endParaRPr>
          </a:p>
        </p:txBody>
      </p:sp>
      <p:sp>
        <p:nvSpPr>
          <p:cNvPr id="18" name="TextBox 17"/>
          <p:cNvSpPr txBox="1"/>
          <p:nvPr/>
        </p:nvSpPr>
        <p:spPr bwMode="auto">
          <a:xfrm>
            <a:off x="1043608" y="1027683"/>
            <a:ext cx="4589718" cy="461665"/>
          </a:xfrm>
          <a:prstGeom prst="rect">
            <a:avLst/>
          </a:prstGeom>
          <a:noFill/>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2400" b="1" dirty="0" smtClean="0">
                <a:solidFill>
                  <a:schemeClr val="bg1">
                    <a:lumMod val="50000"/>
                  </a:schemeClr>
                </a:solidFill>
                <a:latin typeface="+mn-lt"/>
                <a:cs typeface="TH SarabunPSK" pitchFamily="34" charset="-34"/>
              </a:rPr>
              <a:t>Demographic Situation in Thailand</a:t>
            </a:r>
            <a:endParaRPr lang="en-US" sz="2400" b="1" dirty="0">
              <a:solidFill>
                <a:schemeClr val="bg1">
                  <a:lumMod val="50000"/>
                </a:schemeClr>
              </a:solidFill>
              <a:latin typeface="+mn-lt"/>
              <a:cs typeface="TH SarabunPSK" pitchFamily="34" charset="-34"/>
            </a:endParaRPr>
          </a:p>
        </p:txBody>
      </p:sp>
      <p:sp>
        <p:nvSpPr>
          <p:cNvPr id="12" name="TextBox 11"/>
          <p:cNvSpPr txBox="1"/>
          <p:nvPr/>
        </p:nvSpPr>
        <p:spPr bwMode="auto">
          <a:xfrm>
            <a:off x="1044575" y="3619971"/>
            <a:ext cx="7090595" cy="461665"/>
          </a:xfrm>
          <a:prstGeom prst="rect">
            <a:avLst/>
          </a:prstGeom>
          <a:noFill/>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2400" b="1" dirty="0" smtClean="0">
                <a:solidFill>
                  <a:srgbClr val="FF0066"/>
                </a:solidFill>
                <a:latin typeface="+mn-lt"/>
                <a:cs typeface="TH SarabunPSK" pitchFamily="34" charset="-34"/>
              </a:rPr>
              <a:t>Effects of Demographic Change on Economic Life Cycle</a:t>
            </a:r>
            <a:endParaRPr lang="en-US" sz="2400" b="1" dirty="0">
              <a:solidFill>
                <a:srgbClr val="FF0066"/>
              </a:solidFill>
              <a:latin typeface="+mn-lt"/>
              <a:cs typeface="TH SarabunPSK" pitchFamily="34" charset="-34"/>
            </a:endParaRPr>
          </a:p>
        </p:txBody>
      </p:sp>
      <p:sp>
        <p:nvSpPr>
          <p:cNvPr id="19" name="Rectangle 18"/>
          <p:cNvSpPr>
            <a:spLocks noChangeArrowheads="1"/>
          </p:cNvSpPr>
          <p:nvPr/>
        </p:nvSpPr>
        <p:spPr bwMode="auto">
          <a:xfrm>
            <a:off x="350354" y="1993404"/>
            <a:ext cx="405222" cy="1080120"/>
          </a:xfrm>
          <a:prstGeom prst="rect">
            <a:avLst/>
          </a:prstGeom>
          <a:solidFill>
            <a:srgbClr val="FED5CE"/>
          </a:solidFill>
          <a:ln w="25400" algn="ctr">
            <a:noFill/>
            <a:miter lim="800000"/>
            <a:headEnd/>
            <a:tailEnd/>
          </a:ln>
          <a:effectLst>
            <a:outerShdw dist="107763" dir="2700000" algn="ctr" rotWithShape="0">
              <a:srgbClr val="808080">
                <a:alpha val="50000"/>
              </a:srgbClr>
            </a:outerShdw>
          </a:effectLst>
        </p:spPr>
        <p:txBody>
          <a:bodyPr anchor="ctr"/>
          <a:lstStyle/>
          <a:p>
            <a:pPr algn="ctr" fontAlgn="auto">
              <a:spcBef>
                <a:spcPts val="0"/>
              </a:spcBef>
              <a:spcAft>
                <a:spcPts val="0"/>
              </a:spcAft>
              <a:defRPr/>
            </a:pPr>
            <a:r>
              <a:rPr lang="en-US" sz="2400" b="1" dirty="0" smtClean="0">
                <a:solidFill>
                  <a:schemeClr val="bg1">
                    <a:lumMod val="50000"/>
                  </a:schemeClr>
                </a:solidFill>
                <a:latin typeface="+mj-lt"/>
                <a:cs typeface="Tahoma" pitchFamily="34" charset="0"/>
              </a:rPr>
              <a:t>2</a:t>
            </a:r>
            <a:endParaRPr lang="en-US" sz="2400" b="1" dirty="0">
              <a:solidFill>
                <a:schemeClr val="bg1">
                  <a:lumMod val="50000"/>
                </a:schemeClr>
              </a:solidFill>
              <a:latin typeface="+mj-lt"/>
              <a:cs typeface="Tahoma" pitchFamily="34" charset="0"/>
            </a:endParaRPr>
          </a:p>
        </p:txBody>
      </p:sp>
    </p:spTree>
    <p:extLst>
      <p:ext uri="{BB962C8B-B14F-4D97-AF65-F5344CB8AC3E}">
        <p14:creationId xmlns:p14="http://schemas.microsoft.com/office/powerpoint/2010/main" val="43683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985292"/>
            <a:ext cx="8712968" cy="26642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Effects of Demographic Change on Economic Life Cycle</a:t>
            </a:r>
            <a:endParaRPr lang="th-TH" sz="2400" b="1" dirty="0">
              <a:solidFill>
                <a:schemeClr val="bg1">
                  <a:lumMod val="65000"/>
                </a:schemeClr>
              </a:solidFill>
              <a:latin typeface="+mj-lt"/>
              <a:ea typeface="+mj-ea"/>
              <a:cs typeface="TH SarabunPSK" pitchFamily="34" charset="-34"/>
            </a:endParaRPr>
          </a:p>
        </p:txBody>
      </p:sp>
      <p:cxnSp>
        <p:nvCxnSpPr>
          <p:cNvPr id="51" name="Straight Connector 50"/>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179512" y="553244"/>
            <a:ext cx="5815118" cy="400110"/>
          </a:xfrm>
          <a:prstGeom prst="rect">
            <a:avLst/>
          </a:prstGeom>
          <a:noFill/>
        </p:spPr>
        <p:txBody>
          <a:bodyPr wrap="none" rtlCol="0">
            <a:spAutoFit/>
          </a:bodyPr>
          <a:lstStyle/>
          <a:p>
            <a:r>
              <a:rPr lang="en-GB" sz="2000" b="1" dirty="0" smtClean="0">
                <a:solidFill>
                  <a:srgbClr val="FF6699"/>
                </a:solidFill>
              </a:rPr>
              <a:t>Aggregate Labour Income &amp; Consumption (Mil. Baht)</a:t>
            </a:r>
            <a:endParaRPr lang="en-GB" sz="2000" b="1" dirty="0">
              <a:solidFill>
                <a:srgbClr val="FF6699"/>
              </a:solidFill>
            </a:endParaRPr>
          </a:p>
        </p:txBody>
      </p:sp>
      <p:sp>
        <p:nvSpPr>
          <p:cNvPr id="10" name="TextBox 9"/>
          <p:cNvSpPr txBox="1"/>
          <p:nvPr/>
        </p:nvSpPr>
        <p:spPr>
          <a:xfrm>
            <a:off x="36512" y="3649588"/>
            <a:ext cx="9144000" cy="1800493"/>
          </a:xfrm>
          <a:prstGeom prst="rect">
            <a:avLst/>
          </a:prstGeom>
          <a:noFill/>
        </p:spPr>
        <p:txBody>
          <a:bodyPr wrap="square" rtlCol="0">
            <a:spAutoFit/>
          </a:bodyPr>
          <a:lstStyle/>
          <a:p>
            <a:pPr marL="177800" lvl="1" indent="-177800">
              <a:spcBef>
                <a:spcPts val="600"/>
              </a:spcBef>
              <a:buFont typeface="Wingdings" pitchFamily="2" charset="2"/>
              <a:buChar char="§"/>
            </a:pPr>
            <a:r>
              <a:rPr lang="en-US" sz="1600" dirty="0" smtClean="0"/>
              <a:t>These simulation results have been </a:t>
            </a:r>
            <a:r>
              <a:rPr lang="en-US" sz="1600" dirty="0"/>
              <a:t>incorporated in the drafting of </a:t>
            </a:r>
            <a:r>
              <a:rPr lang="en-US" sz="1600" b="1" dirty="0">
                <a:solidFill>
                  <a:srgbClr val="FF6699"/>
                </a:solidFill>
              </a:rPr>
              <a:t>Population Plan during the Twelfth National Economic and Social Development Plan (2017-2021)</a:t>
            </a:r>
            <a:r>
              <a:rPr lang="en-US" sz="1600" dirty="0"/>
              <a:t>  </a:t>
            </a:r>
            <a:endParaRPr lang="en-US" sz="1600" dirty="0" smtClean="0"/>
          </a:p>
          <a:p>
            <a:pPr marL="177800" indent="-177800">
              <a:spcBef>
                <a:spcPts val="600"/>
              </a:spcBef>
              <a:buFont typeface="Wingdings" pitchFamily="2" charset="2"/>
              <a:buChar char="§"/>
            </a:pPr>
            <a:r>
              <a:rPr lang="en-US" sz="1600" dirty="0" smtClean="0"/>
              <a:t>Here, we assume that </a:t>
            </a:r>
            <a:r>
              <a:rPr lang="en-US" sz="1600" dirty="0"/>
              <a:t>per capita income and consumption for all ages remain the same in 2040 as in </a:t>
            </a:r>
            <a:r>
              <a:rPr lang="en-US" sz="1600" dirty="0" smtClean="0"/>
              <a:t>2011.</a:t>
            </a:r>
            <a:endParaRPr lang="en-US" sz="1600" dirty="0"/>
          </a:p>
          <a:p>
            <a:pPr marL="177800" indent="-177800">
              <a:spcBef>
                <a:spcPts val="600"/>
              </a:spcBef>
              <a:buFont typeface="Wingdings" pitchFamily="2" charset="2"/>
              <a:buChar char="§"/>
            </a:pPr>
            <a:r>
              <a:rPr lang="en-US" sz="1600" dirty="0" smtClean="0"/>
              <a:t>In 2040, aggregate </a:t>
            </a:r>
            <a:r>
              <a:rPr lang="en-US" sz="1600" dirty="0"/>
              <a:t>consumption of the population in older ages considerably </a:t>
            </a:r>
            <a:r>
              <a:rPr lang="en-US" sz="1600" dirty="0" smtClean="0"/>
              <a:t>increases while consumption of children and working ages decline compared to 2011. Aggregate labor income will also be lower.</a:t>
            </a:r>
          </a:p>
          <a:p>
            <a:pPr marL="177800" indent="-177800">
              <a:spcBef>
                <a:spcPts val="600"/>
              </a:spcBef>
              <a:buFont typeface="Wingdings" pitchFamily="2" charset="2"/>
              <a:buChar char="§"/>
            </a:pPr>
            <a:r>
              <a:rPr lang="en-US" sz="1600" dirty="0"/>
              <a:t>O</a:t>
            </a:r>
            <a:r>
              <a:rPr lang="en-US" sz="1600" dirty="0" smtClean="0"/>
              <a:t>verall </a:t>
            </a:r>
            <a:r>
              <a:rPr lang="en-US" sz="1600" dirty="0"/>
              <a:t>life-cycle deficit to increase from 1.3 trillion Baht in 2011 to a deficit of 1.8 trillion Baht in 2040</a:t>
            </a:r>
            <a:r>
              <a:rPr lang="en-US" sz="1600" dirty="0" smtClean="0"/>
              <a:t>.</a:t>
            </a:r>
            <a:endParaRPr lang="en-US" sz="1600" dirty="0"/>
          </a:p>
        </p:txBody>
      </p:sp>
      <p:graphicFrame>
        <p:nvGraphicFramePr>
          <p:cNvPr id="13" name="Chart 10"/>
          <p:cNvGraphicFramePr>
            <a:graphicFrameLocks/>
          </p:cNvGraphicFramePr>
          <p:nvPr>
            <p:extLst>
              <p:ext uri="{D42A27DB-BD31-4B8C-83A1-F6EECF244321}">
                <p14:modId xmlns:p14="http://schemas.microsoft.com/office/powerpoint/2010/main" val="1235145140"/>
              </p:ext>
            </p:extLst>
          </p:nvPr>
        </p:nvGraphicFramePr>
        <p:xfrm>
          <a:off x="128588" y="985292"/>
          <a:ext cx="3507308" cy="2652032"/>
        </p:xfrm>
        <a:graphic>
          <a:graphicData uri="http://schemas.openxmlformats.org/presentationml/2006/ole">
            <mc:AlternateContent xmlns:mc="http://schemas.openxmlformats.org/markup-compatibility/2006">
              <mc:Choice xmlns:v="urn:schemas-microsoft-com:vml" Requires="v">
                <p:oleObj spid="_x0000_s1112" r:id="rId4" imgW="4133446" imgH="3127519" progId="Excel.Chart.8">
                  <p:embed/>
                </p:oleObj>
              </mc:Choice>
              <mc:Fallback>
                <p:oleObj r:id="rId4" imgW="4133446" imgH="312751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985292"/>
                        <a:ext cx="3507308" cy="2652032"/>
                      </a:xfrm>
                      <a:prstGeom prst="rect">
                        <a:avLst/>
                      </a:prstGeom>
                      <a:noFill/>
                    </p:spPr>
                  </p:pic>
                </p:oleObj>
              </mc:Fallback>
            </mc:AlternateContent>
          </a:graphicData>
        </a:graphic>
      </p:graphicFrame>
      <p:graphicFrame>
        <p:nvGraphicFramePr>
          <p:cNvPr id="14" name="Chart 11"/>
          <p:cNvGraphicFramePr>
            <a:graphicFrameLocks/>
          </p:cNvGraphicFramePr>
          <p:nvPr>
            <p:extLst>
              <p:ext uri="{D42A27DB-BD31-4B8C-83A1-F6EECF244321}">
                <p14:modId xmlns:p14="http://schemas.microsoft.com/office/powerpoint/2010/main" val="2431359077"/>
              </p:ext>
            </p:extLst>
          </p:nvPr>
        </p:nvGraphicFramePr>
        <p:xfrm>
          <a:off x="5364088" y="985293"/>
          <a:ext cx="3498120" cy="2681138"/>
        </p:xfrm>
        <a:graphic>
          <a:graphicData uri="http://schemas.openxmlformats.org/presentationml/2006/ole">
            <mc:AlternateContent xmlns:mc="http://schemas.openxmlformats.org/markup-compatibility/2006">
              <mc:Choice xmlns:v="urn:schemas-microsoft-com:vml" Requires="v">
                <p:oleObj spid="_x0000_s1113" r:id="rId6" imgW="4176122" imgH="3200677" progId="Excel.Chart.8">
                  <p:embed/>
                </p:oleObj>
              </mc:Choice>
              <mc:Fallback>
                <p:oleObj r:id="rId6" imgW="4176122" imgH="3200677"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985293"/>
                        <a:ext cx="3498120" cy="2681138"/>
                      </a:xfrm>
                      <a:prstGeom prst="rect">
                        <a:avLst/>
                      </a:prstGeom>
                      <a:noFill/>
                    </p:spPr>
                  </p:pic>
                </p:oleObj>
              </mc:Fallback>
            </mc:AlternateContent>
          </a:graphicData>
        </a:graphic>
      </p:graphicFrame>
      <p:sp>
        <p:nvSpPr>
          <p:cNvPr id="15" name="Chevron 14"/>
          <p:cNvSpPr/>
          <p:nvPr/>
        </p:nvSpPr>
        <p:spPr>
          <a:xfrm>
            <a:off x="3995936" y="1705397"/>
            <a:ext cx="864096" cy="1080120"/>
          </a:xfrm>
          <a:prstGeom prst="chevron">
            <a:avLst/>
          </a:prstGeom>
          <a:solidFill>
            <a:srgbClr val="FF8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26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60032" y="748938"/>
            <a:ext cx="4100264" cy="477285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8936" y="748938"/>
            <a:ext cx="4741096" cy="4324261"/>
          </a:xfrm>
          <a:prstGeom prst="rect">
            <a:avLst/>
          </a:prstGeom>
          <a:noFill/>
        </p:spPr>
        <p:txBody>
          <a:bodyPr wrap="square" rtlCol="0">
            <a:spAutoFit/>
          </a:bodyPr>
          <a:lstStyle/>
          <a:p>
            <a:pPr marL="201613" indent="-201613">
              <a:spcBef>
                <a:spcPts val="1200"/>
              </a:spcBef>
              <a:buFont typeface="Wingdings" pitchFamily="2" charset="2"/>
              <a:buChar char="§"/>
            </a:pPr>
            <a:r>
              <a:rPr lang="en-GB" sz="2000" b="1" dirty="0" smtClean="0">
                <a:solidFill>
                  <a:srgbClr val="FF0066"/>
                </a:solidFill>
              </a:rPr>
              <a:t>Increase the surplus of working age </a:t>
            </a:r>
            <a:r>
              <a:rPr lang="en-GB" sz="2000" dirty="0" smtClean="0"/>
              <a:t>group to support the higher deficit from an increasing size of dependent elderly.</a:t>
            </a:r>
            <a:endParaRPr lang="en-GB" sz="1800" dirty="0" smtClean="0"/>
          </a:p>
          <a:p>
            <a:pPr marL="404813" lvl="1" indent="-223838">
              <a:spcBef>
                <a:spcPts val="1200"/>
              </a:spcBef>
              <a:buFont typeface="Courier New" pitchFamily="49" charset="0"/>
              <a:buChar char="o"/>
            </a:pPr>
            <a:r>
              <a:rPr lang="en-GB" sz="1800" dirty="0" smtClean="0"/>
              <a:t>Increase labour productivity.</a:t>
            </a:r>
          </a:p>
          <a:p>
            <a:pPr marL="404813" lvl="1" indent="-223838">
              <a:spcBef>
                <a:spcPts val="1200"/>
              </a:spcBef>
              <a:buFont typeface="Courier New" pitchFamily="49" charset="0"/>
              <a:buChar char="o"/>
            </a:pPr>
            <a:r>
              <a:rPr lang="en-GB" sz="1800" dirty="0" smtClean="0"/>
              <a:t>Increase labour participation by encouraging</a:t>
            </a:r>
            <a:br>
              <a:rPr lang="en-GB" sz="1800" dirty="0" smtClean="0"/>
            </a:br>
            <a:r>
              <a:rPr lang="en-GB" sz="1800" dirty="0" smtClean="0"/>
              <a:t>elderly to work longer and promoting youth </a:t>
            </a:r>
            <a:br>
              <a:rPr lang="en-GB" sz="1800" dirty="0" smtClean="0"/>
            </a:br>
            <a:r>
              <a:rPr lang="en-GB" sz="1800" dirty="0" smtClean="0"/>
              <a:t>employment.</a:t>
            </a:r>
            <a:endParaRPr lang="en-US" sz="1800" dirty="0" smtClean="0"/>
          </a:p>
          <a:p>
            <a:pPr marL="180975" indent="-180975">
              <a:spcBef>
                <a:spcPts val="1200"/>
              </a:spcBef>
              <a:buFont typeface="Wingdings" pitchFamily="2" charset="2"/>
              <a:buChar char="§"/>
            </a:pPr>
            <a:r>
              <a:rPr lang="en-GB" sz="2000" b="1" dirty="0" smtClean="0">
                <a:solidFill>
                  <a:srgbClr val="0070C0"/>
                </a:solidFill>
              </a:rPr>
              <a:t>Promote healthy behaviours </a:t>
            </a:r>
            <a:r>
              <a:rPr lang="en-GB" sz="2000" dirty="0" smtClean="0"/>
              <a:t>to lessen health care cost especially from dependent elderly.</a:t>
            </a:r>
          </a:p>
          <a:p>
            <a:pPr marL="180975" indent="-180975">
              <a:spcBef>
                <a:spcPts val="1200"/>
              </a:spcBef>
              <a:buFont typeface="Wingdings" pitchFamily="2" charset="2"/>
              <a:buChar char="§"/>
            </a:pPr>
            <a:r>
              <a:rPr lang="en-GB" sz="2000" b="1" dirty="0" smtClean="0">
                <a:solidFill>
                  <a:srgbClr val="00CC99"/>
                </a:solidFill>
              </a:rPr>
              <a:t>Ensure income security after retirement. </a:t>
            </a:r>
          </a:p>
          <a:p>
            <a:pPr marL="180975">
              <a:spcBef>
                <a:spcPts val="600"/>
              </a:spcBef>
            </a:pPr>
            <a:endParaRPr lang="en-GB" sz="1800" dirty="0" smtClean="0"/>
          </a:p>
        </p:txBody>
      </p:sp>
      <p:graphicFrame>
        <p:nvGraphicFramePr>
          <p:cNvPr id="6" name="Chart 5"/>
          <p:cNvGraphicFramePr/>
          <p:nvPr>
            <p:extLst>
              <p:ext uri="{D42A27DB-BD31-4B8C-83A1-F6EECF244321}">
                <p14:modId xmlns:p14="http://schemas.microsoft.com/office/powerpoint/2010/main" val="1930484858"/>
              </p:ext>
            </p:extLst>
          </p:nvPr>
        </p:nvGraphicFramePr>
        <p:xfrm>
          <a:off x="4840062" y="565689"/>
          <a:ext cx="4091856" cy="27958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Policy Implications: How can we prepare for such effects?</a:t>
            </a:r>
            <a:endParaRPr lang="th-TH" sz="2400" b="1" dirty="0">
              <a:solidFill>
                <a:schemeClr val="bg1">
                  <a:lumMod val="65000"/>
                </a:schemeClr>
              </a:solidFill>
              <a:latin typeface="+mj-lt"/>
              <a:ea typeface="+mj-ea"/>
              <a:cs typeface="TH SarabunPSK" pitchFamily="34" charset="-34"/>
            </a:endParaRPr>
          </a:p>
        </p:txBody>
      </p:sp>
      <p:cxnSp>
        <p:nvCxnSpPr>
          <p:cNvPr id="11" name="Straight Connector 10"/>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Right Arrow 15"/>
          <p:cNvSpPr/>
          <p:nvPr/>
        </p:nvSpPr>
        <p:spPr>
          <a:xfrm rot="16200000">
            <a:off x="6355246" y="910623"/>
            <a:ext cx="465956" cy="432048"/>
          </a:xfrm>
          <a:prstGeom prst="rightArrow">
            <a:avLst/>
          </a:prstGeom>
          <a:solidFill>
            <a:srgbClr val="FF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236296" y="2181244"/>
            <a:ext cx="465956" cy="432048"/>
          </a:xfrm>
          <a:prstGeom prst="rightArrow">
            <a:avLst/>
          </a:prstGeom>
          <a:solidFill>
            <a:srgbClr val="FF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5436096" y="2117620"/>
            <a:ext cx="465956" cy="432048"/>
          </a:xfrm>
          <a:prstGeom prst="rightArrow">
            <a:avLst/>
          </a:prstGeom>
          <a:solidFill>
            <a:srgbClr val="FF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400000">
            <a:off x="8011430" y="1270662"/>
            <a:ext cx="465956" cy="432048"/>
          </a:xfrm>
          <a:prstGeom prst="rightArrow">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hart 20"/>
          <p:cNvGraphicFramePr>
            <a:graphicFrameLocks/>
          </p:cNvGraphicFramePr>
          <p:nvPr>
            <p:extLst>
              <p:ext uri="{D42A27DB-BD31-4B8C-83A1-F6EECF244321}">
                <p14:modId xmlns:p14="http://schemas.microsoft.com/office/powerpoint/2010/main" val="4189627385"/>
              </p:ext>
            </p:extLst>
          </p:nvPr>
        </p:nvGraphicFramePr>
        <p:xfrm>
          <a:off x="4860032" y="3289548"/>
          <a:ext cx="4032448" cy="2232248"/>
        </p:xfrm>
        <a:graphic>
          <a:graphicData uri="http://schemas.openxmlformats.org/drawingml/2006/chart">
            <c:chart xmlns:c="http://schemas.openxmlformats.org/drawingml/2006/chart" xmlns:r="http://schemas.openxmlformats.org/officeDocument/2006/relationships" r:id="rId4"/>
          </a:graphicData>
        </a:graphic>
      </p:graphicFrame>
      <p:sp>
        <p:nvSpPr>
          <p:cNvPr id="23" name="Oval 22"/>
          <p:cNvSpPr/>
          <p:nvPr/>
        </p:nvSpPr>
        <p:spPr>
          <a:xfrm>
            <a:off x="8100392" y="3649588"/>
            <a:ext cx="648072" cy="1368152"/>
          </a:xfrm>
          <a:prstGeom prst="ellipse">
            <a:avLst/>
          </a:prstGeom>
          <a:noFill/>
          <a:ln w="38100">
            <a:solidFill>
              <a:srgbClr val="00CC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70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8032" y="1201316"/>
            <a:ext cx="5508104" cy="4248472"/>
          </a:xfrm>
          <a:prstGeom prst="rect">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marL="342900" indent="-342900">
              <a:lnSpc>
                <a:spcPct val="90000"/>
              </a:lnSpc>
              <a:buFont typeface="Wingdings" pitchFamily="2" charset="2"/>
              <a:buChar char="§"/>
            </a:pPr>
            <a:r>
              <a:rPr lang="en-US" sz="2400" b="1" dirty="0" smtClean="0">
                <a:solidFill>
                  <a:srgbClr val="FF0066"/>
                </a:solidFill>
                <a:latin typeface="+mj-lt"/>
                <a:ea typeface="+mj-ea"/>
                <a:cs typeface="TH SarabunPSK" pitchFamily="34" charset="-34"/>
              </a:rPr>
              <a:t>Increase Surplus of Working Ages</a:t>
            </a:r>
            <a:endParaRPr lang="th-TH" sz="2400" b="1" dirty="0">
              <a:solidFill>
                <a:srgbClr val="FF0066"/>
              </a:solidFill>
              <a:latin typeface="+mj-lt"/>
              <a:ea typeface="+mj-ea"/>
              <a:cs typeface="TH SarabunPSK" pitchFamily="34" charset="-34"/>
            </a:endParaRPr>
          </a:p>
        </p:txBody>
      </p:sp>
      <p:cxnSp>
        <p:nvCxnSpPr>
          <p:cNvPr id="51" name="Straight Connector 50"/>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2"/>
          <p:cNvGraphicFramePr>
            <a:graphicFrameLocks/>
          </p:cNvGraphicFramePr>
          <p:nvPr>
            <p:extLst>
              <p:ext uri="{D42A27DB-BD31-4B8C-83A1-F6EECF244321}">
                <p14:modId xmlns:p14="http://schemas.microsoft.com/office/powerpoint/2010/main" val="2133436451"/>
              </p:ext>
            </p:extLst>
          </p:nvPr>
        </p:nvGraphicFramePr>
        <p:xfrm>
          <a:off x="270846" y="1149110"/>
          <a:ext cx="5525290" cy="430067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179512" y="729198"/>
            <a:ext cx="6982424" cy="400110"/>
          </a:xfrm>
          <a:prstGeom prst="rect">
            <a:avLst/>
          </a:prstGeom>
          <a:noFill/>
        </p:spPr>
        <p:txBody>
          <a:bodyPr wrap="none" rtlCol="0">
            <a:spAutoFit/>
          </a:bodyPr>
          <a:lstStyle/>
          <a:p>
            <a:r>
              <a:rPr lang="en-GB" sz="2000" b="1" dirty="0" smtClean="0">
                <a:solidFill>
                  <a:schemeClr val="bg1">
                    <a:lumMod val="65000"/>
                  </a:schemeClr>
                </a:solidFill>
              </a:rPr>
              <a:t>Aggregate Labour Income &amp; Consumption (Mil. Baht), year 2040</a:t>
            </a:r>
            <a:endParaRPr lang="en-GB" sz="2000" b="1" dirty="0">
              <a:solidFill>
                <a:schemeClr val="bg1">
                  <a:lumMod val="65000"/>
                </a:schemeClr>
              </a:solidFill>
            </a:endParaRPr>
          </a:p>
        </p:txBody>
      </p:sp>
      <p:sp>
        <p:nvSpPr>
          <p:cNvPr id="12" name="TextBox 11"/>
          <p:cNvSpPr txBox="1"/>
          <p:nvPr/>
        </p:nvSpPr>
        <p:spPr>
          <a:xfrm>
            <a:off x="5868144" y="3289548"/>
            <a:ext cx="3024336" cy="2031325"/>
          </a:xfrm>
          <a:prstGeom prst="rect">
            <a:avLst/>
          </a:prstGeom>
          <a:noFill/>
        </p:spPr>
        <p:txBody>
          <a:bodyPr wrap="square" rtlCol="0">
            <a:spAutoFit/>
          </a:bodyPr>
          <a:lstStyle/>
          <a:p>
            <a:pPr marL="201613" indent="-201613">
              <a:buFont typeface="Wingdings" pitchFamily="2" charset="2"/>
              <a:buChar char="§"/>
            </a:pPr>
            <a:r>
              <a:rPr lang="en-GB" sz="1800" dirty="0" smtClean="0"/>
              <a:t>YL0 = base case</a:t>
            </a:r>
          </a:p>
          <a:p>
            <a:pPr marL="201613" indent="-201613">
              <a:buFont typeface="Wingdings" pitchFamily="2" charset="2"/>
              <a:buChar char="§"/>
            </a:pPr>
            <a:r>
              <a:rPr lang="en-GB" sz="1800" dirty="0" smtClean="0"/>
              <a:t>YL1 = raise retirement age</a:t>
            </a:r>
          </a:p>
          <a:p>
            <a:pPr marL="201613" indent="-201613">
              <a:buFont typeface="Wingdings" pitchFamily="2" charset="2"/>
              <a:buChar char="§"/>
              <a:tabLst>
                <a:tab pos="747713" algn="l"/>
              </a:tabLst>
            </a:pPr>
            <a:r>
              <a:rPr lang="en-GB" sz="1800" dirty="0" smtClean="0"/>
              <a:t>YL2 = productivity increases      	3% per annum</a:t>
            </a:r>
          </a:p>
          <a:p>
            <a:pPr marL="201613" indent="-201613">
              <a:buFont typeface="Wingdings" pitchFamily="2" charset="2"/>
              <a:buChar char="§"/>
              <a:tabLst>
                <a:tab pos="747713" algn="l"/>
              </a:tabLst>
            </a:pPr>
            <a:r>
              <a:rPr lang="en-GB" sz="1800" dirty="0" smtClean="0"/>
              <a:t>YL3 = raise retirement age 	with 3% per annum 	productivity increase</a:t>
            </a:r>
            <a:endParaRPr lang="en-GB" sz="1800" dirty="0"/>
          </a:p>
        </p:txBody>
      </p:sp>
      <p:sp>
        <p:nvSpPr>
          <p:cNvPr id="7" name="Rectangle 6"/>
          <p:cNvSpPr/>
          <p:nvPr/>
        </p:nvSpPr>
        <p:spPr>
          <a:xfrm>
            <a:off x="5808989" y="1201316"/>
            <a:ext cx="3120003" cy="1631216"/>
          </a:xfrm>
          <a:prstGeom prst="rect">
            <a:avLst/>
          </a:prstGeom>
        </p:spPr>
        <p:txBody>
          <a:bodyPr wrap="square">
            <a:spAutoFit/>
          </a:bodyPr>
          <a:lstStyle/>
          <a:p>
            <a:pPr algn="ctr">
              <a:spcBef>
                <a:spcPts val="1200"/>
              </a:spcBef>
            </a:pPr>
            <a:r>
              <a:rPr lang="en-GB" sz="2000" dirty="0">
                <a:solidFill>
                  <a:srgbClr val="FF0066"/>
                </a:solidFill>
              </a:rPr>
              <a:t>Both extending retirement age and increasing productivity will likely help raise aggregate labour income of the Thailand.</a:t>
            </a:r>
          </a:p>
        </p:txBody>
      </p:sp>
    </p:spTree>
    <p:extLst>
      <p:ext uri="{BB962C8B-B14F-4D97-AF65-F5344CB8AC3E}">
        <p14:creationId xmlns:p14="http://schemas.microsoft.com/office/powerpoint/2010/main" val="317157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
          <p:cNvGrpSpPr>
            <a:grpSpLocks/>
          </p:cNvGrpSpPr>
          <p:nvPr/>
        </p:nvGrpSpPr>
        <p:grpSpPr bwMode="auto">
          <a:xfrm>
            <a:off x="350352" y="697258"/>
            <a:ext cx="8109840" cy="1080121"/>
            <a:chOff x="2687073" y="1233794"/>
            <a:chExt cx="6142487" cy="680967"/>
          </a:xfrm>
          <a:solidFill>
            <a:schemeClr val="accent6">
              <a:lumMod val="75000"/>
            </a:schemeClr>
          </a:solidFill>
        </p:grpSpPr>
        <p:sp>
          <p:nvSpPr>
            <p:cNvPr id="20" name="Rectangle 19"/>
            <p:cNvSpPr>
              <a:spLocks noChangeArrowheads="1"/>
            </p:cNvSpPr>
            <p:nvPr/>
          </p:nvSpPr>
          <p:spPr bwMode="auto">
            <a:xfrm>
              <a:off x="2687073" y="1233794"/>
              <a:ext cx="306921" cy="680967"/>
            </a:xfrm>
            <a:prstGeom prst="rect">
              <a:avLst/>
            </a:prstGeom>
            <a:solidFill>
              <a:schemeClr val="bg1">
                <a:lumMod val="95000"/>
              </a:schemeClr>
            </a:solidFill>
            <a:ln w="25400" algn="ctr">
              <a:noFill/>
              <a:miter lim="800000"/>
              <a:headEnd/>
              <a:tailEnd/>
            </a:ln>
            <a:effectLst>
              <a:outerShdw dist="107763" dir="2700000" algn="ctr" rotWithShape="0">
                <a:srgbClr val="808080">
                  <a:alpha val="50000"/>
                </a:srgbClr>
              </a:outerShdw>
            </a:effectLst>
          </p:spPr>
          <p:txBody>
            <a:bodyPr anchor="ctr"/>
            <a:lstStyle/>
            <a:p>
              <a:pPr algn="ctr" fontAlgn="auto">
                <a:spcBef>
                  <a:spcPts val="0"/>
                </a:spcBef>
                <a:spcAft>
                  <a:spcPts val="0"/>
                </a:spcAft>
                <a:defRPr/>
              </a:pPr>
              <a:r>
                <a:rPr lang="en-US" sz="2400" b="1" dirty="0">
                  <a:solidFill>
                    <a:srgbClr val="FF0066"/>
                  </a:solidFill>
                  <a:latin typeface="+mj-lt"/>
                  <a:cs typeface="Tahoma" pitchFamily="34" charset="0"/>
                </a:rPr>
                <a:t>1</a:t>
              </a:r>
            </a:p>
          </p:txBody>
        </p:sp>
        <p:cxnSp>
          <p:nvCxnSpPr>
            <p:cNvPr id="31" name="Straight Connector 30"/>
            <p:cNvCxnSpPr/>
            <p:nvPr/>
          </p:nvCxnSpPr>
          <p:spPr>
            <a:xfrm flipV="1">
              <a:off x="3078235" y="1729465"/>
              <a:ext cx="5751325" cy="3705"/>
            </a:xfrm>
            <a:prstGeom prst="line">
              <a:avLst/>
            </a:prstGeom>
            <a:grp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4" name="Group 31"/>
          <p:cNvGrpSpPr>
            <a:grpSpLocks/>
          </p:cNvGrpSpPr>
          <p:nvPr/>
        </p:nvGrpSpPr>
        <p:grpSpPr bwMode="auto">
          <a:xfrm>
            <a:off x="350354" y="1993406"/>
            <a:ext cx="8109839" cy="1080118"/>
            <a:chOff x="2687074" y="1067262"/>
            <a:chExt cx="6142486" cy="680967"/>
          </a:xfrm>
          <a:solidFill>
            <a:schemeClr val="accent6">
              <a:lumMod val="75000"/>
            </a:schemeClr>
          </a:solidFill>
        </p:grpSpPr>
        <p:sp>
          <p:nvSpPr>
            <p:cNvPr id="45" name="Rectangle 44"/>
            <p:cNvSpPr>
              <a:spLocks noChangeArrowheads="1"/>
            </p:cNvSpPr>
            <p:nvPr/>
          </p:nvSpPr>
          <p:spPr bwMode="auto">
            <a:xfrm>
              <a:off x="2687074" y="1067262"/>
              <a:ext cx="306920" cy="680967"/>
            </a:xfrm>
            <a:prstGeom prst="rect">
              <a:avLst/>
            </a:prstGeom>
            <a:solidFill>
              <a:srgbClr val="FED5CE"/>
            </a:solidFill>
            <a:ln w="25400" algn="ctr">
              <a:noFill/>
              <a:miter lim="800000"/>
              <a:headEnd/>
              <a:tailEnd/>
            </a:ln>
            <a:effectLst>
              <a:outerShdw dist="107763" dir="2700000" algn="ctr" rotWithShape="0">
                <a:srgbClr val="808080">
                  <a:alpha val="50000"/>
                </a:srgbClr>
              </a:outerShdw>
            </a:effectLst>
          </p:spPr>
          <p:txBody>
            <a:bodyPr anchor="ctr"/>
            <a:lstStyle/>
            <a:p>
              <a:pPr algn="ctr" fontAlgn="auto">
                <a:spcBef>
                  <a:spcPts val="0"/>
                </a:spcBef>
                <a:spcAft>
                  <a:spcPts val="0"/>
                </a:spcAft>
                <a:defRPr/>
              </a:pPr>
              <a:r>
                <a:rPr lang="en-US" sz="2400" b="1" dirty="0">
                  <a:solidFill>
                    <a:schemeClr val="bg1">
                      <a:lumMod val="50000"/>
                    </a:schemeClr>
                  </a:solidFill>
                  <a:latin typeface="+mj-lt"/>
                  <a:cs typeface="Tahoma" pitchFamily="34" charset="0"/>
                </a:rPr>
                <a:t>2</a:t>
              </a:r>
            </a:p>
          </p:txBody>
        </p:sp>
        <p:cxnSp>
          <p:nvCxnSpPr>
            <p:cNvPr id="48" name="Straight Connector 47"/>
            <p:cNvCxnSpPr/>
            <p:nvPr/>
          </p:nvCxnSpPr>
          <p:spPr>
            <a:xfrm flipV="1">
              <a:off x="3078235" y="1566637"/>
              <a:ext cx="5751325" cy="3705"/>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grpSp>
      <p:sp>
        <p:nvSpPr>
          <p:cNvPr id="59" name="TextBox 58"/>
          <p:cNvSpPr txBox="1"/>
          <p:nvPr/>
        </p:nvSpPr>
        <p:spPr bwMode="auto">
          <a:xfrm>
            <a:off x="1043608" y="2323827"/>
            <a:ext cx="5634941" cy="461665"/>
          </a:xfrm>
          <a:prstGeom prst="rect">
            <a:avLst/>
          </a:prstGeom>
          <a:noFill/>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2400" b="1" dirty="0" smtClean="0">
                <a:solidFill>
                  <a:srgbClr val="7F7F7F"/>
                </a:solidFill>
                <a:latin typeface="+mn-lt"/>
                <a:cs typeface="TH SarabunPSK" pitchFamily="34" charset="-34"/>
              </a:rPr>
              <a:t>Economic Life Cycle of the Thai Population </a:t>
            </a:r>
            <a:endParaRPr lang="en-US" sz="2400" b="1" dirty="0">
              <a:solidFill>
                <a:srgbClr val="7F7F7F"/>
              </a:solidFill>
              <a:latin typeface="+mn-lt"/>
              <a:cs typeface="TH SarabunPSK" pitchFamily="34" charset="-34"/>
            </a:endParaRPr>
          </a:p>
        </p:txBody>
      </p:sp>
      <p:cxnSp>
        <p:nvCxnSpPr>
          <p:cNvPr id="13" name="Straight Connector 12"/>
          <p:cNvCxnSpPr/>
          <p:nvPr/>
        </p:nvCxnSpPr>
        <p:spPr bwMode="auto">
          <a:xfrm flipV="1">
            <a:off x="866798" y="4066589"/>
            <a:ext cx="7593395" cy="5877"/>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4" name="TextBox 13"/>
          <p:cNvSpPr txBox="1"/>
          <p:nvPr/>
        </p:nvSpPr>
        <p:spPr bwMode="auto">
          <a:xfrm>
            <a:off x="1044575" y="3619971"/>
            <a:ext cx="7090595" cy="461665"/>
          </a:xfrm>
          <a:prstGeom prst="rect">
            <a:avLst/>
          </a:prstGeom>
          <a:noFill/>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2400" b="1" dirty="0" smtClean="0">
                <a:solidFill>
                  <a:srgbClr val="7F7F7F"/>
                </a:solidFill>
                <a:latin typeface="+mn-lt"/>
                <a:cs typeface="TH SarabunPSK" pitchFamily="34" charset="-34"/>
              </a:rPr>
              <a:t>Effects of Demographic Change on Economic Life Cycle</a:t>
            </a:r>
            <a:endParaRPr lang="en-US" sz="2400" b="1" dirty="0">
              <a:solidFill>
                <a:srgbClr val="7F7F7F"/>
              </a:solidFill>
              <a:latin typeface="+mn-lt"/>
              <a:cs typeface="TH SarabunPSK" pitchFamily="34" charset="-34"/>
            </a:endParaRPr>
          </a:p>
        </p:txBody>
      </p:sp>
      <p:pic>
        <p:nvPicPr>
          <p:cNvPr id="17411" name="Picture 15" descr="C:\Users\ArmChair\Desktop\human_life_cycle_ani_by_puputd-d2zn2u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41676"/>
            <a:ext cx="799306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350354" y="3289548"/>
            <a:ext cx="405222" cy="1008112"/>
          </a:xfrm>
          <a:prstGeom prst="rect">
            <a:avLst/>
          </a:prstGeom>
          <a:solidFill>
            <a:srgbClr val="FED5CE"/>
          </a:solidFill>
          <a:ln w="25400" algn="ctr">
            <a:noFill/>
            <a:miter lim="800000"/>
            <a:headEnd/>
            <a:tailEnd/>
          </a:ln>
          <a:effectLst>
            <a:outerShdw dist="107763" dir="2700000" algn="ctr" rotWithShape="0">
              <a:srgbClr val="808080">
                <a:alpha val="50000"/>
              </a:srgbClr>
            </a:outerShdw>
          </a:effectLst>
        </p:spPr>
        <p:txBody>
          <a:bodyPr anchor="ctr"/>
          <a:lstStyle/>
          <a:p>
            <a:pPr algn="ctr" fontAlgn="auto">
              <a:spcBef>
                <a:spcPts val="0"/>
              </a:spcBef>
              <a:spcAft>
                <a:spcPts val="0"/>
              </a:spcAft>
              <a:defRPr/>
            </a:pPr>
            <a:r>
              <a:rPr lang="en-US" sz="2400" b="1" dirty="0" smtClean="0">
                <a:solidFill>
                  <a:schemeClr val="bg1">
                    <a:lumMod val="50000"/>
                  </a:schemeClr>
                </a:solidFill>
                <a:latin typeface="+mj-lt"/>
                <a:cs typeface="Tahoma" pitchFamily="34" charset="0"/>
              </a:rPr>
              <a:t>3</a:t>
            </a:r>
            <a:endParaRPr lang="en-US" sz="2400" b="1" dirty="0">
              <a:solidFill>
                <a:schemeClr val="bg1">
                  <a:lumMod val="50000"/>
                </a:schemeClr>
              </a:solidFill>
              <a:latin typeface="+mj-lt"/>
              <a:cs typeface="Tahoma" pitchFamily="34" charset="0"/>
            </a:endParaRPr>
          </a:p>
        </p:txBody>
      </p:sp>
      <p:sp>
        <p:nvSpPr>
          <p:cNvPr id="24" name="TextBox 23"/>
          <p:cNvSpPr txBox="1"/>
          <p:nvPr/>
        </p:nvSpPr>
        <p:spPr bwMode="auto">
          <a:xfrm>
            <a:off x="1043608" y="1027683"/>
            <a:ext cx="6215035" cy="461665"/>
          </a:xfrm>
          <a:prstGeom prst="rect">
            <a:avLst/>
          </a:prstGeom>
          <a:noFill/>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2400" b="1" dirty="0" smtClean="0">
                <a:solidFill>
                  <a:srgbClr val="FF0066"/>
                </a:solidFill>
                <a:latin typeface="+mn-lt"/>
                <a:cs typeface="TH SarabunPSK" pitchFamily="34" charset="-34"/>
              </a:rPr>
              <a:t>Demographic and Welfare Situation in Thailand</a:t>
            </a:r>
            <a:endParaRPr lang="en-US" sz="2400" b="1" dirty="0">
              <a:solidFill>
                <a:srgbClr val="FF0066"/>
              </a:solidFill>
              <a:latin typeface="+mn-lt"/>
              <a:cs typeface="TH SarabunPSK" pitchFamily="34" charset="-34"/>
            </a:endParaRPr>
          </a:p>
        </p:txBody>
      </p:sp>
    </p:spTree>
    <p:extLst>
      <p:ext uri="{BB962C8B-B14F-4D97-AF65-F5344CB8AC3E}">
        <p14:creationId xmlns:p14="http://schemas.microsoft.com/office/powerpoint/2010/main" val="80101921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3528" y="811113"/>
            <a:ext cx="4859338" cy="4638675"/>
            <a:chOff x="0" y="625475"/>
            <a:chExt cx="4859338" cy="4638675"/>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475"/>
              <a:ext cx="4859338" cy="4638675"/>
            </a:xfrm>
            <a:prstGeom prst="rect">
              <a:avLst/>
            </a:prstGeom>
            <a:noFill/>
            <a:ln>
              <a:noFill/>
            </a:ln>
            <a:effectLst/>
            <a:extLst>
              <a:ext uri="{909E8E84-426E-40DD-AFC4-6F175D3DCCD1}">
                <a14:hiddenFill xmlns:a14="http://schemas.microsoft.com/office/drawing/2010/main">
                  <a:solidFill>
                    <a:srgbClr val="FF4784">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8"/>
            <p:cNvSpPr>
              <a:spLocks noChangeArrowheads="1"/>
            </p:cNvSpPr>
            <p:nvPr/>
          </p:nvSpPr>
          <p:spPr bwMode="auto">
            <a:xfrm rot="3474279">
              <a:off x="3659982" y="3877469"/>
              <a:ext cx="647700" cy="2174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8"/>
          <p:cNvGrpSpPr/>
          <p:nvPr/>
        </p:nvGrpSpPr>
        <p:grpSpPr>
          <a:xfrm>
            <a:off x="107504" y="1273299"/>
            <a:ext cx="5976664" cy="3969722"/>
            <a:chOff x="-216024" y="1057275"/>
            <a:chExt cx="5976664" cy="3969722"/>
          </a:xfrm>
        </p:grpSpPr>
        <p:sp>
          <p:nvSpPr>
            <p:cNvPr id="10" name="Text Box 8"/>
            <p:cNvSpPr txBox="1">
              <a:spLocks noChangeArrowheads="1"/>
            </p:cNvSpPr>
            <p:nvPr/>
          </p:nvSpPr>
          <p:spPr bwMode="auto">
            <a:xfrm>
              <a:off x="251520" y="1057846"/>
              <a:ext cx="15843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smtClean="0">
                  <a:solidFill>
                    <a:srgbClr val="FF9966"/>
                  </a:solidFill>
                  <a:cs typeface="TH SarabunPSK" pitchFamily="34" charset="-34"/>
                </a:rPr>
                <a:t>Capital-based transformation</a:t>
              </a:r>
              <a:endParaRPr lang="en-US" sz="1600" b="1" dirty="0">
                <a:solidFill>
                  <a:srgbClr val="FF9966"/>
                </a:solidFill>
                <a:cs typeface="TH SarabunPSK" pitchFamily="34" charset="-34"/>
              </a:endParaRPr>
            </a:p>
          </p:txBody>
        </p:sp>
        <p:sp>
          <p:nvSpPr>
            <p:cNvPr id="11" name="AutoShape 9"/>
            <p:cNvSpPr>
              <a:spLocks noChangeArrowheads="1"/>
            </p:cNvSpPr>
            <p:nvPr/>
          </p:nvSpPr>
          <p:spPr bwMode="auto">
            <a:xfrm>
              <a:off x="2195513" y="1057275"/>
              <a:ext cx="576262" cy="287338"/>
            </a:xfrm>
            <a:prstGeom prst="roundRect">
              <a:avLst>
                <a:gd name="adj" fmla="val 16667"/>
              </a:avLst>
            </a:prstGeom>
            <a:solidFill>
              <a:srgbClr val="FF9966">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0"/>
            <p:cNvSpPr>
              <a:spLocks noChangeArrowheads="1"/>
            </p:cNvSpPr>
            <p:nvPr/>
          </p:nvSpPr>
          <p:spPr bwMode="auto">
            <a:xfrm>
              <a:off x="4211638" y="4010025"/>
              <a:ext cx="647700" cy="360363"/>
            </a:xfrm>
            <a:prstGeom prst="roundRect">
              <a:avLst>
                <a:gd name="adj" fmla="val 16667"/>
              </a:avLst>
            </a:prstGeom>
            <a:solidFill>
              <a:srgbClr val="00B0F0">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1"/>
            <p:cNvSpPr>
              <a:spLocks noChangeArrowheads="1"/>
            </p:cNvSpPr>
            <p:nvPr/>
          </p:nvSpPr>
          <p:spPr bwMode="auto">
            <a:xfrm>
              <a:off x="250825" y="4370388"/>
              <a:ext cx="504825" cy="431800"/>
            </a:xfrm>
            <a:prstGeom prst="roundRect">
              <a:avLst>
                <a:gd name="adj" fmla="val 16667"/>
              </a:avLst>
            </a:prstGeom>
            <a:solidFill>
              <a:srgbClr val="00B050">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2"/>
            <p:cNvSpPr txBox="1">
              <a:spLocks noChangeArrowheads="1"/>
            </p:cNvSpPr>
            <p:nvPr/>
          </p:nvSpPr>
          <p:spPr bwMode="auto">
            <a:xfrm>
              <a:off x="4284340" y="4442222"/>
              <a:ext cx="1476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smtClean="0">
                  <a:solidFill>
                    <a:srgbClr val="00B0F0"/>
                  </a:solidFill>
                  <a:cs typeface="TH SarabunPSK" pitchFamily="34" charset="-34"/>
                </a:rPr>
                <a:t>Social welfare transformation</a:t>
              </a:r>
              <a:endParaRPr lang="en-US" sz="1600" b="1" dirty="0">
                <a:solidFill>
                  <a:srgbClr val="00B0F0"/>
                </a:solidFill>
                <a:cs typeface="TH SarabunPSK" pitchFamily="34" charset="-34"/>
              </a:endParaRPr>
            </a:p>
          </p:txBody>
        </p:sp>
        <p:sp>
          <p:nvSpPr>
            <p:cNvPr id="15" name="Text Box 13"/>
            <p:cNvSpPr txBox="1">
              <a:spLocks noChangeArrowheads="1"/>
            </p:cNvSpPr>
            <p:nvPr/>
          </p:nvSpPr>
          <p:spPr bwMode="auto">
            <a:xfrm>
              <a:off x="-216024" y="3649663"/>
              <a:ext cx="11161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smtClean="0">
                  <a:solidFill>
                    <a:srgbClr val="00B050"/>
                  </a:solidFill>
                  <a:cs typeface="TH SarabunPSK" pitchFamily="34" charset="-34"/>
                </a:rPr>
                <a:t>Traditional System</a:t>
              </a:r>
              <a:endParaRPr lang="en-US" sz="1600" b="1" dirty="0">
                <a:solidFill>
                  <a:srgbClr val="00B050"/>
                </a:solidFill>
                <a:cs typeface="TH SarabunPSK" pitchFamily="34" charset="-34"/>
              </a:endParaRPr>
            </a:p>
          </p:txBody>
        </p:sp>
        <p:sp>
          <p:nvSpPr>
            <p:cNvPr id="16" name="Line 15"/>
            <p:cNvSpPr>
              <a:spLocks noChangeShapeType="1"/>
            </p:cNvSpPr>
            <p:nvPr/>
          </p:nvSpPr>
          <p:spPr bwMode="auto">
            <a:xfrm flipV="1">
              <a:off x="1116013" y="4802188"/>
              <a:ext cx="3168650" cy="0"/>
            </a:xfrm>
            <a:prstGeom prst="line">
              <a:avLst/>
            </a:prstGeom>
            <a:noFill/>
            <a:ln w="762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7"/>
            <p:cNvSpPr>
              <a:spLocks noChangeArrowheads="1"/>
            </p:cNvSpPr>
            <p:nvPr/>
          </p:nvSpPr>
          <p:spPr bwMode="auto">
            <a:xfrm rot="18132547">
              <a:off x="1874044" y="1505744"/>
              <a:ext cx="539750" cy="217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19"/>
            <p:cNvSpPr>
              <a:spLocks noChangeArrowheads="1"/>
            </p:cNvSpPr>
            <p:nvPr/>
          </p:nvSpPr>
          <p:spPr bwMode="auto">
            <a:xfrm>
              <a:off x="1547813" y="2136775"/>
              <a:ext cx="360362" cy="576263"/>
            </a:xfrm>
            <a:prstGeom prst="ellipse">
              <a:avLst/>
            </a:prstGeom>
            <a:solidFill>
              <a:srgbClr val="CC99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p:cNvSpPr>
              <a:spLocks noChangeShapeType="1"/>
            </p:cNvSpPr>
            <p:nvPr/>
          </p:nvSpPr>
          <p:spPr bwMode="auto">
            <a:xfrm flipV="1">
              <a:off x="755650" y="1417638"/>
              <a:ext cx="1295400" cy="2303462"/>
            </a:xfrm>
            <a:prstGeom prst="line">
              <a:avLst/>
            </a:prstGeom>
            <a:noFill/>
            <a:ln w="76200">
              <a:solidFill>
                <a:srgbClr val="FF7E3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marL="342900" indent="-342900">
              <a:lnSpc>
                <a:spcPct val="90000"/>
              </a:lnSpc>
              <a:buFont typeface="Wingdings" pitchFamily="2" charset="2"/>
              <a:buChar char="§"/>
            </a:pPr>
            <a:r>
              <a:rPr lang="en-US" sz="2400" b="1" dirty="0" smtClean="0">
                <a:solidFill>
                  <a:srgbClr val="00CC99"/>
                </a:solidFill>
                <a:latin typeface="+mj-lt"/>
                <a:ea typeface="+mj-ea"/>
                <a:cs typeface="TH SarabunPSK" pitchFamily="34" charset="-34"/>
              </a:rPr>
              <a:t>Ensure Income Security after Retirement</a:t>
            </a:r>
            <a:endParaRPr lang="th-TH" sz="2400" b="1" dirty="0">
              <a:solidFill>
                <a:srgbClr val="00CC99"/>
              </a:solidFill>
              <a:latin typeface="+mj-lt"/>
              <a:ea typeface="+mj-ea"/>
              <a:cs typeface="TH SarabunPSK" pitchFamily="34" charset="-34"/>
            </a:endParaRPr>
          </a:p>
        </p:txBody>
      </p:sp>
      <p:cxnSp>
        <p:nvCxnSpPr>
          <p:cNvPr id="21" name="Straight Connector 20"/>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5508104" y="1018972"/>
            <a:ext cx="3452192" cy="2862322"/>
          </a:xfrm>
          <a:prstGeom prst="rect">
            <a:avLst/>
          </a:prstGeom>
          <a:noFill/>
        </p:spPr>
        <p:txBody>
          <a:bodyPr wrap="square" rtlCol="0">
            <a:spAutoFit/>
          </a:bodyPr>
          <a:lstStyle/>
          <a:p>
            <a:pPr>
              <a:spcBef>
                <a:spcPts val="1200"/>
              </a:spcBef>
            </a:pPr>
            <a:r>
              <a:rPr lang="en-US" sz="2000" b="1" dirty="0" smtClean="0">
                <a:solidFill>
                  <a:schemeClr val="bg1">
                    <a:lumMod val="65000"/>
                  </a:schemeClr>
                </a:solidFill>
              </a:rPr>
              <a:t>Old-age Support </a:t>
            </a:r>
            <a:r>
              <a:rPr lang="en-US" sz="2000" b="1" dirty="0" smtClean="0">
                <a:solidFill>
                  <a:schemeClr val="bg1">
                    <a:lumMod val="65000"/>
                  </a:schemeClr>
                </a:solidFill>
              </a:rPr>
              <a:t>System</a:t>
            </a:r>
            <a:endParaRPr lang="en-US" sz="2000" dirty="0" smtClean="0"/>
          </a:p>
          <a:p>
            <a:pPr marL="177800" indent="-177800">
              <a:spcBef>
                <a:spcPts val="1200"/>
              </a:spcBef>
              <a:buFont typeface="Wingdings" pitchFamily="2" charset="2"/>
              <a:buChar char="§"/>
            </a:pPr>
            <a:r>
              <a:rPr lang="en-US" sz="2000" dirty="0" smtClean="0"/>
              <a:t>On average, Thai elderly has been the net transfer givers rather than net receivers. </a:t>
            </a:r>
            <a:endParaRPr lang="th-TH" sz="2000" dirty="0" smtClean="0"/>
          </a:p>
          <a:p>
            <a:pPr marL="177800" indent="-177800">
              <a:spcBef>
                <a:spcPts val="1200"/>
              </a:spcBef>
              <a:buFont typeface="Wingdings" pitchFamily="2" charset="2"/>
              <a:buChar char="§"/>
            </a:pPr>
            <a:r>
              <a:rPr lang="en-US" sz="2000" dirty="0" smtClean="0"/>
              <a:t>Thai </a:t>
            </a:r>
            <a:r>
              <a:rPr lang="en-US" sz="2000" dirty="0" smtClean="0"/>
              <a:t>elderly relies more on income from assets, particularly when compared to other countries.</a:t>
            </a:r>
          </a:p>
        </p:txBody>
      </p:sp>
    </p:spTree>
    <p:extLst>
      <p:ext uri="{BB962C8B-B14F-4D97-AF65-F5344CB8AC3E}">
        <p14:creationId xmlns:p14="http://schemas.microsoft.com/office/powerpoint/2010/main" val="416876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US" sz="2400" b="1" dirty="0" smtClean="0">
                <a:solidFill>
                  <a:schemeClr val="bg1">
                    <a:lumMod val="65000"/>
                  </a:schemeClr>
                </a:solidFill>
                <a:latin typeface="+mj-lt"/>
                <a:ea typeface="+mj-ea"/>
                <a:cs typeface="TH SarabunPSK" pitchFamily="34" charset="-34"/>
              </a:rPr>
              <a:t>More on Policy Implications </a:t>
            </a:r>
            <a:r>
              <a:rPr lang="en-GB" sz="2400" b="1" dirty="0" smtClean="0">
                <a:solidFill>
                  <a:schemeClr val="bg1">
                    <a:lumMod val="65000"/>
                  </a:schemeClr>
                </a:solidFill>
                <a:latin typeface="+mj-lt"/>
                <a:ea typeface="+mj-ea"/>
                <a:cs typeface="TH SarabunPSK" pitchFamily="34" charset="-34"/>
              </a:rPr>
              <a:t> </a:t>
            </a:r>
            <a:endParaRPr lang="th-TH" sz="2400" b="1" dirty="0">
              <a:solidFill>
                <a:schemeClr val="bg1">
                  <a:lumMod val="65000"/>
                </a:schemeClr>
              </a:solidFill>
              <a:latin typeface="+mj-lt"/>
              <a:ea typeface="+mj-ea"/>
              <a:cs typeface="TH SarabunPSK" pitchFamily="34" charset="-34"/>
            </a:endParaRPr>
          </a:p>
        </p:txBody>
      </p:sp>
      <p:cxnSp>
        <p:nvCxnSpPr>
          <p:cNvPr id="51" name="Straight Connector 50"/>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899592" y="1006996"/>
            <a:ext cx="2325567" cy="914400"/>
          </a:xfrm>
          <a:prstGeom prst="rect">
            <a:avLst/>
          </a:prstGeom>
          <a:solidFill>
            <a:srgbClr val="99FFCC"/>
          </a:solidFill>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1600" b="1" dirty="0" smtClean="0">
                <a:solidFill>
                  <a:schemeClr val="tx1"/>
                </a:solidFill>
                <a:cs typeface="TH SarabunPSK" pitchFamily="34" charset="-34"/>
              </a:rPr>
              <a:t>Public expenditure for children were mainly on compulsory level</a:t>
            </a:r>
            <a:r>
              <a:rPr lang="th-TH" sz="1600" b="1" dirty="0" smtClean="0">
                <a:solidFill>
                  <a:schemeClr val="tx1"/>
                </a:solidFill>
                <a:cs typeface="TH SarabunPSK" pitchFamily="34" charset="-34"/>
              </a:rPr>
              <a:t> </a:t>
            </a:r>
            <a:endParaRPr lang="en-GB" sz="1600" b="1" dirty="0">
              <a:solidFill>
                <a:schemeClr val="tx1"/>
              </a:solidFill>
              <a:cs typeface="TH SarabunPSK" pitchFamily="34" charset="-34"/>
            </a:endParaRPr>
          </a:p>
        </p:txBody>
      </p:sp>
      <p:sp>
        <p:nvSpPr>
          <p:cNvPr id="6" name="Rectangle 5"/>
          <p:cNvSpPr/>
          <p:nvPr/>
        </p:nvSpPr>
        <p:spPr>
          <a:xfrm>
            <a:off x="5652120" y="1006996"/>
            <a:ext cx="2016224" cy="914400"/>
          </a:xfrm>
          <a:prstGeom prst="rect">
            <a:avLst/>
          </a:prstGeom>
          <a:solidFill>
            <a:srgbClr val="99FFCC"/>
          </a:solidFill>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1600" b="1" dirty="0" smtClean="0">
                <a:solidFill>
                  <a:schemeClr val="tx1"/>
                </a:solidFill>
                <a:cs typeface="TH SarabunPSK" pitchFamily="34" charset="-34"/>
              </a:rPr>
              <a:t>Start investing on early childhood </a:t>
            </a:r>
            <a:endParaRPr lang="en-GB" sz="1600" b="1" dirty="0">
              <a:solidFill>
                <a:schemeClr val="tx1"/>
              </a:solidFill>
              <a:cs typeface="TH SarabunPSK" pitchFamily="34" charset="-34"/>
            </a:endParaRPr>
          </a:p>
        </p:txBody>
      </p:sp>
      <p:sp>
        <p:nvSpPr>
          <p:cNvPr id="7" name="Rectangle 6"/>
          <p:cNvSpPr/>
          <p:nvPr/>
        </p:nvSpPr>
        <p:spPr>
          <a:xfrm>
            <a:off x="899592" y="2111707"/>
            <a:ext cx="2320762" cy="914400"/>
          </a:xfrm>
          <a:prstGeom prst="rect">
            <a:avLst/>
          </a:prstGeom>
          <a:solidFill>
            <a:srgbClr val="FDFFB4"/>
          </a:solidFill>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1600" b="1" dirty="0" smtClean="0">
                <a:solidFill>
                  <a:schemeClr val="tx1"/>
                </a:solidFill>
                <a:cs typeface="TH SarabunPSK" pitchFamily="34" charset="-34"/>
              </a:rPr>
              <a:t>After age 24, education consumption dropped considerably</a:t>
            </a:r>
            <a:endParaRPr lang="th-TH" sz="1600" b="1" dirty="0">
              <a:solidFill>
                <a:schemeClr val="tx1"/>
              </a:solidFill>
              <a:cs typeface="TH SarabunPSK" pitchFamily="34" charset="-34"/>
            </a:endParaRPr>
          </a:p>
        </p:txBody>
      </p:sp>
      <p:sp>
        <p:nvSpPr>
          <p:cNvPr id="8" name="Rectangle 7"/>
          <p:cNvSpPr/>
          <p:nvPr/>
        </p:nvSpPr>
        <p:spPr>
          <a:xfrm>
            <a:off x="5652120" y="2111707"/>
            <a:ext cx="2016224" cy="914400"/>
          </a:xfrm>
          <a:prstGeom prst="rect">
            <a:avLst/>
          </a:prstGeom>
          <a:solidFill>
            <a:srgbClr val="FDFFB4"/>
          </a:solidFill>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1600" b="1" dirty="0" smtClean="0">
                <a:solidFill>
                  <a:schemeClr val="tx1"/>
                </a:solidFill>
                <a:cs typeface="TH SarabunPSK" pitchFamily="34" charset="-34"/>
              </a:rPr>
              <a:t>Promote life-long learning</a:t>
            </a:r>
            <a:endParaRPr lang="th-TH" sz="1600" b="1" dirty="0">
              <a:solidFill>
                <a:schemeClr val="tx1"/>
              </a:solidFill>
              <a:cs typeface="TH SarabunPSK" pitchFamily="34" charset="-34"/>
            </a:endParaRPr>
          </a:p>
        </p:txBody>
      </p:sp>
      <p:sp>
        <p:nvSpPr>
          <p:cNvPr id="10" name="Rectangle 9"/>
          <p:cNvSpPr/>
          <p:nvPr/>
        </p:nvSpPr>
        <p:spPr>
          <a:xfrm>
            <a:off x="899592" y="3239244"/>
            <a:ext cx="2325567" cy="914400"/>
          </a:xfrm>
          <a:prstGeom prst="rec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1600" b="1" dirty="0" smtClean="0">
                <a:solidFill>
                  <a:schemeClr val="tx1"/>
                </a:solidFill>
                <a:cs typeface="TH SarabunPSK" pitchFamily="34" charset="-34"/>
              </a:rPr>
              <a:t>Public expenditure was lowest for working ages</a:t>
            </a:r>
            <a:endParaRPr lang="th-TH" sz="1600" b="1" dirty="0">
              <a:solidFill>
                <a:schemeClr val="tx1"/>
              </a:solidFill>
              <a:cs typeface="TH SarabunPSK" pitchFamily="34" charset="-34"/>
            </a:endParaRPr>
          </a:p>
        </p:txBody>
      </p:sp>
      <p:sp>
        <p:nvSpPr>
          <p:cNvPr id="11" name="Rectangle 10"/>
          <p:cNvSpPr/>
          <p:nvPr/>
        </p:nvSpPr>
        <p:spPr>
          <a:xfrm>
            <a:off x="5652120" y="3239244"/>
            <a:ext cx="2016224" cy="914400"/>
          </a:xfrm>
          <a:prstGeom prst="rec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1600" b="1" dirty="0" smtClean="0">
                <a:solidFill>
                  <a:schemeClr val="tx1"/>
                </a:solidFill>
                <a:cs typeface="TH SarabunPSK" pitchFamily="34" charset="-34"/>
              </a:rPr>
              <a:t>Invest more on productivity enhancement</a:t>
            </a:r>
            <a:endParaRPr lang="th-TH" sz="1600" b="1" dirty="0">
              <a:solidFill>
                <a:schemeClr val="tx1"/>
              </a:solidFill>
              <a:cs typeface="TH SarabunPSK" pitchFamily="34" charset="-34"/>
            </a:endParaRPr>
          </a:p>
        </p:txBody>
      </p:sp>
      <p:sp>
        <p:nvSpPr>
          <p:cNvPr id="12" name="Rectangle 11"/>
          <p:cNvSpPr/>
          <p:nvPr/>
        </p:nvSpPr>
        <p:spPr>
          <a:xfrm>
            <a:off x="899592" y="4337139"/>
            <a:ext cx="2304256" cy="914400"/>
          </a:xfrm>
          <a:prstGeom prst="rect">
            <a:avLst/>
          </a:prstGeom>
          <a:solidFill>
            <a:schemeClr val="accent1">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1600" b="1" dirty="0" smtClean="0">
                <a:solidFill>
                  <a:schemeClr val="tx1"/>
                </a:solidFill>
                <a:cs typeface="TH SarabunPSK" pitchFamily="34" charset="-34"/>
              </a:rPr>
              <a:t>Elderly financed most of their consumption from their asset income</a:t>
            </a:r>
            <a:endParaRPr lang="th-TH" sz="1600" b="1" dirty="0">
              <a:solidFill>
                <a:schemeClr val="tx1"/>
              </a:solidFill>
              <a:cs typeface="TH SarabunPSK" pitchFamily="34" charset="-34"/>
            </a:endParaRPr>
          </a:p>
        </p:txBody>
      </p:sp>
      <p:sp>
        <p:nvSpPr>
          <p:cNvPr id="13" name="Rectangle 12"/>
          <p:cNvSpPr/>
          <p:nvPr/>
        </p:nvSpPr>
        <p:spPr>
          <a:xfrm>
            <a:off x="5652120" y="4391372"/>
            <a:ext cx="2016224" cy="914400"/>
          </a:xfrm>
          <a:prstGeom prst="rect">
            <a:avLst/>
          </a:prstGeom>
          <a:solidFill>
            <a:schemeClr val="accent1">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1600" b="1" dirty="0" smtClean="0">
                <a:solidFill>
                  <a:schemeClr val="tx1"/>
                </a:solidFill>
                <a:cs typeface="TH SarabunPSK" pitchFamily="34" charset="-34"/>
              </a:rPr>
              <a:t>Consider establishing old-age security system</a:t>
            </a:r>
            <a:endParaRPr lang="th-TH" sz="1600" b="1" dirty="0">
              <a:solidFill>
                <a:schemeClr val="tx1"/>
              </a:solidFill>
              <a:cs typeface="TH SarabunPSK" pitchFamily="34" charset="-34"/>
            </a:endParaRPr>
          </a:p>
        </p:txBody>
      </p:sp>
      <p:sp>
        <p:nvSpPr>
          <p:cNvPr id="14" name="Right Arrow 13"/>
          <p:cNvSpPr/>
          <p:nvPr/>
        </p:nvSpPr>
        <p:spPr>
          <a:xfrm>
            <a:off x="3851920" y="1151012"/>
            <a:ext cx="1152128" cy="626368"/>
          </a:xfrm>
          <a:prstGeom prst="rightArrow">
            <a:avLst/>
          </a:prstGeom>
          <a:solidFill>
            <a:schemeClr val="bg1">
              <a:lumMod val="8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15" name="Right Arrow 14"/>
          <p:cNvSpPr/>
          <p:nvPr/>
        </p:nvSpPr>
        <p:spPr>
          <a:xfrm>
            <a:off x="3851920" y="2255723"/>
            <a:ext cx="1152128" cy="626368"/>
          </a:xfrm>
          <a:prstGeom prst="rightArrow">
            <a:avLst/>
          </a:prstGeom>
          <a:solidFill>
            <a:schemeClr val="bg1">
              <a:lumMod val="8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16" name="Right Arrow 15"/>
          <p:cNvSpPr/>
          <p:nvPr/>
        </p:nvSpPr>
        <p:spPr>
          <a:xfrm>
            <a:off x="3851920" y="3383260"/>
            <a:ext cx="1152128" cy="626368"/>
          </a:xfrm>
          <a:prstGeom prst="rightArrow">
            <a:avLst/>
          </a:prstGeom>
          <a:solidFill>
            <a:schemeClr val="bg1">
              <a:lumMod val="8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17" name="Right Arrow 16"/>
          <p:cNvSpPr/>
          <p:nvPr/>
        </p:nvSpPr>
        <p:spPr>
          <a:xfrm>
            <a:off x="3851920" y="4481155"/>
            <a:ext cx="1152128" cy="626368"/>
          </a:xfrm>
          <a:prstGeom prst="rightArrow">
            <a:avLst/>
          </a:prstGeom>
          <a:solidFill>
            <a:schemeClr val="bg1">
              <a:lumMod val="8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3156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56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dirty="0">
              <a:solidFill>
                <a:prstClr val="white"/>
              </a:solidFill>
            </a:endParaRPr>
          </a:p>
        </p:txBody>
      </p:sp>
      <p:pic>
        <p:nvPicPr>
          <p:cNvPr id="33796" name="Picture 3" descr="Picture2"/>
          <p:cNvPicPr>
            <a:picLocks noChangeAspect="1" noChangeArrowheads="1"/>
          </p:cNvPicPr>
          <p:nvPr/>
        </p:nvPicPr>
        <p:blipFill>
          <a:blip r:embed="rId3" cstate="screen">
            <a:clrChange>
              <a:clrFrom>
                <a:srgbClr val="F9F9F7"/>
              </a:clrFrom>
              <a:clrTo>
                <a:srgbClr val="F9F9F7">
                  <a:alpha val="0"/>
                </a:srgbClr>
              </a:clrTo>
            </a:clrChange>
            <a:duotone>
              <a:schemeClr val="accent5">
                <a:shade val="45000"/>
                <a:satMod val="135000"/>
              </a:schemeClr>
              <a:prstClr val="white"/>
            </a:duotone>
          </a:blip>
          <a:srcRect/>
          <a:stretch>
            <a:fillRect/>
          </a:stretch>
        </p:blipFill>
        <p:spPr bwMode="auto">
          <a:xfrm>
            <a:off x="1115616" y="1221550"/>
            <a:ext cx="6408712" cy="2860086"/>
          </a:xfrm>
          <a:prstGeom prst="rect">
            <a:avLst/>
          </a:prstGeom>
          <a:noFill/>
          <a:ln w="9525">
            <a:noFill/>
            <a:miter lim="800000"/>
            <a:headEnd/>
            <a:tailEnd/>
          </a:ln>
        </p:spPr>
      </p:pic>
      <p:sp>
        <p:nvSpPr>
          <p:cNvPr id="5" name="TextBox 4"/>
          <p:cNvSpPr txBox="1"/>
          <p:nvPr/>
        </p:nvSpPr>
        <p:spPr bwMode="auto">
          <a:xfrm>
            <a:off x="3176796" y="4801716"/>
            <a:ext cx="2790408" cy="523220"/>
          </a:xfrm>
          <a:prstGeom prst="rect">
            <a:avLst/>
          </a:prstGeom>
          <a:noFill/>
        </p:spPr>
        <p:txBody>
          <a:bodyPr wrap="square">
            <a:spAutoFit/>
          </a:bodyPr>
          <a:lstStyle/>
          <a:p>
            <a:pPr algn="ctr" fontAlgn="auto">
              <a:spcBef>
                <a:spcPts val="0"/>
              </a:spcBef>
              <a:spcAft>
                <a:spcPts val="0"/>
              </a:spcAft>
              <a:defRPr/>
            </a:pPr>
            <a:r>
              <a:rPr lang="en-US" u="sng" dirty="0">
                <a:solidFill>
                  <a:schemeClr val="tx2">
                    <a:lumMod val="75000"/>
                  </a:schemeClr>
                </a:solidFill>
                <a:latin typeface="+mn-lt"/>
                <a:cs typeface="+mn-cs"/>
              </a:rPr>
              <a:t>www.nesdb.go.th</a:t>
            </a:r>
            <a:endParaRPr lang="th-TH" u="sng" dirty="0">
              <a:solidFill>
                <a:schemeClr val="tx2">
                  <a:lumMod val="75000"/>
                </a:schemeClr>
              </a:solidFill>
              <a:latin typeface="+mn-lt"/>
              <a:cs typeface="+mn-cs"/>
            </a:endParaRPr>
          </a:p>
        </p:txBody>
      </p:sp>
      <p:sp>
        <p:nvSpPr>
          <p:cNvPr id="7" name="สี่เหลี่ยมผืนผ้า 6"/>
          <p:cNvSpPr/>
          <p:nvPr/>
        </p:nvSpPr>
        <p:spPr>
          <a:xfrm>
            <a:off x="0" y="5447773"/>
            <a:ext cx="9144000" cy="26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8" name="TextBox 7"/>
          <p:cNvSpPr txBox="1"/>
          <p:nvPr/>
        </p:nvSpPr>
        <p:spPr>
          <a:xfrm>
            <a:off x="1785937" y="3433564"/>
            <a:ext cx="5572125" cy="1015663"/>
          </a:xfrm>
          <a:prstGeom prst="rect">
            <a:avLst/>
          </a:prstGeom>
          <a:noFill/>
        </p:spPr>
        <p:txBody>
          <a:bodyPr>
            <a:spAutoFit/>
          </a:bodyPr>
          <a:lstStyle/>
          <a:p>
            <a:pPr algn="ctr" fontAlgn="auto">
              <a:spcBef>
                <a:spcPts val="0"/>
              </a:spcBef>
              <a:spcAft>
                <a:spcPts val="0"/>
              </a:spcAft>
              <a:defRPr/>
            </a:pPr>
            <a:r>
              <a:rPr lang="en-US" sz="6000" b="1" dirty="0" smtClean="0">
                <a:solidFill>
                  <a:srgbClr val="FF6699"/>
                </a:solidFill>
              </a:rPr>
              <a:t>Thank you</a:t>
            </a:r>
            <a:endParaRPr lang="en-US" sz="6000" b="1" dirty="0">
              <a:solidFill>
                <a:srgbClr val="FF6699"/>
              </a:solidFill>
            </a:endParaRPr>
          </a:p>
        </p:txBody>
      </p:sp>
      <p:sp>
        <p:nvSpPr>
          <p:cNvPr id="27650" name="AutoShape 2" descr="data:image/jpeg;base64,/9j/4AAQSkZJRgABAQAAAQABAAD/2wCEAAkGBhMSERQSExQWFRUWGBoYGRgYFxsXFRgXHR0YGiAaGBUXHSYiGBojGRoaHy8gIycpLCwsHB4xNTAqNScrLCoBCQoKDgwOGg8PGiwlHCUvLCw0LDItKSksKiwpLyksLS0sLC0sLCwpLC8sLCwuKiwvLCwpLCktKSwsLCwpLCwsKf/AABEIAKoBKAMBIgACEQEDEQH/xAAcAAEAAgMBAQEAAAAAAAAAAAAABgcEBQgDAgH/xABSEAABAwIDAwcGCAkICgMAAAABAAIDBBEFEiEGMUEHEyJRYXGBCBQykaGxI0JScpKywdEVMzVDYnN0gqIkU5OzwsPS4RYlNDZUY2SDhJSj8PH/xAAaAQEAAgMBAAAAAAAAAAAAAAAAAQQCAwUG/8QAMBEAAgICAAQDBwMFAQAAAAAAAAECAwQREiExQQVR0RMUIjKBkfBhobEVM0JxwQb/2gAMAwEAAhEDEQA/ALxREQBF8ySBoLiQABck6AAcSeAVObc8tji51PhvXY1BAN/1LTv+e4W6gRZyEpbLN2j2tpaFmeplDL7m6ue4/osbcn1WHFVZjnlASOu2jpg0fLnOZ39FGbD6Z7lXVTHJITNUyPlfY6ucXHuzH3CwWPQ0vOPa3gTc93H7ljKSS2WniWJxUur7EtqtpcWqBeSvkZfXLEBEAOwx5XesnvWvlwx8hvNUzy/Plc4fxErYIuW8ix9z0kPDceP+O/qyOQ0DPOGtBcGmRrNHEG2YNNnb771bUOzIjbaKqroj1sqnkadbJMzT6lVcTbVA4/Cj691dpWjOyLanHgl+cjjVUwlKaku/qR/EdpMVw+N03nMVZC1wuyeLm5QHENAa+HR2p1Lh4cFt9nOWmlm6NTG+kdxc74SDU2HwzQMvD0w0a2uUxCibNE+J257S09lxv7xvVV7OYk+irGONhlfzUoPomMuyvDrj0R6X7oVjBzJWxfHzaK2Tjqtrh6HSsUrXAOaQ5p1BBuCOwjevtQp1JJSl0lI0ZSbuiZ6PAXEROXgNGFhtfRxKkuB40yqiEjO4jXouGhHSANwQQQQCCCCAQQuhVdC1biypKLj1NgiItpiEREAREQBERAEREAREQBERAEREAREQBERAEREAREQBfL5A0FxIAAuSdAAOJPAL6VM8t+3Zv+DYHEDQ1DhxBFxDfus53ZlG4uCA0HKXylyYhIaWmcRSA200dUOHxnH+a6m8d54ARmkpAwdZ4n7uxeeH0mUXPpH2DqWTK+zSeoXWLPRYWIqo+1n1/hepg11Tc5BuG/v6ltcCo8rc53u3fN/z+5aGAAuAcbAnU9nFb6XH426AEgdVgPaq2RxNcMUY4tsJWu+19On5+htF+OdYE9S0Mu0x+KGjvN/dZeT8alc0jo2II0H+aqrGn3L0/EqI9G39DJwFplqYb/GmYT9MOI9SupUHhuJPhkZI0gFpuCQCL+KlDOUSr+XGf3B9hC152JZbJcOtI4ePkRhvi6stRV1yi4JklFS0dGSzX9jwND3OaLd47V8U3KXUD044n92Zh9d3e5ZldtzTVUL4JY5I87fSsHta4atOhzaOAPo8FTox78exS1y768jdbbXbDW+ZI+TbbA1DPNZfxsTei69+cjFhr+m3QHrFj12mrczHF8dg4+kDo19tOlbcbaB28abwLLn7ZnF+YqoJgQMkjc2tugei7+EuXQqtZEXTYpQ5bKUfiWmbCgxVkou24IOVzT6TH6HK4DcbEEHUEEEEggnMWjjIBJte4APAkC5AvwIJJHUTwW2p6pr/AETfS/bxGo4G4IIOoIK6dFytjvuV5x4WeyIisGAREQBERAEREAREQBERAEREAREQBERAEREAREQGm2x2jbQUU1S7Usb0G/Kkd0WN8XEXPAXPBcv0maWR0sjszi4vc473yOJcT3kkm3crN8oLHryU9GDowGof3nMxns5z1hYuyuBNggYXNHOuGZxtqC7XLfhYWGnUq996pjtkxvhQ1Oa3+nm/Q0FLs9US7mhg636H6NrjxC+Me2b5mEPfMS4uDQ1oyt4k3O86A9SnwCh+30+sLPnOPsA/tKhVlWW2JdEY2eJ35E+Hel5I8uT7Z+KaWR0sYe1jRYOGZpc477HQkBp+krEpsGgj9CGJnzY2j3BaHk5pMtKX/wA5I4+DbM94J8VKlRy7ZSta3yNcm9nw2Fo3NA7gF81LRkcP0T7ivVeNb+Lf8x3uKqLqYlP7Nf7VB3/2SrGmoo3izmMcO1oPvCrvZht6uDvPsY4qyl7mj5Ti+Jtq1a8v+s1FRspSv/NhvzCWewG3sWpqtg/5qU9zxf8Aibb3KWotjri+qKdeXdX8sn/JUWL4TJDI6OQC9gdDcEHw7+C3+A7aVdPlMcznN4xyEvYeyx1b+6QsvbuntLE+3pNLSfmkEfWK2ey+zlPV0Qzi0jHvbzjdHjXMAeDhZ+4+xUraot8LPR05TdUbH3J/sntdFXR3b0JW/jIibub2g/GYeDrdhsQQpThm89uvjoPaAPVfeVz1iuztVRO5zpFrdRNHcW7TY3j069OFypDsnysTQPAqbzxk6uFhK0Hfa1g8btNDv1OgVCONKmzih08i8rY2RL1ReFFWsmjZLG4OY9oc1w3EHUFe6vmsIiIAiIgCIiAIiIAiIgCIiAIiIAiIgCIiAIiIDmbbKfzzHJxvaagRa7skVmOA7Og8+J61P1VuF4k0YgaiQnKZZpDYXPT5wjd2uCmh21put/0PvK5WdCc5JRW1op5MZSaSRvlAdtXXqu6No9rj9qkce2VKd73DvY77AVD9qsQZJUPex2YZW2Oo4dvatWJVONnNPoYUQkp80Wps1T5KSBvHm2k95GY+0rZLTQbU0Ya0ecR6ADf1Beg2qpP+Ii8XAe9c6UJuTfC/sWdM2qxMXNqeY/8ALf8AVK8otoKZ2jaiEnqErL+q6/cRqY3QygPYbxvGjh8k9qxUWpLaBWWyDL1bOxrj/CR9qsJQDYojzr/tu97fvU/BXt6PkOD4l/e+nqERFvOaRzbqG8DHfJkF+4tcPfZZnJg/4KdvVID622/srz2yH8kd85n1gF9cmDfg5z+kwew/eqtnzHcxHvFf+/Qmyj+K7DUs5JymJx1LorNvx1aQW3PXa6kCLAmMnHmiQbKUrYII6dl8jImlpJu4kl+a5+cL6da3i0WBON49DoyUE8PTjIB7ekbeK3qwZ1oPcUwiIoMwiIgCIiAIiIAiIgCIiAIiIAiIgCIiAIiIDj+CMh+U6EEg94v9yzeYPX7P8194/TGHEKmMi2WplHgXuIPi0g+K+1exaa7IviXM0WyafI8HQHgR4hYc7TfWy2awa30vD71lkY8IR4ooiubb0zZDCJv0PWfuT8ETfoev/Jb4FFj7tWVPeZkfOFTdTfWvl2ES2PRb6wpEvmX0T3FPdoE+8zI1geCyVEhYwNvlLukbCwLR1HrC3Z5O6jqh+kf8C9OThv8AKHHqid7XR/crFWFVMZR2zbbdKMtIgNNsFUcZGMH6LnE+qw96zY9iqi+tW61viueD79FMUW5UwRXdsmQLaTAp4qYufVOkGYAtINibi1iXG1teHVuXzsW6ZrHuZM5rc/oWbZxDW6lxaSN/BbblDltTMHypRfuDXn32WHso21M09bnH2kfYppphO7hfTRryLZV4+4935L87Emhx2UABzWu6znIJ9TAvZmPuG9gPc4j3grVIuh7pT5fuzjPJt8/4G1XKJPRQ0vMvIc+V8sgORx5qMsBYOgNJCTrwyabyrsBXKW0znVFYYm77sgZ3k2+u9y6sAtouFckrJKPTZ6zH37KHF10j9REWo3BERAEREAREQBERAEREAREQBERAEREAREQHOnLXg5hxR8gvlqGMkB4Zmjm3AfRaf3lFYq0Hfp7ld3Ljs3z9AKhgu+lcXnrMLtHjw6L+5hVDU0Jecotfh2rfTZKD+HuRKHHyNmCsWubuPgvEh8Zsbj3H719y1Ic2xFj7FcndGyDi+TNHs3CRLITdrT2D3L7WLhcwdEyxBs0A+GiylnF7WzmyWm0EsiKTEcnENpZj1NDb/vf5KeqFcncNn1J4XY0d95L/AGKarVT8hYue5hERbTSQ3lIkOSFoF7lx8QAAPG59SzaCl5uJkfyWgd54n13Wv2rZztdDFewawOPi4m3sHgtu5wG/RbsWPxSn9Cpnz+GEPr6BeVXVCON8jtzGlx8BdbCnwuR5tYC1rg+kAb6lvAd9uxRflMnjiDKVhLpDZ8hJ0a34rbDS5cL9YDf0lldmV1ppPbMMfw661qUlqP68vt+aNZyZYWarFqbML5Xmof1dDpg/0pZ61b3Kbg2KzvgOHSujDWv5y03NXJLMvfazvWon5PVADJWzlurWxRNd3l73tHqjJ8OpXUuAeoOZMWxzF6apNLNWTiYFjSBNmbd4aW9L94Kw9i9m8eiroJKyd7qdpfzjTUZwbxvDbssL9MtKhPKj+XpP1lL9WFdHISUHhO1lYcfEBqpjD59Mzmy85MgfKA23UABop7y1YtNT4ex8Er4nmdjczHZXZS2QkXHDQepU1WYx5pjM1VlD+ZrZ35S7IHfCyC2extv6itxtzyt/hSnbT+bNiyyNkzCfnPRDhbLzbflb78EBJ9ntpKp2zdfUOqJXTMkeGSF5L2gCGwDuA1PrKjGycmN4iZRTV0vwQYXc5O5vp57Ws039A+xbbZn/AHVxL9ZJ7oFGtgOUX8Emc8wJufEY1l5rLzfOfoOzX5zstbjdAWtyfbNYxT1TpK+p52HmnNDeedJ8IXMIOUtA9EOF+1WKoJyccqH4VkmZ5uIeaa11xNzubMXC34ttrW7d6naEBERAEREAREQBERAEREAREQHxLEHNLXAFrgQQdxB0II6rLlzbXZZ+G1r4Ncl88DvlRHdrxLfQPdfc4LqZRXlE2IZiVKWCzZ47uhefiu4tcRrkdYA+B3gIEUHE9szNR3jiCsObB3fFIPsKxy2WmmdHIwsew5ZGO3gjh9oI0N7jQrdwTh4zNNx/93rpVuF6+L5i5HhtXPqaKOneL2a67TY2F7epe8WJyN0Dz3HX3rc0rbSOPW0eNvu+1ZckLXek0HvAK1excXyZ1MfwSGVSpqXPn22aaPaB43tafWPvXu3aIcWHwN/sWTJhMR+JbuJHuK+PwJF1H6RU6tXc1S/8xPfJr7v0MjZnauOn57Mx7i9+YWy6DXQ3I61ujyjQ/wA1J62f4loMMwGJzXOcCbu06RFhYaaHXW6zm7PQD4n8TvvWMfaJcmUP6LKT29fd+hmv5SIxuhd4uA9wK82bezSE81TA263k/YNewXX7BQxs9FjR2ga+tez2Eh1jazSSeDQBcuJ4ADW6y3Pq2bl4LVBcU30PHZvAKmuklq3ythDjkuxuZ/RABDQ64a3Qa3N9VMMN2LgiBJdJK873vec1t9hY9AfNsTuJIWwwDDWwU8UTAQGtHpaOJOpLgPjEkkrJrKxkTHSSODGNF3OcbABU3OT5NlSFNceaS2eOIV0VLA+V9mRsFzYceAA4uJsAOJKpGhop8Ur8jRaSofcn0hGzS7j1hjAOq5AHELO202wfXytjjDhC11o2AHPI86BxaNS43s1vC/WdLc5OthfwZRSzygedyRlz9b820AuEQI6t7iN56wAsTGct9DD5B42eb1pj9Dzx4Yd94wyPLrx6JCs9VV5Orv8AV84/6j+5h+5WqhqOceVH8vSfrKX6sK6OVY7V8kElZiLq0VLGNLonZDGSfgwwWzZ+Jb1cVZyA5twht9pADr/rCf68ysbl5haMNjs0D+Ux7gB8SVfFFyPSR4p+EPOWFvnMk/N82Q6z3Pdlz5uGbfbgpNyibHOxKlbTslbEWytkzOYXggNeLWDhxcNexAVlsz/uriX6yT3QLM8nqIF9fcA9Gn3i/GoUnwzk0dBhFThzqlhdO9zhJkLQ0ERi2UuN/QPHiorH5P8APvbXsF+qJwv6pUJLqZC0bgB3Cy+1W2wXJTNh9X5y+qEw5tzMoY5ursut3Pdut7VZKEBERAEREAREQBERAEREAREQBERAQblI5NGYiznY7R1TBZrj6MjR8SS3DqdvHaLhc/TRTUszo5GOjkYbPY8W/wD0Hg4aHgSuulH9rth6XEYw2dtnt9CVukjO48W/om4PUpTae0Sno55pMRa+3Bw4Hj1gHituF47WclNdQ3cGecQj87E0kgfpw6ub3jMO0KNUWNyMGjg9vUdfU7f71bWTv5jveGeKRx2429H5dmSxFqIdpGH0mub/ABD2a+xZTMZhP5wDvuPetqsi+56ivxDGs+WxffX7M3NELMaOofevda6HG6cNA51nrXlLtRTj4xd3Nd7yAFjxxXc49l9Sb3JfdG2Ui2Zw67XSOuASO4sHDuJsT2ADiVW1Vtid0cdu15/st+9azF9p6icBs0x5sCwjb0IgOrIPS3fGuVossTWkcvLzYSjwQ5lqbQcplLT3bGfOJRwYegD+lLu8Bc9irXFMbq8TmZGQZHF3wUEY6IPWG8SBve46C+4XWg59vyh6wpRstyg1FAwimipgXelI6J75HDqL+cHRHUAB2XVc5EptlucmnJQ2htU1OWSq+KBqyEH5JPpPI0LuG4cS6d4u29PMBxjf9UqiIPKDrgekykeOoNew/S5w+5SDDfKEY7Soo3BpHpQyCT+F4Z7yhrPPyca3oVcPVzMg/ea9h9WRvrXv5Q+Eh0VJUWvlkfEdOD25x6jGfWonyL4o2nxVsYcebnZJCCdLkdNhcOuzCO9ytnlewznsIqbb4w2Yf9twc7xyBw8UJPjkixPnMHpy4/ig+M9gjc4D+ANXOOKTiolmnLQDNJJJqNQZHOdv7L+xWJsNtJzGB4sy5DmkFvYahohbb95hPtWoodmAdn6isy9JtVGWm35tnwJ8M00nqQFyY1tHmwCSsBs6SjzA8Q97LDxD3KqOS+oFDSYniTWtzRRxwRXF7yPO49YzGEnVesu0N9lmQXJcKvmO4BxqR4BuUDwHdlDDua2Tc+xBqKhshvxHPMY3wLI2lAafY3YmbHZ55Z6h3weXPK9vOvc52YhjMxAaBYkgaAEAAXXnS11Rs/iboecJjjeznWgERTQuDSXiK9g/IdCLkOaRci4NgeT2P5LVH/qB/VsUL5em2xN3bTRn2yj7EBsvKEaDWUtwD8A7660lfyTyw4bHibJWOBijnLAwsexrw112vDjmLc3U3QEjXRbbl0N6ih/ZT9YLU4jyrSTYbHhjYmRtbFFC+TnC5zmRhoPQDRlzZddXaEjtQE85F9qZ6imq6ed7pTAGuY95zOySB4yFx1OUsJBJJ6VtwChnICwDE9BvpZPrQqfcj+zUdPQzztminfP6RicXMYGNdljuQDmGdzjcD0gOAJgfIH+Ux+yyfWhQHQs/ou7j7lylsJsb+EqhtM17YjzRkzlmf0cotlBG/NvvwXVs/ou7j7lzvyDflNv7NJ74kIMXHMGrsAqYxHUHK4F8bmFzYn5SA5skBJFxcXBvcOBBvu6C2ZxoVdJBUgZedja8tBuGuI1bfjZ1xfsVaeUPGOaonW1EkgvxsWAkeJaPUFKORl5ODU1+BmHgJpUBNkREAREQBERAEREAREQBRnaDk3w+sJdNTtEh3yR3jkJ3Xc5ls371+CkyICnsS8npt709Y5o+TNGHn6cZZb6JUfqOQfEWnovpnjr5x7T6jHp6yugUQHOw5EMU+TT/ANMf8CzKTkEr3H4SWmjHWHPkP0cjR7VfqICpcL8nyFutTVSSa+jExsTbdRLs7j3gjw3qc4PyfYfSi0VLFf5T285Ie+SS7vC9lIUQHlHTMb6LWjuAHuXpZfqIDylpWOFnMa4dRAI9qjeLcmGGVAOekjY465ohzL7niTHa/jdSlEBTY5CZYa2CWnqWmBkjJCZBadmRwdYZG5Xkkb+ja+48bdr6Ns0UkTxdsjHMcDqC1wIIt3Fe61+J7QU1MWioqIYS65aJZGRlwG+2Yi9kByhz0kLJqdxsC5rZR1uhc62vUHEn1LobBNlD/o82jtZ8tI4m+pEsrXSG/c93sWsruRahrJX1TaiYsqHGX4N0ZiOc5iWuyElpJJvfiplNtlh8bjG6tpWOYS1zTPG1zSNC0tLrggi1kJOVvP3mn5oegX86G7/hMmT6ull0Bt/s8Y9nTTsFzTxQE9donRl7votc5eDeQ6ijmFTz8wayQTZCYxEA12fKehcM0tv3cVNaTaWiqMzIqmnmswuc1ksb7M0BLgCejqASdNUBVnIDjkTBVUz3tY5zmyszOAzDLkda+8tytJ+cFEuVavbXYtI2AiTSKnYQbtc/doRvGd+XvBUpxfk7wGV5dFikMLSb82KinfG3sZmNwOwk+rRbzYPY7BqaoY6Gtiq6j82DPC7KQDcxxR73Zb6m9gNLaoCLcvkeWrpG9VO4ep4Uvxugjk2WjL2gllBBI021a9scbgQeGo8Rcbitrt/yeUte5tTUzyQCGMtLmujawNvmJcZGm3fos2gpqGqoDh0FTHPG2nbA4xSxySNZkyBxy3Adpfda4QgrrkElOXEW3OXJC63C5E4Jt1kADwHUozyLYvDTV4knlZEzzZ7cz3BrcxdEQLniQDp2FWrgGyNBghkL63J5y3J/KJImXyX1Zo25GfXfvCj+F8iOGTszU9fLMxpyl0ckEjQQAbEtYdbEG3aEJLCpdsqGd3NQ1cEkjg6zGSNc42BJsAeABKofkWxOGnxBsk8scTPN3tzSPaxtyY7DM4gXNjp2KwsJ2EwvCqxkr8RySsa74OeaBl2va5ty3K11tbg9ixa3kMw6njzzVs0UbbDNI+FjBfQAudHbfohBoOXDaynqpKaKnmZKyESPe5jg6PM7IGjONCQ1rr2PxgrS5MMKdT4VSRvBDiwyEEWIMjnSWI4EZ7W7FFdkeTjBOfBiqm1sjemIzPFIBY+kYogMwBI9K43KzqmqZGx0kjmsY0Xc5xDWtA4lx0A7UB6otRR7X0Mr2xxVlNI92jWMnjc5x36Na650WfX4jFAwyTSMiYLAvkcGNBOgu5xA1KAyEWsZtPRmF04qoDC12V0olYY2u06JfewdqNL8R1rF/wBO8O/4+k/9iL/EgN6i0Y26w46CupP/AGIv8SIDeIiIAiIgCIiAIiIAiIgCIiAIiIAiIgCqfyg8LzU1LUW1jlMZP6Mjb6/vRtHj2q2FE+VXDeewirHFkfPD/tESe0NI8UBruR7FwcGjLnf7OZWO7Gsc5wB7oy3wsueauZ05lmcNZXlzjwDpS99r+DrfNKnGx+0fM4Ji8PE83l76gcwfUGXX1h+zObZqpqct3ectlb1hkZEJPcA6Y9yEll4xtJn2adVE2dJRhtwfzkjRFoevO5Q3kTwu1NiVRb83zLf3WOe767PUtDJtBfZptNxFaYj8zWqv9IgKyuTLDOZwC5FnTMmmPaHZg0/0YYhBUPJhsjFiVV5vK97GiB0l48oddrom26bXC1nnhwCuPZzkZpaKqiqo5qhz4iS0PMeU3a5muWMHc48VSewQxDnx+Dc3nHMm+Xmr81ePN+P6PpZO32q4NgRj/ng/CObzfI6+bzb09Mv4jpdfYhJP8Yw5tRTzQO9GWN8Z7nNLftVC8hVcYsUMTuiZYXsLTp8Iwtfa3WA2TTv6l0MudZWeY7TDq88BHDo1O/wHPH1IQbHl4rjLiMFM0ZubiFgNSZJn2y267MZbvWy8nnE9aynuLfBzNHfmY491mxrWYM3z/al8lrsjmkeb/JgbzLT/AEgYVjcn7vMNoX05GVmaog7o9ZWHtuI2fS7EJPDG4hXbTFg6TTVRsPEZIGtzj/43+JKlflDYzlhpqYfGc6Z3zYxlAI43c8n91aDkWpzVYvLVuHoslm7pJn6eOUyC/wB6xtvp/wAIbQCAdJglhpdNei12aX1F0gPzUBrNknvw3GadsmhbIyOS27LOxoG/gOcY4/NV68pP5Jrv2eT3FVHy84XzeIMmboJ4RqN/ORktJ8GujsezsVkbQYx53s5NU6Xloi8gG9nFnSF+x1x4IQc8Uk8kL2VEYs6KRrmutpzjem0E9uU6dV1e3KxijKnARUR+hKad47nPabHtG5VnshgBq8NxUNF3w+bzxi1zmYKguAA4ujzN8QvSi2g5zZ6ppCdYJ4Xs/VSyB3jaTP4OahJKeS3ZdmIYLVUr3uY11ZmzMtmGWOncLZgRvCi3KZsBFhbqdscskvPCQnOG6ZDHa2UDfnO/qCsTyfvyfUftb/6qnWk8of8AGUHzaj3wIDz2P5FoKujp6p1RM10rA8taI8oPULtvZFYnJd+SKL9S37UQglKIiAIiIAiIgCIiAIiIAiIgCIiAIiIAvOeEPa5jtQ4Fp7iLFeiIDj6qjfTmaBxNmPLHgbnGJzmgkdhuR3rpTBtlLYIygcLF9KWOtwkkYS4jt5xxN1RG3TB+GKsWFjVC44G5Ze47bm/eupEJOOmSSOYIhe7nAhn/ADSMg0Pxtcq6tdhzafDzA30YqYxjubHl+xc4UjB+GGC2n4RAtwt5yOC6bxr/AGab9U/6pQHOfI/tHT0NZz1S8xxmmcwODHv6RdC4DLG0nc12traK7cL5UsNqZmQQ1BdJIbNbzMzbmxNszowBoDvK5gg9FvcPcpPybflah/Wn6j0B1GqG5eaAxYhT1DTbnIhYjeHwvve/XaRnqV8qpPKGb8BRnjzrx4ZD9w9SEGF5P2Gl0tZVuFzZsQdxzOJkk9fwZUe5Y6R1PjDpWEtMsccrXDg4AxG3gwX+d2qe8gI/1dN+0v8A6uFR3yhR/KKI/wDLm+tEhJm8hkTKagrq5+jQ61zu5uGPObfvPeO8W4KAbGbIS4zUzNdIIzldPI8s5wZ3vvly5m7yXG99MqnmEm2x8xGl2z7u2d492i8/J3HTr+6n99QgI/tlyOPw2kdVCobKGuY1zRDzZs5wbfNzjtziNLcVuNjsX5zZrEqcnWnbNYfoSAyA/TMg8FZHKe0HCK64v8C4+I1HtVKbBn+Q42P+jb/eoCW+TwNa/wD8f+/Vc7Y4EaGuqaUXDGu6G/WFxbIwa7wOiO9nYrH8nffX/wDj/wB+tVy/MHn8BsLmn1PE2e+1/WUBLPJ+/J9R+1v/AKqnWk8of8ZQfNqPfAt35P35PqP2t/8AVU60nlD/AIyg+bUe+BAWByXfkii/Ut+1E5LvyRRfqW/aiEH/2Q=="/>
          <p:cNvSpPr>
            <a:spLocks noChangeAspect="1" noChangeArrowheads="1"/>
          </p:cNvSpPr>
          <p:nvPr/>
        </p:nvSpPr>
        <p:spPr bwMode="auto">
          <a:xfrm>
            <a:off x="0" y="-776286"/>
            <a:ext cx="2819400" cy="1619251"/>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3865612"/>
            <a:ext cx="6624736" cy="1368152"/>
          </a:xfrm>
          <a:prstGeom prst="roundRect">
            <a:avLst/>
          </a:prstGeom>
          <a:solidFill>
            <a:srgbClr val="FFDF79">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aphicFrame>
        <p:nvGraphicFramePr>
          <p:cNvPr id="2" name="Diagram 1"/>
          <p:cNvGraphicFramePr/>
          <p:nvPr>
            <p:extLst>
              <p:ext uri="{D42A27DB-BD31-4B8C-83A1-F6EECF244321}">
                <p14:modId xmlns:p14="http://schemas.microsoft.com/office/powerpoint/2010/main" val="2172452659"/>
              </p:ext>
            </p:extLst>
          </p:nvPr>
        </p:nvGraphicFramePr>
        <p:xfrm>
          <a:off x="179512" y="769268"/>
          <a:ext cx="8712968"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cdn.flaticon.com/png/256/1837.png"/>
          <p:cNvPicPr>
            <a:picLocks noChangeAspect="1" noChangeArrowheads="1"/>
          </p:cNvPicPr>
          <p:nvPr/>
        </p:nvPicPr>
        <p:blipFill>
          <a:blip r:embed="rId8" cstate="print"/>
          <a:srcRect l="11719" t="11719" r="12109" b="9179"/>
          <a:stretch>
            <a:fillRect/>
          </a:stretch>
        </p:blipFill>
        <p:spPr bwMode="auto">
          <a:xfrm flipH="1">
            <a:off x="7926744" y="1057300"/>
            <a:ext cx="965736" cy="1002880"/>
          </a:xfrm>
          <a:prstGeom prst="rect">
            <a:avLst/>
          </a:prstGeom>
          <a:noFill/>
        </p:spPr>
      </p:pic>
      <p:pic>
        <p:nvPicPr>
          <p:cNvPr id="15" name="Picture 2" descr="http://images.clipartpanda.com/student-clipart-black-and-white-l_011.png"/>
          <p:cNvPicPr>
            <a:picLocks noChangeAspect="1" noChangeArrowheads="1"/>
          </p:cNvPicPr>
          <p:nvPr/>
        </p:nvPicPr>
        <p:blipFill>
          <a:blip r:embed="rId9" cstate="print">
            <a:clrChange>
              <a:clrFrom>
                <a:srgbClr val="FFFFFF"/>
              </a:clrFrom>
              <a:clrTo>
                <a:srgbClr val="FFFFFF">
                  <a:alpha val="0"/>
                </a:srgbClr>
              </a:clrTo>
            </a:clrChange>
            <a:grayscl/>
          </a:blip>
          <a:srcRect l="22499" t="2500" r="22000"/>
          <a:stretch>
            <a:fillRect/>
          </a:stretch>
        </p:blipFill>
        <p:spPr bwMode="auto">
          <a:xfrm>
            <a:off x="8142768" y="2281436"/>
            <a:ext cx="583012" cy="1096214"/>
          </a:xfrm>
          <a:prstGeom prst="rect">
            <a:avLst/>
          </a:prstGeom>
          <a:noFill/>
        </p:spPr>
      </p:pic>
      <p:sp>
        <p:nvSpPr>
          <p:cNvPr id="3" name="TextBox 2"/>
          <p:cNvSpPr txBox="1"/>
          <p:nvPr/>
        </p:nvSpPr>
        <p:spPr>
          <a:xfrm>
            <a:off x="251520" y="4009628"/>
            <a:ext cx="7747232" cy="923330"/>
          </a:xfrm>
          <a:prstGeom prst="rect">
            <a:avLst/>
          </a:prstGeom>
          <a:noFill/>
          <a:ln w="9525">
            <a:noFill/>
            <a:miter lim="800000"/>
            <a:headEnd/>
            <a:tailEnd/>
          </a:ln>
        </p:spPr>
        <p:txBody>
          <a:bodyPr wrap="square">
            <a:spAutoFit/>
          </a:bodyPr>
          <a:lstStyle>
            <a:defPPr>
              <a:defRPr lang="th-TH"/>
            </a:defPPr>
            <a:lvl1pPr>
              <a:lnSpc>
                <a:spcPct val="90000"/>
              </a:lnSpc>
              <a:defRPr b="1">
                <a:solidFill>
                  <a:schemeClr val="bg1">
                    <a:lumMod val="65000"/>
                  </a:schemeClr>
                </a:solidFill>
                <a:latin typeface="+mj-lt"/>
                <a:ea typeface="+mj-ea"/>
                <a:cs typeface="TH SarabunPSK" pitchFamily="34" charset="-34"/>
              </a:defRPr>
            </a:lvl1pPr>
          </a:lstStyle>
          <a:p>
            <a:r>
              <a:rPr lang="en-US" dirty="0">
                <a:solidFill>
                  <a:schemeClr val="tx1"/>
                </a:solidFill>
              </a:rPr>
              <a:t>Method</a:t>
            </a:r>
          </a:p>
          <a:p>
            <a:r>
              <a:rPr lang="en-US" dirty="0"/>
              <a:t>	</a:t>
            </a:r>
            <a:r>
              <a:rPr lang="en-US" sz="3200" dirty="0" smtClean="0">
                <a:solidFill>
                  <a:schemeClr val="tx1"/>
                </a:solidFill>
                <a:sym typeface="Wingdings"/>
              </a:rPr>
              <a:t> </a:t>
            </a:r>
            <a:r>
              <a:rPr lang="en-US" sz="2400" dirty="0" smtClean="0">
                <a:solidFill>
                  <a:schemeClr val="tx1"/>
                </a:solidFill>
              </a:rPr>
              <a:t>Simply </a:t>
            </a:r>
            <a:r>
              <a:rPr lang="en-US" sz="2400" dirty="0">
                <a:solidFill>
                  <a:schemeClr val="tx1"/>
                </a:solidFill>
              </a:rPr>
              <a:t>follows the </a:t>
            </a:r>
            <a:r>
              <a:rPr lang="en-US" sz="2400" dirty="0">
                <a:solidFill>
                  <a:srgbClr val="FF6699"/>
                </a:solidFill>
              </a:rPr>
              <a:t>NTA Manual (2013)</a:t>
            </a:r>
          </a:p>
        </p:txBody>
      </p:sp>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26589" y="3505572"/>
            <a:ext cx="1699191" cy="201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NTA Data &amp; Method</a:t>
            </a:r>
            <a:endParaRPr lang="th-TH" sz="2400" b="1" dirty="0">
              <a:solidFill>
                <a:schemeClr val="bg1">
                  <a:lumMod val="65000"/>
                </a:schemeClr>
              </a:solidFill>
              <a:latin typeface="+mj-lt"/>
              <a:ea typeface="+mj-ea"/>
              <a:cs typeface="TH SarabunPSK"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263" y="985292"/>
            <a:ext cx="8570912" cy="3168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graphicFrame>
        <p:nvGraphicFramePr>
          <p:cNvPr id="5" name="Chart 4"/>
          <p:cNvGraphicFramePr/>
          <p:nvPr>
            <p:extLst>
              <p:ext uri="{D42A27DB-BD31-4B8C-83A1-F6EECF244321}">
                <p14:modId xmlns:p14="http://schemas.microsoft.com/office/powerpoint/2010/main" val="3056846235"/>
              </p:ext>
            </p:extLst>
          </p:nvPr>
        </p:nvGraphicFramePr>
        <p:xfrm>
          <a:off x="401126" y="1128375"/>
          <a:ext cx="4236987" cy="2876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586123114"/>
              </p:ext>
            </p:extLst>
          </p:nvPr>
        </p:nvGraphicFramePr>
        <p:xfrm>
          <a:off x="4647820" y="1128497"/>
          <a:ext cx="4093278" cy="287783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Health and Education Consumption, 2011</a:t>
            </a:r>
            <a:endParaRPr lang="th-TH" sz="2400" b="1" dirty="0">
              <a:solidFill>
                <a:schemeClr val="bg1">
                  <a:lumMod val="65000"/>
                </a:schemeClr>
              </a:solidFill>
              <a:latin typeface="+mj-lt"/>
              <a:ea typeface="+mj-ea"/>
              <a:cs typeface="TH SarabunPSK" pitchFamily="34" charset="-34"/>
            </a:endParaRPr>
          </a:p>
        </p:txBody>
      </p:sp>
      <p:cxnSp>
        <p:nvCxnSpPr>
          <p:cNvPr id="8" name="Straight Connector 7"/>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82007" y="646738"/>
            <a:ext cx="4189993" cy="338554"/>
          </a:xfrm>
          <a:prstGeom prst="rect">
            <a:avLst/>
          </a:prstGeom>
          <a:noFill/>
        </p:spPr>
        <p:txBody>
          <a:bodyPr wrap="none" rtlCol="0">
            <a:spAutoFit/>
          </a:bodyPr>
          <a:lstStyle/>
          <a:p>
            <a:r>
              <a:rPr lang="en-GB" sz="1600" b="1" dirty="0" smtClean="0">
                <a:solidFill>
                  <a:srgbClr val="FF6699"/>
                </a:solidFill>
              </a:rPr>
              <a:t>Annual Per-capita Education Expenditure (THB)</a:t>
            </a:r>
            <a:endParaRPr lang="en-GB" sz="1600" b="1" dirty="0">
              <a:solidFill>
                <a:srgbClr val="FF6699"/>
              </a:solidFill>
            </a:endParaRPr>
          </a:p>
        </p:txBody>
      </p:sp>
      <p:sp>
        <p:nvSpPr>
          <p:cNvPr id="10" name="TextBox 9"/>
          <p:cNvSpPr txBox="1"/>
          <p:nvPr/>
        </p:nvSpPr>
        <p:spPr>
          <a:xfrm>
            <a:off x="4716016" y="646738"/>
            <a:ext cx="3910814" cy="338554"/>
          </a:xfrm>
          <a:prstGeom prst="rect">
            <a:avLst/>
          </a:prstGeom>
          <a:noFill/>
        </p:spPr>
        <p:txBody>
          <a:bodyPr wrap="none" rtlCol="0">
            <a:spAutoFit/>
          </a:bodyPr>
          <a:lstStyle/>
          <a:p>
            <a:r>
              <a:rPr lang="en-GB" sz="1600" b="1" dirty="0" smtClean="0">
                <a:solidFill>
                  <a:srgbClr val="FF6699"/>
                </a:solidFill>
              </a:rPr>
              <a:t>Annual Per-capita Health Expenditure (THB)</a:t>
            </a:r>
            <a:endParaRPr lang="en-GB" sz="1600" b="1" dirty="0">
              <a:solidFill>
                <a:srgbClr val="FF6699"/>
              </a:solidFill>
            </a:endParaRPr>
          </a:p>
        </p:txBody>
      </p:sp>
      <p:sp>
        <p:nvSpPr>
          <p:cNvPr id="11" name="TextBox 12"/>
          <p:cNvSpPr txBox="1">
            <a:spLocks noChangeArrowheads="1"/>
          </p:cNvSpPr>
          <p:nvPr/>
        </p:nvSpPr>
        <p:spPr bwMode="auto">
          <a:xfrm>
            <a:off x="179388" y="4225652"/>
            <a:ext cx="856932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thaiDist">
              <a:spcBef>
                <a:spcPts val="600"/>
              </a:spcBef>
              <a:buFont typeface="Wingdings" pitchFamily="2" charset="2"/>
              <a:buChar char="§"/>
            </a:pPr>
            <a:r>
              <a:rPr lang="en-US" sz="2000" dirty="0" smtClean="0">
                <a:latin typeface="+mn-lt"/>
                <a:cs typeface="TH SarabunPSK" pitchFamily="34" charset="-34"/>
              </a:rPr>
              <a:t>Average education consumption </a:t>
            </a:r>
            <a:r>
              <a:rPr lang="en-US" sz="2000" dirty="0">
                <a:latin typeface="+mn-lt"/>
                <a:cs typeface="TH SarabunPSK" pitchFamily="34" charset="-34"/>
              </a:rPr>
              <a:t>i</a:t>
            </a:r>
            <a:r>
              <a:rPr lang="en-US" sz="2000" dirty="0" smtClean="0">
                <a:latin typeface="+mn-lt"/>
                <a:cs typeface="TH SarabunPSK" pitchFamily="34" charset="-34"/>
              </a:rPr>
              <a:t>s high in the compulsory education ages while health consumption increases with ages. </a:t>
            </a:r>
          </a:p>
          <a:p>
            <a:pPr algn="thaiDist">
              <a:spcBef>
                <a:spcPts val="600"/>
              </a:spcBef>
              <a:buFont typeface="Wingdings" pitchFamily="2" charset="2"/>
              <a:buChar char="§"/>
            </a:pPr>
            <a:r>
              <a:rPr lang="en-US" sz="2000" dirty="0" smtClean="0">
                <a:latin typeface="+mn-lt"/>
                <a:cs typeface="TH SarabunPSK" pitchFamily="34" charset="-34"/>
              </a:rPr>
              <a:t>Education in Thailand </a:t>
            </a:r>
            <a:r>
              <a:rPr lang="en-US" sz="2000" dirty="0">
                <a:latin typeface="+mn-lt"/>
                <a:cs typeface="TH SarabunPSK" pitchFamily="34" charset="-34"/>
              </a:rPr>
              <a:t>i</a:t>
            </a:r>
            <a:r>
              <a:rPr lang="en-US" sz="2000" dirty="0" smtClean="0">
                <a:latin typeface="+mn-lt"/>
                <a:cs typeface="TH SarabunPSK" pitchFamily="34" charset="-34"/>
              </a:rPr>
              <a:t>s mainly financed by public sector, particularly the compulsory education. For health expenditure, private sector plays more role.</a:t>
            </a:r>
            <a:endParaRPr lang="en-US" sz="2000" dirty="0">
              <a:latin typeface="+mn-lt"/>
              <a:cs typeface="TH SarabunPSK" pitchFamily="34" charset="-34"/>
            </a:endParaRPr>
          </a:p>
        </p:txBody>
      </p:sp>
      <p:sp>
        <p:nvSpPr>
          <p:cNvPr id="2" name="TextBox 1"/>
          <p:cNvSpPr txBox="1"/>
          <p:nvPr/>
        </p:nvSpPr>
        <p:spPr>
          <a:xfrm>
            <a:off x="5868144" y="3444597"/>
            <a:ext cx="2304256" cy="276999"/>
          </a:xfrm>
          <a:prstGeom prst="rect">
            <a:avLst/>
          </a:prstGeom>
          <a:solidFill>
            <a:schemeClr val="bg1">
              <a:lumMod val="95000"/>
            </a:schemeClr>
          </a:solidFill>
        </p:spPr>
        <p:txBody>
          <a:bodyPr wrap="square" rtlCol="0">
            <a:spAutoFit/>
          </a:bodyPr>
          <a:lstStyle/>
          <a:p>
            <a:r>
              <a:rPr lang="en-US" sz="1200" b="1" dirty="0" smtClean="0">
                <a:latin typeface="+mj-lt"/>
              </a:rPr>
              <a:t>Private Consumption, Health</a:t>
            </a:r>
            <a:endParaRPr lang="en-US" sz="1200" b="1" dirty="0">
              <a:latin typeface="+mj-lt"/>
            </a:endParaRPr>
          </a:p>
        </p:txBody>
      </p:sp>
    </p:spTree>
    <p:extLst>
      <p:ext uri="{BB962C8B-B14F-4D97-AF65-F5344CB8AC3E}">
        <p14:creationId xmlns:p14="http://schemas.microsoft.com/office/powerpoint/2010/main" val="87646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750"/>
                    </a14:imgEffect>
                    <a14:imgEffect>
                      <a14:saturation sat="0"/>
                    </a14:imgEffect>
                  </a14:imgLayer>
                </a14:imgProps>
              </a:ext>
              <a:ext uri="{28A0092B-C50C-407E-A947-70E740481C1C}">
                <a14:useLocalDpi xmlns:a14="http://schemas.microsoft.com/office/drawing/2010/main" val="0"/>
              </a:ext>
            </a:extLst>
          </a:blip>
          <a:srcRect l="34228" t="5602" r="31863"/>
          <a:stretch/>
        </p:blipFill>
        <p:spPr>
          <a:xfrm>
            <a:off x="5948437" y="697260"/>
            <a:ext cx="3011858" cy="4789695"/>
          </a:xfrm>
          <a:prstGeom prst="rect">
            <a:avLst/>
          </a:prstGeom>
        </p:spPr>
      </p:pic>
      <p:sp>
        <p:nvSpPr>
          <p:cNvPr id="19"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Demographic Situation in Thailand – the Recent Past</a:t>
            </a:r>
            <a:endParaRPr lang="th-TH" sz="2400" b="1" dirty="0">
              <a:solidFill>
                <a:schemeClr val="bg1">
                  <a:lumMod val="65000"/>
                </a:schemeClr>
              </a:solidFill>
              <a:latin typeface="+mj-lt"/>
              <a:ea typeface="+mj-ea"/>
              <a:cs typeface="TH SarabunPSK" pitchFamily="34" charset="-34"/>
            </a:endParaRPr>
          </a:p>
        </p:txBody>
      </p:sp>
      <p:cxnSp>
        <p:nvCxnSpPr>
          <p:cNvPr id="20" name="Straight Connector 19"/>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697259"/>
            <a:ext cx="2864525" cy="47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3" y="697260"/>
            <a:ext cx="2808310" cy="23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3046623"/>
            <a:ext cx="2808311" cy="245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6016054" y="3721596"/>
            <a:ext cx="2944241" cy="1477328"/>
          </a:xfrm>
          <a:prstGeom prst="rect">
            <a:avLst/>
          </a:prstGeom>
          <a:noFill/>
        </p:spPr>
        <p:txBody>
          <a:bodyPr wrap="square" rtlCol="0">
            <a:spAutoFit/>
          </a:bodyPr>
          <a:lstStyle/>
          <a:p>
            <a:pPr algn="ctr"/>
            <a:r>
              <a:rPr lang="en-US" sz="1800" dirty="0" smtClean="0">
                <a:solidFill>
                  <a:srgbClr val="FF6600"/>
                </a:solidFill>
              </a:rPr>
              <a:t>Sharp changes in age structure with large working-age population from mid-1980s has caused the Thai economy to grow rapidly.</a:t>
            </a:r>
            <a:endParaRPr lang="en-US" sz="1800" dirty="0">
              <a:solidFill>
                <a:srgbClr val="FF6600"/>
              </a:solidFill>
            </a:endParaRPr>
          </a:p>
        </p:txBody>
      </p:sp>
      <p:graphicFrame>
        <p:nvGraphicFramePr>
          <p:cNvPr id="6" name="Chart 5"/>
          <p:cNvGraphicFramePr/>
          <p:nvPr>
            <p:extLst>
              <p:ext uri="{D42A27DB-BD31-4B8C-83A1-F6EECF244321}">
                <p14:modId xmlns:p14="http://schemas.microsoft.com/office/powerpoint/2010/main" val="144579840"/>
              </p:ext>
            </p:extLst>
          </p:nvPr>
        </p:nvGraphicFramePr>
        <p:xfrm>
          <a:off x="6012159" y="697260"/>
          <a:ext cx="2948135" cy="2736304"/>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Box 6"/>
          <p:cNvSpPr txBox="1"/>
          <p:nvPr/>
        </p:nvSpPr>
        <p:spPr>
          <a:xfrm>
            <a:off x="8028384" y="965547"/>
            <a:ext cx="931912" cy="307777"/>
          </a:xfrm>
          <a:prstGeom prst="rect">
            <a:avLst/>
          </a:prstGeom>
          <a:noFill/>
        </p:spPr>
        <p:txBody>
          <a:bodyPr wrap="square" rtlCol="0">
            <a:spAutoFit/>
          </a:bodyPr>
          <a:lstStyle/>
          <a:p>
            <a:pPr algn="r"/>
            <a:r>
              <a:rPr lang="en-US" sz="1400" b="1" dirty="0" smtClean="0">
                <a:solidFill>
                  <a:srgbClr val="00B6F6"/>
                </a:solidFill>
              </a:rPr>
              <a:t> Real GDP</a:t>
            </a:r>
            <a:endParaRPr lang="en-US" sz="1400" b="1" dirty="0">
              <a:solidFill>
                <a:srgbClr val="00B6F6"/>
              </a:solidFill>
            </a:endParaRPr>
          </a:p>
        </p:txBody>
      </p:sp>
      <p:pic>
        <p:nvPicPr>
          <p:cNvPr id="2064"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264147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8424" y="264147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8424" y="242545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76456" y="264147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76456" y="242545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76456" y="220942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32440" y="264147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32440" y="242545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32440" y="220942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http://img2.wikia.nocookie.net/__cb20100614040420/frontierville/images/a/a3/Coins-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84840" y="1993404"/>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6338292" y="2195200"/>
            <a:ext cx="1114028" cy="446276"/>
          </a:xfrm>
          <a:prstGeom prst="rect">
            <a:avLst/>
          </a:prstGeom>
          <a:noFill/>
        </p:spPr>
        <p:txBody>
          <a:bodyPr wrap="square" rtlCol="0">
            <a:spAutoFit/>
          </a:bodyPr>
          <a:lstStyle/>
          <a:p>
            <a:r>
              <a:rPr lang="en-US" sz="1100" b="1" dirty="0" smtClean="0">
                <a:solidFill>
                  <a:srgbClr val="C09200"/>
                </a:solidFill>
              </a:rPr>
              <a:t>GDP per capita</a:t>
            </a:r>
          </a:p>
          <a:p>
            <a:r>
              <a:rPr lang="en-US" sz="1200" b="1" dirty="0" smtClean="0">
                <a:solidFill>
                  <a:srgbClr val="C09200"/>
                </a:solidFill>
              </a:rPr>
              <a:t>1,438 Baht</a:t>
            </a:r>
            <a:endParaRPr lang="en-US" sz="1200" b="1" dirty="0">
              <a:solidFill>
                <a:srgbClr val="C09200"/>
              </a:solidFill>
            </a:endParaRPr>
          </a:p>
        </p:txBody>
      </p:sp>
      <p:sp>
        <p:nvSpPr>
          <p:cNvPr id="62" name="TextBox 61"/>
          <p:cNvSpPr txBox="1"/>
          <p:nvPr/>
        </p:nvSpPr>
        <p:spPr>
          <a:xfrm>
            <a:off x="8316416" y="1561356"/>
            <a:ext cx="701030" cy="461665"/>
          </a:xfrm>
          <a:prstGeom prst="rect">
            <a:avLst/>
          </a:prstGeom>
          <a:noFill/>
        </p:spPr>
        <p:txBody>
          <a:bodyPr wrap="square" rtlCol="0">
            <a:spAutoFit/>
          </a:bodyPr>
          <a:lstStyle/>
          <a:p>
            <a:pPr algn="r"/>
            <a:r>
              <a:rPr lang="en-US" sz="1200" b="1" dirty="0" smtClean="0">
                <a:solidFill>
                  <a:srgbClr val="C09200"/>
                </a:solidFill>
              </a:rPr>
              <a:t>160,955 </a:t>
            </a:r>
          </a:p>
          <a:p>
            <a:pPr algn="r"/>
            <a:r>
              <a:rPr lang="en-US" sz="1200" b="1" dirty="0" smtClean="0">
                <a:solidFill>
                  <a:srgbClr val="C09200"/>
                </a:solidFill>
              </a:rPr>
              <a:t>Baht</a:t>
            </a:r>
            <a:endParaRPr lang="en-US" sz="1200" b="1" dirty="0">
              <a:solidFill>
                <a:srgbClr val="C09200"/>
              </a:solidFill>
            </a:endParaRPr>
          </a:p>
        </p:txBody>
      </p:sp>
    </p:spTree>
    <p:extLst>
      <p:ext uri="{BB962C8B-B14F-4D97-AF65-F5344CB8AC3E}">
        <p14:creationId xmlns:p14="http://schemas.microsoft.com/office/powerpoint/2010/main" val="84538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5868144" y="657190"/>
            <a:ext cx="3092152" cy="493661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79337" y="985292"/>
            <a:ext cx="1800200" cy="4536504"/>
          </a:xfrm>
          <a:prstGeom prst="rect">
            <a:avLst/>
          </a:prstGeom>
          <a:solidFill>
            <a:srgbClr val="FFE1ED"/>
          </a:solidFill>
          <a:ln>
            <a:solidFill>
              <a:srgbClr val="FFD1E4"/>
            </a:solidFill>
            <a:prstDash val="dash"/>
          </a:ln>
          <a:effectLst>
            <a:glow rad="63500">
              <a:srgbClr val="FFD1E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owallia New" pitchFamily="34" charset="-34"/>
              <a:cs typeface="Browallia New" pitchFamily="34" charset="-34"/>
            </a:endParaRPr>
          </a:p>
        </p:txBody>
      </p:sp>
      <p:sp>
        <p:nvSpPr>
          <p:cNvPr id="2" name="Rectangle 1"/>
          <p:cNvSpPr/>
          <p:nvPr/>
        </p:nvSpPr>
        <p:spPr>
          <a:xfrm>
            <a:off x="1654451" y="985292"/>
            <a:ext cx="1800200" cy="4536504"/>
          </a:xfrm>
          <a:prstGeom prst="rect">
            <a:avLst/>
          </a:prstGeom>
          <a:solidFill>
            <a:srgbClr val="FFDDDE"/>
          </a:solidFill>
          <a:ln>
            <a:solidFill>
              <a:srgbClr val="FFD1D2"/>
            </a:solidFill>
            <a:prstDash val="dash"/>
          </a:ln>
          <a:effectLst>
            <a:glow rad="63500">
              <a:srgbClr val="FFDDD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owallia New" pitchFamily="34" charset="-34"/>
              <a:cs typeface="Browallia New" pitchFamily="34" charset="-34"/>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73051" t="28640" b="38122"/>
          <a:stretch/>
        </p:blipFill>
        <p:spPr>
          <a:xfrm>
            <a:off x="4318017" y="4046217"/>
            <a:ext cx="1001480" cy="1127607"/>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r="58601" b="55764"/>
          <a:stretch/>
        </p:blipFill>
        <p:spPr>
          <a:xfrm>
            <a:off x="2014491" y="4037856"/>
            <a:ext cx="1001480" cy="1127608"/>
          </a:xfrm>
          <a:prstGeom prst="rect">
            <a:avLst/>
          </a:prstGeom>
        </p:spPr>
      </p:pic>
      <p:sp>
        <p:nvSpPr>
          <p:cNvPr id="19"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Demographic Situation in Thailand – the Near Future</a:t>
            </a:r>
            <a:endParaRPr lang="th-TH" sz="2400" b="1" dirty="0">
              <a:solidFill>
                <a:schemeClr val="bg1">
                  <a:lumMod val="65000"/>
                </a:schemeClr>
              </a:solidFill>
              <a:latin typeface="+mj-lt"/>
              <a:ea typeface="+mj-ea"/>
              <a:cs typeface="TH SarabunPSK" pitchFamily="34" charset="-34"/>
            </a:endParaRPr>
          </a:p>
        </p:txBody>
      </p:sp>
      <p:cxnSp>
        <p:nvCxnSpPr>
          <p:cNvPr id="20" name="Straight Connector 19"/>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903697" y="1428373"/>
            <a:ext cx="588183" cy="307777"/>
          </a:xfrm>
          <a:prstGeom prst="rect">
            <a:avLst/>
          </a:prstGeom>
          <a:noFill/>
        </p:spPr>
        <p:txBody>
          <a:bodyPr wrap="square" rtlCol="0">
            <a:spAutoFit/>
          </a:bodyPr>
          <a:lstStyle/>
          <a:p>
            <a:r>
              <a:rPr lang="en-US" sz="1400" b="1" dirty="0" smtClean="0"/>
              <a:t>1.62</a:t>
            </a:r>
            <a:endParaRPr lang="en-US" sz="1400" b="1" dirty="0"/>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0475" y="1092033"/>
            <a:ext cx="877448" cy="877448"/>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r="38270"/>
          <a:stretch/>
        </p:blipFill>
        <p:spPr>
          <a:xfrm>
            <a:off x="2362050" y="1115956"/>
            <a:ext cx="541647" cy="877448"/>
          </a:xfrm>
          <a:prstGeom prst="rect">
            <a:avLst/>
          </a:prstGeom>
        </p:spPr>
      </p:pic>
      <p:sp>
        <p:nvSpPr>
          <p:cNvPr id="24" name="TextBox 23"/>
          <p:cNvSpPr txBox="1"/>
          <p:nvPr/>
        </p:nvSpPr>
        <p:spPr>
          <a:xfrm>
            <a:off x="151194" y="1417340"/>
            <a:ext cx="1612494" cy="369332"/>
          </a:xfrm>
          <a:prstGeom prst="rect">
            <a:avLst/>
          </a:prstGeom>
          <a:noFill/>
        </p:spPr>
        <p:txBody>
          <a:bodyPr wrap="square" rtlCol="0">
            <a:spAutoFit/>
          </a:bodyPr>
          <a:lstStyle/>
          <a:p>
            <a:r>
              <a:rPr lang="en-US" sz="1800" b="1" dirty="0" smtClean="0">
                <a:solidFill>
                  <a:schemeClr val="tx1">
                    <a:lumMod val="50000"/>
                    <a:lumOff val="50000"/>
                  </a:schemeClr>
                </a:solidFill>
              </a:rPr>
              <a:t>Fertility Rate</a:t>
            </a:r>
            <a:endParaRPr lang="en-US" sz="1800" b="1" dirty="0">
              <a:solidFill>
                <a:schemeClr val="tx1">
                  <a:lumMod val="50000"/>
                  <a:lumOff val="50000"/>
                </a:schemeClr>
              </a:solidFill>
            </a:endParaRPr>
          </a:p>
        </p:txBody>
      </p:sp>
      <p:sp>
        <p:nvSpPr>
          <p:cNvPr id="25" name="TextBox 24"/>
          <p:cNvSpPr txBox="1"/>
          <p:nvPr/>
        </p:nvSpPr>
        <p:spPr>
          <a:xfrm>
            <a:off x="1748304" y="585182"/>
            <a:ext cx="1612494" cy="400110"/>
          </a:xfrm>
          <a:prstGeom prst="rect">
            <a:avLst/>
          </a:prstGeom>
          <a:noFill/>
        </p:spPr>
        <p:txBody>
          <a:bodyPr wrap="square" rtlCol="0">
            <a:spAutoFit/>
          </a:bodyPr>
          <a:lstStyle/>
          <a:p>
            <a:pPr algn="ctr"/>
            <a:r>
              <a:rPr lang="en-US" sz="2000" b="1" dirty="0" smtClean="0">
                <a:solidFill>
                  <a:srgbClr val="FF7C80"/>
                </a:solidFill>
              </a:rPr>
              <a:t>2015</a:t>
            </a:r>
            <a:endParaRPr lang="en-US" sz="2000" b="1" dirty="0">
              <a:solidFill>
                <a:srgbClr val="FF7C80"/>
              </a:solidFill>
            </a:endParaRPr>
          </a:p>
        </p:txBody>
      </p:sp>
      <p:sp>
        <p:nvSpPr>
          <p:cNvPr id="26" name="TextBox 25"/>
          <p:cNvSpPr txBox="1"/>
          <p:nvPr/>
        </p:nvSpPr>
        <p:spPr>
          <a:xfrm>
            <a:off x="3923027" y="585182"/>
            <a:ext cx="1612494" cy="400110"/>
          </a:xfrm>
          <a:prstGeom prst="rect">
            <a:avLst/>
          </a:prstGeom>
          <a:noFill/>
        </p:spPr>
        <p:txBody>
          <a:bodyPr wrap="square" rtlCol="0">
            <a:spAutoFit/>
          </a:bodyPr>
          <a:lstStyle/>
          <a:p>
            <a:pPr algn="ctr"/>
            <a:r>
              <a:rPr lang="en-US" sz="2000" b="1" dirty="0" smtClean="0">
                <a:solidFill>
                  <a:srgbClr val="FF0066"/>
                </a:solidFill>
              </a:rPr>
              <a:t>2040</a:t>
            </a:r>
            <a:endParaRPr lang="en-US" sz="2000" b="1" dirty="0">
              <a:solidFill>
                <a:srgbClr val="FF0066"/>
              </a:solidFill>
            </a:endParaRPr>
          </a:p>
        </p:txBody>
      </p:sp>
      <p:graphicFrame>
        <p:nvGraphicFramePr>
          <p:cNvPr id="27" name="Chart 26"/>
          <p:cNvGraphicFramePr/>
          <p:nvPr>
            <p:extLst>
              <p:ext uri="{D42A27DB-BD31-4B8C-83A1-F6EECF244321}">
                <p14:modId xmlns:p14="http://schemas.microsoft.com/office/powerpoint/2010/main" val="129053659"/>
              </p:ext>
            </p:extLst>
          </p:nvPr>
        </p:nvGraphicFramePr>
        <p:xfrm>
          <a:off x="1636847" y="2048996"/>
          <a:ext cx="1855033" cy="198518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a:off x="151194" y="2817430"/>
            <a:ext cx="1612494" cy="369332"/>
          </a:xfrm>
          <a:prstGeom prst="rect">
            <a:avLst/>
          </a:prstGeom>
          <a:noFill/>
        </p:spPr>
        <p:txBody>
          <a:bodyPr wrap="square" rtlCol="0">
            <a:spAutoFit/>
          </a:bodyPr>
          <a:lstStyle/>
          <a:p>
            <a:r>
              <a:rPr lang="en-US" sz="1800" b="1" dirty="0" smtClean="0">
                <a:solidFill>
                  <a:schemeClr val="tx1">
                    <a:lumMod val="50000"/>
                    <a:lumOff val="50000"/>
                  </a:schemeClr>
                </a:solidFill>
              </a:rPr>
              <a:t>Age Structure</a:t>
            </a:r>
            <a:endParaRPr lang="en-US" sz="1800" b="1" dirty="0">
              <a:solidFill>
                <a:schemeClr val="tx1">
                  <a:lumMod val="50000"/>
                  <a:lumOff val="50000"/>
                </a:schemeClr>
              </a:solidFill>
            </a:endParaRPr>
          </a:p>
        </p:txBody>
      </p:sp>
      <p:sp>
        <p:nvSpPr>
          <p:cNvPr id="29" name="TextBox 28"/>
          <p:cNvSpPr txBox="1"/>
          <p:nvPr/>
        </p:nvSpPr>
        <p:spPr>
          <a:xfrm>
            <a:off x="151194" y="4416994"/>
            <a:ext cx="1659392" cy="369332"/>
          </a:xfrm>
          <a:prstGeom prst="rect">
            <a:avLst/>
          </a:prstGeom>
          <a:noFill/>
        </p:spPr>
        <p:txBody>
          <a:bodyPr wrap="square" rtlCol="0">
            <a:spAutoFit/>
          </a:bodyPr>
          <a:lstStyle/>
          <a:p>
            <a:r>
              <a:rPr lang="en-US" sz="1800" b="1" dirty="0" smtClean="0">
                <a:solidFill>
                  <a:schemeClr val="tx1">
                    <a:lumMod val="50000"/>
                    <a:lumOff val="50000"/>
                  </a:schemeClr>
                </a:solidFill>
              </a:rPr>
              <a:t>Support Ratio</a:t>
            </a:r>
          </a:p>
        </p:txBody>
      </p:sp>
      <p:sp>
        <p:nvSpPr>
          <p:cNvPr id="30" name="TextBox 29"/>
          <p:cNvSpPr txBox="1"/>
          <p:nvPr/>
        </p:nvSpPr>
        <p:spPr>
          <a:xfrm>
            <a:off x="2053811" y="5165464"/>
            <a:ext cx="972108" cy="276999"/>
          </a:xfrm>
          <a:prstGeom prst="rect">
            <a:avLst/>
          </a:prstGeom>
          <a:noFill/>
        </p:spPr>
        <p:txBody>
          <a:bodyPr wrap="square" rtlCol="0">
            <a:spAutoFit/>
          </a:bodyPr>
          <a:lstStyle/>
          <a:p>
            <a:pPr algn="ctr"/>
            <a:r>
              <a:rPr lang="en-US" sz="1200" b="1" dirty="0" smtClean="0"/>
              <a:t>4.2 : 1</a:t>
            </a:r>
            <a:endParaRPr lang="en-US" sz="1200" b="1" dirty="0"/>
          </a:p>
        </p:txBody>
      </p:sp>
      <p:sp>
        <p:nvSpPr>
          <p:cNvPr id="32" name="TextBox 31"/>
          <p:cNvSpPr txBox="1"/>
          <p:nvPr/>
        </p:nvSpPr>
        <p:spPr>
          <a:xfrm>
            <a:off x="4347389" y="5161756"/>
            <a:ext cx="972108" cy="276999"/>
          </a:xfrm>
          <a:prstGeom prst="rect">
            <a:avLst/>
          </a:prstGeom>
          <a:noFill/>
        </p:spPr>
        <p:txBody>
          <a:bodyPr wrap="square" rtlCol="0">
            <a:spAutoFit/>
          </a:bodyPr>
          <a:lstStyle/>
          <a:p>
            <a:pPr algn="ctr"/>
            <a:r>
              <a:rPr lang="en-US" sz="1200" b="1" dirty="0" smtClean="0"/>
              <a:t>1.7 : 1</a:t>
            </a:r>
            <a:endParaRPr lang="en-US" sz="1200" b="1" dirty="0"/>
          </a:p>
        </p:txBody>
      </p:sp>
      <p:graphicFrame>
        <p:nvGraphicFramePr>
          <p:cNvPr id="33" name="Chart 32"/>
          <p:cNvGraphicFramePr/>
          <p:nvPr>
            <p:extLst>
              <p:ext uri="{D42A27DB-BD31-4B8C-83A1-F6EECF244321}">
                <p14:modId xmlns:p14="http://schemas.microsoft.com/office/powerpoint/2010/main" val="3914905963"/>
              </p:ext>
            </p:extLst>
          </p:nvPr>
        </p:nvGraphicFramePr>
        <p:xfrm>
          <a:off x="3851920" y="2052676"/>
          <a:ext cx="1855033" cy="1985180"/>
        </p:xfrm>
        <a:graphic>
          <a:graphicData uri="http://schemas.openxmlformats.org/drawingml/2006/chart">
            <c:chart xmlns:c="http://schemas.openxmlformats.org/drawingml/2006/chart" xmlns:r="http://schemas.openxmlformats.org/officeDocument/2006/relationships" r:id="rId7"/>
          </a:graphicData>
        </a:graphic>
      </p:graphicFrame>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0251" y="1092033"/>
            <a:ext cx="877448" cy="877448"/>
          </a:xfrm>
          <a:prstGeom prst="rect">
            <a:avLst/>
          </a:prstGeom>
        </p:spPr>
      </p:pic>
      <p:pic>
        <p:nvPicPr>
          <p:cNvPr id="35" name="Picture 34"/>
          <p:cNvPicPr>
            <a:picLocks noChangeAspect="1"/>
          </p:cNvPicPr>
          <p:nvPr/>
        </p:nvPicPr>
        <p:blipFill rotWithShape="1">
          <a:blip r:embed="rId5">
            <a:extLst>
              <a:ext uri="{28A0092B-C50C-407E-A947-70E740481C1C}">
                <a14:useLocalDpi xmlns:a14="http://schemas.microsoft.com/office/drawing/2010/main" val="0"/>
              </a:ext>
            </a:extLst>
          </a:blip>
          <a:srcRect l="-1" r="56024"/>
          <a:stretch/>
        </p:blipFill>
        <p:spPr>
          <a:xfrm>
            <a:off x="4561826" y="1115956"/>
            <a:ext cx="385873" cy="877448"/>
          </a:xfrm>
          <a:prstGeom prst="rect">
            <a:avLst/>
          </a:prstGeom>
        </p:spPr>
      </p:pic>
      <p:sp>
        <p:nvSpPr>
          <p:cNvPr id="36" name="TextBox 35"/>
          <p:cNvSpPr txBox="1"/>
          <p:nvPr/>
        </p:nvSpPr>
        <p:spPr>
          <a:xfrm>
            <a:off x="5091354" y="1417340"/>
            <a:ext cx="588183" cy="307777"/>
          </a:xfrm>
          <a:prstGeom prst="rect">
            <a:avLst/>
          </a:prstGeom>
          <a:noFill/>
        </p:spPr>
        <p:txBody>
          <a:bodyPr wrap="square" rtlCol="0">
            <a:spAutoFit/>
          </a:bodyPr>
          <a:lstStyle/>
          <a:p>
            <a:r>
              <a:rPr lang="en-US" sz="1400" b="1" dirty="0" smtClean="0"/>
              <a:t>1.3</a:t>
            </a:r>
            <a:endParaRPr lang="en-US" sz="1400" b="1" dirty="0"/>
          </a:p>
        </p:txBody>
      </p:sp>
      <p:sp>
        <p:nvSpPr>
          <p:cNvPr id="37" name="Chevron 36"/>
          <p:cNvSpPr/>
          <p:nvPr/>
        </p:nvSpPr>
        <p:spPr>
          <a:xfrm>
            <a:off x="3372974" y="2497460"/>
            <a:ext cx="550954" cy="122413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9" name="Chart 38"/>
          <p:cNvGraphicFramePr/>
          <p:nvPr>
            <p:extLst>
              <p:ext uri="{D42A27DB-BD31-4B8C-83A1-F6EECF244321}">
                <p14:modId xmlns:p14="http://schemas.microsoft.com/office/powerpoint/2010/main" val="1935078819"/>
              </p:ext>
            </p:extLst>
          </p:nvPr>
        </p:nvGraphicFramePr>
        <p:xfrm>
          <a:off x="5850886" y="913284"/>
          <a:ext cx="3102514" cy="4608541"/>
        </p:xfrm>
        <a:graphic>
          <a:graphicData uri="http://schemas.openxmlformats.org/drawingml/2006/chart">
            <c:chart xmlns:c="http://schemas.openxmlformats.org/drawingml/2006/chart" xmlns:r="http://schemas.openxmlformats.org/officeDocument/2006/relationships" r:id="rId8"/>
          </a:graphicData>
        </a:graphic>
      </p:graphicFrame>
      <p:sp>
        <p:nvSpPr>
          <p:cNvPr id="42" name="TextBox 41"/>
          <p:cNvSpPr txBox="1"/>
          <p:nvPr/>
        </p:nvSpPr>
        <p:spPr>
          <a:xfrm>
            <a:off x="6300192" y="585182"/>
            <a:ext cx="2232248" cy="400110"/>
          </a:xfrm>
          <a:prstGeom prst="rect">
            <a:avLst/>
          </a:prstGeom>
          <a:noFill/>
        </p:spPr>
        <p:txBody>
          <a:bodyPr wrap="square" rtlCol="0">
            <a:spAutoFit/>
          </a:bodyPr>
          <a:lstStyle/>
          <a:p>
            <a:pPr algn="ctr"/>
            <a:r>
              <a:rPr lang="en-US" sz="2000" b="1" dirty="0" smtClean="0">
                <a:solidFill>
                  <a:srgbClr val="FF7C80"/>
                </a:solidFill>
              </a:rPr>
              <a:t>SPEED of AGEING</a:t>
            </a:r>
            <a:endParaRPr lang="en-US" sz="2000" b="1" dirty="0">
              <a:solidFill>
                <a:srgbClr val="FF7C80"/>
              </a:solidFill>
            </a:endParaRPr>
          </a:p>
        </p:txBody>
      </p:sp>
      <p:sp>
        <p:nvSpPr>
          <p:cNvPr id="3" name="Rounded Rectangle 2"/>
          <p:cNvSpPr/>
          <p:nvPr/>
        </p:nvSpPr>
        <p:spPr>
          <a:xfrm>
            <a:off x="5868144" y="2281436"/>
            <a:ext cx="1296144" cy="2880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08304" y="1524188"/>
            <a:ext cx="1584176" cy="1477328"/>
          </a:xfrm>
          <a:prstGeom prst="rect">
            <a:avLst/>
          </a:prstGeom>
          <a:noFill/>
        </p:spPr>
        <p:txBody>
          <a:bodyPr wrap="square" rtlCol="0">
            <a:spAutoFit/>
          </a:bodyPr>
          <a:lstStyle/>
          <a:p>
            <a:pPr algn="ctr"/>
            <a:r>
              <a:rPr lang="en-US" sz="1800" dirty="0" smtClean="0">
                <a:solidFill>
                  <a:srgbClr val="FF0066"/>
                </a:solidFill>
              </a:rPr>
              <a:t>Thailand is  ageing much faster than developed countries</a:t>
            </a:r>
            <a:endParaRPr lang="en-US" sz="1800" dirty="0">
              <a:solidFill>
                <a:srgbClr val="FF0066"/>
              </a:solidFill>
            </a:endParaRPr>
          </a:p>
        </p:txBody>
      </p:sp>
    </p:spTree>
    <p:extLst>
      <p:ext uri="{BB962C8B-B14F-4D97-AF65-F5344CB8AC3E}">
        <p14:creationId xmlns:p14="http://schemas.microsoft.com/office/powerpoint/2010/main" val="2194532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Welfare Situation in Thailand</a:t>
            </a:r>
            <a:endParaRPr lang="th-TH" sz="2400" b="1" dirty="0">
              <a:solidFill>
                <a:schemeClr val="bg1">
                  <a:lumMod val="65000"/>
                </a:schemeClr>
              </a:solidFill>
              <a:latin typeface="+mj-lt"/>
              <a:ea typeface="+mj-ea"/>
              <a:cs typeface="TH SarabunPSK" pitchFamily="34" charset="-34"/>
            </a:endParaRPr>
          </a:p>
        </p:txBody>
      </p:sp>
      <p:cxnSp>
        <p:nvCxnSpPr>
          <p:cNvPr id="3" name="Straight Connector 2"/>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713336228"/>
              </p:ext>
            </p:extLst>
          </p:nvPr>
        </p:nvGraphicFramePr>
        <p:xfrm>
          <a:off x="104296" y="625252"/>
          <a:ext cx="8856000" cy="4896545"/>
        </p:xfrm>
        <a:graphic>
          <a:graphicData uri="http://schemas.openxmlformats.org/drawingml/2006/table">
            <a:tbl>
              <a:tblPr/>
              <a:tblGrid>
                <a:gridCol w="1054257"/>
                <a:gridCol w="1827435"/>
                <a:gridCol w="1476006"/>
                <a:gridCol w="4498302"/>
              </a:tblGrid>
              <a:tr h="416879">
                <a:tc>
                  <a:txBody>
                    <a:bodyPr/>
                    <a:lstStyle/>
                    <a:p>
                      <a:pPr marL="0" marR="0" algn="ctr">
                        <a:lnSpc>
                          <a:spcPct val="115000"/>
                        </a:lnSpc>
                        <a:spcBef>
                          <a:spcPts val="0"/>
                        </a:spcBef>
                        <a:spcAft>
                          <a:spcPts val="0"/>
                        </a:spcAft>
                      </a:pPr>
                      <a:r>
                        <a:rPr lang="en-US" sz="1400" dirty="0" smtClean="0">
                          <a:solidFill>
                            <a:schemeClr val="bg1"/>
                          </a:solidFill>
                          <a:latin typeface="+mn-lt"/>
                          <a:ea typeface="Calibri"/>
                          <a:cs typeface="TH SarabunPSK" pitchFamily="34" charset="-34"/>
                        </a:rPr>
                        <a:t>Age (yrs.)</a:t>
                      </a:r>
                      <a:endParaRPr lang="en-US" sz="1400" dirty="0">
                        <a:solidFill>
                          <a:schemeClr val="bg1"/>
                        </a:solidFill>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FA1"/>
                    </a:solidFill>
                  </a:tcPr>
                </a:tc>
                <a:tc gridSpan="2">
                  <a:txBody>
                    <a:bodyPr/>
                    <a:lstStyle/>
                    <a:p>
                      <a:pPr marL="0" marR="0" algn="ctr">
                        <a:lnSpc>
                          <a:spcPct val="115000"/>
                        </a:lnSpc>
                        <a:spcBef>
                          <a:spcPts val="0"/>
                        </a:spcBef>
                        <a:spcAft>
                          <a:spcPts val="0"/>
                        </a:spcAft>
                      </a:pPr>
                      <a:r>
                        <a:rPr lang="en-US" sz="1400" b="1" dirty="0" smtClean="0">
                          <a:solidFill>
                            <a:srgbClr val="FFFFFF"/>
                          </a:solidFill>
                          <a:latin typeface="+mn-lt"/>
                          <a:ea typeface="Calibri"/>
                          <a:cs typeface="TH SarabunPSK" pitchFamily="34" charset="-34"/>
                        </a:rPr>
                        <a:t>Worker</a:t>
                      </a:r>
                      <a:r>
                        <a:rPr lang="en-US" sz="1400" b="1" baseline="0" dirty="0" smtClean="0">
                          <a:solidFill>
                            <a:srgbClr val="FFFFFF"/>
                          </a:solidFill>
                          <a:latin typeface="+mn-lt"/>
                          <a:ea typeface="Calibri"/>
                          <a:cs typeface="TH SarabunPSK" pitchFamily="34" charset="-34"/>
                        </a:rPr>
                        <a:t>s in formal sector (</a:t>
                      </a:r>
                      <a:r>
                        <a:rPr lang="en-US" sz="1400" b="1" dirty="0" smtClean="0">
                          <a:solidFill>
                            <a:srgbClr val="FFFFFF"/>
                          </a:solidFill>
                          <a:latin typeface="+mn-lt"/>
                          <a:ea typeface="Calibri"/>
                          <a:cs typeface="TH SarabunPSK" pitchFamily="34" charset="-34"/>
                        </a:rPr>
                        <a:t>37.4% )</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FA1"/>
                    </a:solidFill>
                  </a:tcPr>
                </a:tc>
                <a:tc hMerge="1">
                  <a:txBody>
                    <a:bodyPr/>
                    <a:lstStyle/>
                    <a:p>
                      <a:endParaRPr lang="en-US"/>
                    </a:p>
                  </a:txBody>
                  <a:tcPr/>
                </a:tc>
                <a:tc>
                  <a:txBody>
                    <a:bodyPr/>
                    <a:lstStyle/>
                    <a:p>
                      <a:pPr marL="0" marR="0" algn="ctr">
                        <a:lnSpc>
                          <a:spcPct val="115000"/>
                        </a:lnSpc>
                        <a:spcBef>
                          <a:spcPts val="0"/>
                        </a:spcBef>
                        <a:spcAft>
                          <a:spcPts val="0"/>
                        </a:spcAft>
                      </a:pPr>
                      <a:r>
                        <a:rPr lang="en-US" sz="1400" b="1" dirty="0" smtClean="0">
                          <a:solidFill>
                            <a:srgbClr val="FFFFFF"/>
                          </a:solidFill>
                          <a:latin typeface="+mn-lt"/>
                          <a:ea typeface="Calibri"/>
                          <a:cs typeface="TH SarabunPSK" pitchFamily="34" charset="-34"/>
                        </a:rPr>
                        <a:t>Workers</a:t>
                      </a:r>
                      <a:r>
                        <a:rPr lang="en-US" sz="1400" b="1" baseline="0" dirty="0" smtClean="0">
                          <a:solidFill>
                            <a:srgbClr val="FFFFFF"/>
                          </a:solidFill>
                          <a:latin typeface="+mn-lt"/>
                          <a:ea typeface="Calibri"/>
                          <a:cs typeface="TH SarabunPSK" pitchFamily="34" charset="-34"/>
                        </a:rPr>
                        <a:t> in informal sector</a:t>
                      </a:r>
                      <a:r>
                        <a:rPr lang="th-TH" sz="1400" b="1" dirty="0" smtClean="0">
                          <a:solidFill>
                            <a:srgbClr val="FFFFFF"/>
                          </a:solidFill>
                          <a:latin typeface="+mn-lt"/>
                          <a:ea typeface="Calibri"/>
                          <a:cs typeface="TH SarabunPSK" pitchFamily="34" charset="-34"/>
                        </a:rPr>
                        <a:t> </a:t>
                      </a:r>
                      <a:r>
                        <a:rPr lang="en-US" sz="1400" b="1" dirty="0" smtClean="0">
                          <a:solidFill>
                            <a:srgbClr val="FFFFFF"/>
                          </a:solidFill>
                          <a:latin typeface="+mn-lt"/>
                          <a:ea typeface="Calibri"/>
                          <a:cs typeface="TH SarabunPSK" pitchFamily="34" charset="-34"/>
                        </a:rPr>
                        <a:t>(62.6%</a:t>
                      </a:r>
                      <a:r>
                        <a:rPr lang="en-US" sz="1400" b="1" baseline="0" dirty="0" smtClean="0">
                          <a:solidFill>
                            <a:srgbClr val="FFFFFF"/>
                          </a:solidFill>
                          <a:latin typeface="+mn-lt"/>
                          <a:ea typeface="Calibri"/>
                          <a:cs typeface="TH SarabunPSK" pitchFamily="34" charset="-34"/>
                        </a:rPr>
                        <a:t>)</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FA1"/>
                    </a:solidFill>
                  </a:tcPr>
                </a:tc>
              </a:tr>
              <a:tr h="734218">
                <a:tc>
                  <a:txBody>
                    <a:bodyPr/>
                    <a:lstStyle/>
                    <a:p>
                      <a:pPr marL="0" marR="0" algn="ctr">
                        <a:lnSpc>
                          <a:spcPct val="115000"/>
                        </a:lnSpc>
                        <a:spcBef>
                          <a:spcPts val="0"/>
                        </a:spcBef>
                        <a:spcAft>
                          <a:spcPts val="0"/>
                        </a:spcAft>
                      </a:pPr>
                      <a:r>
                        <a:rPr lang="en-US" sz="1400" dirty="0">
                          <a:latin typeface="+mn-lt"/>
                          <a:ea typeface="Calibri"/>
                          <a:cs typeface="TH SarabunPSK" pitchFamily="34" charset="-34"/>
                        </a:rPr>
                        <a:t>0-3 </a:t>
                      </a: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gridSpan="2">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Cash</a:t>
                      </a:r>
                      <a:r>
                        <a:rPr lang="en-US" sz="1400" baseline="0" dirty="0" smtClean="0">
                          <a:latin typeface="+mn-lt"/>
                          <a:ea typeface="Calibri"/>
                          <a:cs typeface="TH SarabunPSK" pitchFamily="34" charset="-34"/>
                        </a:rPr>
                        <a:t> transfer:</a:t>
                      </a:r>
                      <a:r>
                        <a:rPr lang="en-US" sz="1400" dirty="0" smtClean="0">
                          <a:latin typeface="+mn-lt"/>
                          <a:ea typeface="Calibri"/>
                          <a:cs typeface="TH SarabunPSK" pitchFamily="34" charset="-34"/>
                        </a:rPr>
                        <a:t> </a:t>
                      </a:r>
                      <a:r>
                        <a:rPr lang="en-US" sz="1400" dirty="0">
                          <a:latin typeface="+mn-lt"/>
                          <a:ea typeface="Calibri"/>
                          <a:cs typeface="TH SarabunPSK" pitchFamily="34" charset="-34"/>
                        </a:rPr>
                        <a:t>400 </a:t>
                      </a:r>
                      <a:r>
                        <a:rPr lang="en-US" sz="1400" dirty="0" smtClean="0">
                          <a:latin typeface="+mn-lt"/>
                          <a:ea typeface="Calibri"/>
                          <a:cs typeface="TH SarabunPSK" pitchFamily="34" charset="-34"/>
                        </a:rPr>
                        <a:t>baht</a:t>
                      </a:r>
                      <a:r>
                        <a:rPr lang="th-TH" sz="1400" dirty="0" smtClean="0">
                          <a:latin typeface="+mn-lt"/>
                          <a:ea typeface="Calibri"/>
                          <a:cs typeface="TH SarabunPSK" pitchFamily="34" charset="-34"/>
                        </a:rPr>
                        <a:t>/</a:t>
                      </a:r>
                      <a:r>
                        <a:rPr lang="en-US" sz="1400" dirty="0" smtClean="0">
                          <a:latin typeface="+mn-lt"/>
                          <a:ea typeface="Calibri"/>
                          <a:cs typeface="TH SarabunPSK" pitchFamily="34" charset="-34"/>
                        </a:rPr>
                        <a:t>person</a:t>
                      </a:r>
                      <a:r>
                        <a:rPr lang="th-TH" sz="1400" dirty="0" smtClean="0">
                          <a:latin typeface="+mn-lt"/>
                          <a:ea typeface="Calibri"/>
                          <a:cs typeface="TH SarabunPSK" pitchFamily="34" charset="-34"/>
                        </a:rPr>
                        <a:t>/</a:t>
                      </a:r>
                      <a:r>
                        <a:rPr lang="en-US" sz="1400" dirty="0" smtClean="0">
                          <a:latin typeface="+mn-lt"/>
                          <a:ea typeface="Calibri"/>
                          <a:cs typeface="TH SarabunPSK" pitchFamily="34" charset="-34"/>
                        </a:rPr>
                        <a:t>month </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hMerge="1">
                  <a:txBody>
                    <a:bodyPr/>
                    <a:lstStyle/>
                    <a:p>
                      <a:endParaRPr lang="en-US"/>
                    </a:p>
                  </a:txBody>
                  <a:tcPr/>
                </a:tc>
                <a:tc>
                  <a:txBody>
                    <a:bodyPr/>
                    <a:lstStyle/>
                    <a:p>
                      <a:pPr marL="0" marR="0" algn="ctr">
                        <a:lnSpc>
                          <a:spcPct val="115000"/>
                        </a:lnSpc>
                        <a:spcBef>
                          <a:spcPts val="0"/>
                        </a:spcBef>
                        <a:spcAft>
                          <a:spcPts val="0"/>
                        </a:spcAft>
                      </a:pPr>
                      <a:r>
                        <a:rPr lang="en-US" sz="1400" dirty="0" smtClean="0">
                          <a:solidFill>
                            <a:schemeClr val="tx1"/>
                          </a:solidFill>
                          <a:latin typeface="+mn-lt"/>
                          <a:ea typeface="Calibri"/>
                          <a:cs typeface="TH SarabunPSK" pitchFamily="34" charset="-34"/>
                        </a:rPr>
                        <a:t>-</a:t>
                      </a:r>
                      <a:endParaRPr lang="en-US" sz="1400" dirty="0">
                        <a:solidFill>
                          <a:schemeClr val="tx1"/>
                        </a:solidFill>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E8"/>
                    </a:solidFill>
                  </a:tcPr>
                </a:tc>
              </a:tr>
              <a:tr h="764198">
                <a:tc>
                  <a:txBody>
                    <a:bodyPr/>
                    <a:lstStyle/>
                    <a:p>
                      <a:pPr marL="0" marR="0" algn="ctr">
                        <a:lnSpc>
                          <a:spcPct val="115000"/>
                        </a:lnSpc>
                        <a:spcBef>
                          <a:spcPts val="0"/>
                        </a:spcBef>
                        <a:spcAft>
                          <a:spcPts val="0"/>
                        </a:spcAft>
                      </a:pPr>
                      <a:r>
                        <a:rPr lang="en-US" sz="1400" dirty="0">
                          <a:latin typeface="+mn-lt"/>
                          <a:ea typeface="Calibri"/>
                          <a:cs typeface="TH SarabunPSK" pitchFamily="34" charset="-34"/>
                        </a:rPr>
                        <a:t>4-6 </a:t>
                      </a: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400 baht Cash Transfer</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gridSpan="2">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Free</a:t>
                      </a:r>
                      <a:r>
                        <a:rPr lang="en-US" sz="1400" baseline="0" dirty="0" smtClean="0">
                          <a:latin typeface="+mn-lt"/>
                          <a:ea typeface="Calibri"/>
                          <a:cs typeface="TH SarabunPSK" pitchFamily="34" charset="-34"/>
                        </a:rPr>
                        <a:t> education</a:t>
                      </a:r>
                      <a:r>
                        <a:rPr lang="en-US" sz="1400" dirty="0" smtClean="0">
                          <a:latin typeface="+mn-lt"/>
                          <a:ea typeface="Calibri"/>
                          <a:cs typeface="TH SarabunPSK" pitchFamily="34" charset="-34"/>
                        </a:rPr>
                        <a:t> for 15 </a:t>
                      </a:r>
                      <a:r>
                        <a:rPr lang="en-US" sz="1400" dirty="0" smtClean="0">
                          <a:latin typeface="+mn-lt"/>
                          <a:ea typeface="Calibri"/>
                          <a:cs typeface="TH SarabunPSK" pitchFamily="34" charset="-34"/>
                        </a:rPr>
                        <a:t>years</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hMerge="1">
                  <a:txBody>
                    <a:bodyPr/>
                    <a:lstStyle/>
                    <a:p>
                      <a:endParaRPr lang="th-TH"/>
                    </a:p>
                  </a:txBody>
                  <a:tcPr/>
                </a:tc>
              </a:tr>
              <a:tr h="416879">
                <a:tc>
                  <a:txBody>
                    <a:bodyPr/>
                    <a:lstStyle/>
                    <a:p>
                      <a:pPr marL="0" marR="0" algn="ctr">
                        <a:lnSpc>
                          <a:spcPct val="115000"/>
                        </a:lnSpc>
                        <a:spcBef>
                          <a:spcPts val="0"/>
                        </a:spcBef>
                        <a:spcAft>
                          <a:spcPts val="0"/>
                        </a:spcAft>
                      </a:pPr>
                      <a:r>
                        <a:rPr lang="en-US" sz="1400" dirty="0">
                          <a:latin typeface="+mn-lt"/>
                          <a:ea typeface="Calibri"/>
                          <a:cs typeface="TH SarabunPSK" pitchFamily="34" charset="-34"/>
                        </a:rPr>
                        <a:t>7-18 </a:t>
                      </a: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gridSpan="3">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Free</a:t>
                      </a:r>
                      <a:r>
                        <a:rPr lang="en-US" sz="1400" baseline="0" dirty="0" smtClean="0">
                          <a:latin typeface="+mn-lt"/>
                          <a:ea typeface="Calibri"/>
                          <a:cs typeface="TH SarabunPSK" pitchFamily="34" charset="-34"/>
                        </a:rPr>
                        <a:t> education for </a:t>
                      </a:r>
                      <a:r>
                        <a:rPr lang="en-US" sz="1400" dirty="0" smtClean="0">
                          <a:latin typeface="+mn-lt"/>
                          <a:ea typeface="Calibri"/>
                          <a:cs typeface="TH SarabunPSK" pitchFamily="34" charset="-34"/>
                        </a:rPr>
                        <a:t>15 years</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th-TH"/>
                    </a:p>
                  </a:txBody>
                  <a:tcPr/>
                </a:tc>
              </a:tr>
              <a:tr h="416879">
                <a:tc>
                  <a:txBody>
                    <a:bodyPr/>
                    <a:lstStyle/>
                    <a:p>
                      <a:pPr marL="0" marR="0" algn="ctr">
                        <a:lnSpc>
                          <a:spcPct val="115000"/>
                        </a:lnSpc>
                        <a:spcBef>
                          <a:spcPts val="0"/>
                        </a:spcBef>
                        <a:spcAft>
                          <a:spcPts val="0"/>
                        </a:spcAft>
                      </a:pPr>
                      <a:r>
                        <a:rPr lang="en-US" sz="1400" dirty="0">
                          <a:latin typeface="+mn-lt"/>
                          <a:ea typeface="Calibri"/>
                          <a:cs typeface="TH SarabunPSK" pitchFamily="34" charset="-34"/>
                        </a:rPr>
                        <a:t>19–59 </a:t>
                      </a: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gridSpan="2">
                  <a:txBody>
                    <a:bodyPr/>
                    <a:lstStyle/>
                    <a:p>
                      <a:pPr marL="0" marR="0" algn="ctr">
                        <a:lnSpc>
                          <a:spcPct val="115000"/>
                        </a:lnSpc>
                        <a:spcBef>
                          <a:spcPts val="0"/>
                        </a:spcBef>
                        <a:spcAft>
                          <a:spcPts val="0"/>
                        </a:spcAft>
                      </a:pPr>
                      <a:r>
                        <a:rPr lang="th-TH" sz="1400" dirty="0" smtClean="0">
                          <a:latin typeface="+mn-lt"/>
                          <a:ea typeface="Calibri"/>
                          <a:cs typeface="TH SarabunPSK" pitchFamily="34" charset="-34"/>
                        </a:rPr>
                        <a:t> </a:t>
                      </a:r>
                      <a:r>
                        <a:rPr lang="en-US" sz="1400" dirty="0" smtClean="0">
                          <a:latin typeface="+mn-lt"/>
                          <a:ea typeface="Calibri"/>
                          <a:cs typeface="TH SarabunPSK" pitchFamily="34" charset="-34"/>
                        </a:rPr>
                        <a:t>Social</a:t>
                      </a:r>
                      <a:r>
                        <a:rPr lang="en-US" sz="1400" baseline="0" dirty="0" smtClean="0">
                          <a:latin typeface="+mn-lt"/>
                          <a:ea typeface="Calibri"/>
                          <a:cs typeface="TH SarabunPSK" pitchFamily="34" charset="-34"/>
                        </a:rPr>
                        <a:t> security scheme</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hMerge="1">
                  <a:txBody>
                    <a:bodyPr/>
                    <a:lstStyle/>
                    <a:p>
                      <a:endParaRPr lang="en-US"/>
                    </a:p>
                  </a:txBody>
                  <a:tcPr/>
                </a:tc>
                <a:tc>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Voluntary </a:t>
                      </a:r>
                      <a:r>
                        <a:rPr lang="en-US" sz="1400" baseline="0" dirty="0" smtClean="0">
                          <a:latin typeface="+mn-lt"/>
                          <a:ea typeface="Calibri"/>
                          <a:cs typeface="TH SarabunPSK" pitchFamily="34" charset="-34"/>
                        </a:rPr>
                        <a:t>social </a:t>
                      </a:r>
                      <a:r>
                        <a:rPr lang="en-US" sz="1400" baseline="0" dirty="0" smtClean="0">
                          <a:latin typeface="+mn-lt"/>
                          <a:ea typeface="Calibri"/>
                          <a:cs typeface="TH SarabunPSK" pitchFamily="34" charset="-34"/>
                        </a:rPr>
                        <a:t>security </a:t>
                      </a:r>
                      <a:r>
                        <a:rPr lang="en-US" sz="1400" baseline="0" dirty="0" smtClean="0">
                          <a:latin typeface="+mn-lt"/>
                          <a:ea typeface="Calibri"/>
                          <a:cs typeface="TH SarabunPSK" pitchFamily="34" charset="-34"/>
                        </a:rPr>
                        <a:t>scheme (Article 40)</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16879">
                <a:tc>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60+</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gridSpan="2">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Pension</a:t>
                      </a:r>
                      <a:r>
                        <a:rPr lang="en-US" sz="1400" baseline="0" dirty="0" smtClean="0">
                          <a:latin typeface="+mn-lt"/>
                          <a:ea typeface="Calibri"/>
                          <a:cs typeface="TH SarabunPSK" pitchFamily="34" charset="-34"/>
                        </a:rPr>
                        <a:t> fund</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hMerge="1">
                  <a:txBody>
                    <a:bodyPr/>
                    <a:lstStyle/>
                    <a:p>
                      <a:endParaRPr lang="en-US"/>
                    </a:p>
                  </a:txBody>
                  <a:tcPr/>
                </a:tc>
                <a:tc>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Elderly</a:t>
                      </a:r>
                      <a:r>
                        <a:rPr lang="en-US" sz="1400" baseline="0" dirty="0" smtClean="0">
                          <a:latin typeface="+mn-lt"/>
                          <a:ea typeface="Calibri"/>
                          <a:cs typeface="TH SarabunPSK" pitchFamily="34" charset="-34"/>
                        </a:rPr>
                        <a:t> </a:t>
                      </a:r>
                      <a:r>
                        <a:rPr lang="en-US" sz="1400" baseline="0" dirty="0" smtClean="0">
                          <a:latin typeface="+mn-lt"/>
                          <a:ea typeface="Calibri"/>
                          <a:cs typeface="TH SarabunPSK" pitchFamily="34" charset="-34"/>
                        </a:rPr>
                        <a:t>allowance: </a:t>
                      </a:r>
                      <a:r>
                        <a:rPr lang="en-US" sz="1400" dirty="0" smtClean="0">
                          <a:latin typeface="+mn-lt"/>
                          <a:ea typeface="Calibri"/>
                          <a:cs typeface="TH SarabunPSK" pitchFamily="34" charset="-34"/>
                        </a:rPr>
                        <a:t>600</a:t>
                      </a:r>
                      <a:r>
                        <a:rPr lang="en-US" sz="1400" baseline="0" dirty="0" smtClean="0">
                          <a:latin typeface="+mn-lt"/>
                          <a:ea typeface="Calibri"/>
                          <a:cs typeface="TH SarabunPSK" pitchFamily="34" charset="-34"/>
                        </a:rPr>
                        <a:t> to </a:t>
                      </a:r>
                      <a:r>
                        <a:rPr lang="en-US" sz="1400" dirty="0" smtClean="0">
                          <a:latin typeface="+mn-lt"/>
                          <a:ea typeface="Calibri"/>
                          <a:cs typeface="TH SarabunPSK" pitchFamily="34" charset="-34"/>
                        </a:rPr>
                        <a:t>1,000 baht</a:t>
                      </a:r>
                      <a:r>
                        <a:rPr lang="th-TH" sz="1400" dirty="0" smtClean="0">
                          <a:latin typeface="+mn-lt"/>
                          <a:ea typeface="Calibri"/>
                          <a:cs typeface="TH SarabunPSK" pitchFamily="34" charset="-34"/>
                        </a:rPr>
                        <a:t>/</a:t>
                      </a:r>
                      <a:r>
                        <a:rPr lang="en-US" sz="1400" dirty="0" smtClean="0">
                          <a:latin typeface="+mn-lt"/>
                          <a:ea typeface="Calibri"/>
                          <a:cs typeface="TH SarabunPSK" pitchFamily="34" charset="-34"/>
                        </a:rPr>
                        <a:t>person</a:t>
                      </a:r>
                      <a:r>
                        <a:rPr lang="th-TH" sz="1400" dirty="0" smtClean="0">
                          <a:latin typeface="+mn-lt"/>
                          <a:ea typeface="Calibri"/>
                          <a:cs typeface="TH SarabunPSK" pitchFamily="34" charset="-34"/>
                        </a:rPr>
                        <a:t>/</a:t>
                      </a:r>
                      <a:r>
                        <a:rPr lang="en-US" sz="1400" dirty="0" smtClean="0">
                          <a:latin typeface="+mn-lt"/>
                          <a:ea typeface="Calibri"/>
                          <a:cs typeface="TH SarabunPSK" pitchFamily="34" charset="-34"/>
                        </a:rPr>
                        <a:t>month</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734218">
                <a:tc>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Disability</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gridSpan="2">
                  <a:txBody>
                    <a:bodyPr/>
                    <a:lstStyle/>
                    <a:p>
                      <a:pPr marL="88900" marR="0" indent="-88900" algn="l">
                        <a:lnSpc>
                          <a:spcPct val="115000"/>
                        </a:lnSpc>
                        <a:spcBef>
                          <a:spcPts val="0"/>
                        </a:spcBef>
                        <a:spcAft>
                          <a:spcPts val="0"/>
                        </a:spcAft>
                        <a:buFont typeface="Arial" panose="020B0604020202020204" pitchFamily="34" charset="0"/>
                        <a:buChar char="•"/>
                      </a:pPr>
                      <a:r>
                        <a:rPr lang="en-US" sz="1400" dirty="0" smtClean="0">
                          <a:latin typeface="+mn-lt"/>
                          <a:ea typeface="Calibri"/>
                          <a:cs typeface="TH SarabunPSK" pitchFamily="34" charset="-34"/>
                        </a:rPr>
                        <a:t>50% compensation</a:t>
                      </a:r>
                      <a:r>
                        <a:rPr lang="en-US" sz="1400" baseline="0" dirty="0" smtClean="0">
                          <a:latin typeface="+mn-lt"/>
                          <a:ea typeface="Calibri"/>
                          <a:cs typeface="TH SarabunPSK" pitchFamily="34" charset="-34"/>
                        </a:rPr>
                        <a:t> of regular income</a:t>
                      </a:r>
                    </a:p>
                    <a:p>
                      <a:pPr marL="88900" marR="0" indent="-88900" algn="l">
                        <a:lnSpc>
                          <a:spcPct val="115000"/>
                        </a:lnSpc>
                        <a:spcBef>
                          <a:spcPts val="0"/>
                        </a:spcBef>
                        <a:spcAft>
                          <a:spcPts val="0"/>
                        </a:spcAft>
                        <a:buFont typeface="Arial" panose="020B0604020202020204" pitchFamily="34" charset="0"/>
                        <a:buChar char="•"/>
                      </a:pPr>
                      <a:r>
                        <a:rPr lang="en-US" sz="1400" baseline="0" dirty="0" smtClean="0">
                          <a:latin typeface="+mn-lt"/>
                          <a:ea typeface="Calibri"/>
                          <a:cs typeface="TH SarabunPSK" pitchFamily="34" charset="-34"/>
                        </a:rPr>
                        <a:t>Di</a:t>
                      </a:r>
                      <a:r>
                        <a:rPr lang="en-US" sz="1400" dirty="0" smtClean="0">
                          <a:latin typeface="+mn-lt"/>
                          <a:ea typeface="Calibri"/>
                          <a:cs typeface="TH SarabunPSK" pitchFamily="34" charset="-34"/>
                        </a:rPr>
                        <a:t>sability</a:t>
                      </a:r>
                      <a:r>
                        <a:rPr lang="en-US" sz="1400" baseline="0" dirty="0" smtClean="0">
                          <a:latin typeface="+mn-lt"/>
                          <a:ea typeface="Calibri"/>
                          <a:cs typeface="TH SarabunPSK" pitchFamily="34" charset="-34"/>
                        </a:rPr>
                        <a:t> fund:</a:t>
                      </a:r>
                      <a:r>
                        <a:rPr lang="en-US" sz="1400" dirty="0" smtClean="0">
                          <a:latin typeface="+mn-lt"/>
                          <a:ea typeface="Calibri"/>
                          <a:cs typeface="TH SarabunPSK" pitchFamily="34" charset="-34"/>
                        </a:rPr>
                        <a:t> </a:t>
                      </a:r>
                      <a:r>
                        <a:rPr lang="en-US" sz="1400" dirty="0">
                          <a:latin typeface="+mn-lt"/>
                          <a:ea typeface="Calibri"/>
                          <a:cs typeface="TH SarabunPSK" pitchFamily="34" charset="-34"/>
                        </a:rPr>
                        <a:t>500 </a:t>
                      </a:r>
                      <a:r>
                        <a:rPr lang="en-US" sz="1400" dirty="0" smtClean="0">
                          <a:latin typeface="+mn-lt"/>
                          <a:ea typeface="Calibri"/>
                          <a:cs typeface="TH SarabunPSK" pitchFamily="34" charset="-34"/>
                        </a:rPr>
                        <a:t>baht/month</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hMerge="1">
                  <a:txBody>
                    <a:bodyPr/>
                    <a:lstStyle/>
                    <a:p>
                      <a:endParaRPr lang="en-US"/>
                    </a:p>
                  </a:txBody>
                  <a:tcPr/>
                </a:tc>
                <a:tc>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Disability</a:t>
                      </a:r>
                      <a:r>
                        <a:rPr lang="en-US" sz="1400" baseline="0" dirty="0" smtClean="0">
                          <a:latin typeface="+mn-lt"/>
                          <a:ea typeface="Calibri"/>
                          <a:cs typeface="TH SarabunPSK" pitchFamily="34" charset="-34"/>
                        </a:rPr>
                        <a:t> fund: </a:t>
                      </a:r>
                      <a:r>
                        <a:rPr lang="en-US" sz="1400" dirty="0" smtClean="0">
                          <a:latin typeface="+mn-lt"/>
                          <a:ea typeface="Calibri"/>
                          <a:cs typeface="TH SarabunPSK" pitchFamily="34" charset="-34"/>
                        </a:rPr>
                        <a:t>500 baht/month transfer</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16879">
                <a:tc>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HIV/AIDS</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gridSpan="3">
                  <a:txBody>
                    <a:bodyPr/>
                    <a:lstStyle/>
                    <a:p>
                      <a:pPr marL="0" marR="0" algn="ctr">
                        <a:lnSpc>
                          <a:spcPct val="115000"/>
                        </a:lnSpc>
                        <a:spcBef>
                          <a:spcPts val="0"/>
                        </a:spcBef>
                        <a:spcAft>
                          <a:spcPts val="0"/>
                        </a:spcAft>
                      </a:pPr>
                      <a:r>
                        <a:rPr lang="en-US" sz="1400" dirty="0" smtClean="0">
                          <a:latin typeface="+mn-lt"/>
                          <a:ea typeface="Calibri"/>
                          <a:cs typeface="TH SarabunPSK" pitchFamily="34" charset="-34"/>
                        </a:rPr>
                        <a:t>Social</a:t>
                      </a:r>
                      <a:r>
                        <a:rPr lang="en-US" sz="1400" baseline="0" dirty="0" smtClean="0">
                          <a:latin typeface="+mn-lt"/>
                          <a:ea typeface="Calibri"/>
                          <a:cs typeface="TH SarabunPSK" pitchFamily="34" charset="-34"/>
                        </a:rPr>
                        <a:t> Cash Transfer: </a:t>
                      </a:r>
                      <a:r>
                        <a:rPr lang="en-US" sz="1400" dirty="0" smtClean="0">
                          <a:latin typeface="+mn-lt"/>
                          <a:ea typeface="Calibri"/>
                          <a:cs typeface="TH SarabunPSK" pitchFamily="34" charset="-34"/>
                        </a:rPr>
                        <a:t>500 baht/month</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th-TH"/>
                    </a:p>
                  </a:txBody>
                  <a:tcPr/>
                </a:tc>
              </a:tr>
              <a:tr h="579516">
                <a:tc>
                  <a:txBody>
                    <a:bodyPr/>
                    <a:lstStyle/>
                    <a:p>
                      <a:pPr marL="0" marR="0" algn="ctr">
                        <a:lnSpc>
                          <a:spcPct val="115000"/>
                        </a:lnSpc>
                        <a:spcBef>
                          <a:spcPts val="0"/>
                        </a:spcBef>
                        <a:spcAft>
                          <a:spcPts val="0"/>
                        </a:spcAft>
                      </a:pPr>
                      <a:r>
                        <a:rPr lang="en-US" sz="1400" b="1" dirty="0" smtClean="0">
                          <a:latin typeface="+mn-lt"/>
                          <a:ea typeface="Calibri"/>
                          <a:cs typeface="TH SarabunPSK" pitchFamily="34" charset="-34"/>
                        </a:rPr>
                        <a:t>All</a:t>
                      </a:r>
                      <a:r>
                        <a:rPr lang="en-US" sz="1400" b="1" baseline="0" dirty="0" smtClean="0">
                          <a:latin typeface="+mn-lt"/>
                          <a:ea typeface="Calibri"/>
                          <a:cs typeface="TH SarabunPSK" pitchFamily="34" charset="-34"/>
                        </a:rPr>
                        <a:t> age groups</a:t>
                      </a:r>
                      <a:endParaRPr lang="en-US" sz="1400" b="1"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gridSpan="3">
                  <a:txBody>
                    <a:bodyPr/>
                    <a:lstStyle/>
                    <a:p>
                      <a:pPr marL="0" marR="0" algn="ctr">
                        <a:lnSpc>
                          <a:spcPct val="115000"/>
                        </a:lnSpc>
                        <a:spcBef>
                          <a:spcPts val="0"/>
                        </a:spcBef>
                        <a:spcAft>
                          <a:spcPts val="0"/>
                        </a:spcAft>
                      </a:pPr>
                      <a:r>
                        <a:rPr lang="en-US" sz="1400" baseline="0" dirty="0" smtClean="0">
                          <a:latin typeface="+mn-lt"/>
                          <a:ea typeface="Calibri"/>
                          <a:cs typeface="TH SarabunPSK" pitchFamily="34" charset="-34"/>
                        </a:rPr>
                        <a:t>Universal Health </a:t>
                      </a:r>
                      <a:r>
                        <a:rPr lang="en-US" sz="1400" baseline="0" dirty="0" smtClean="0">
                          <a:latin typeface="+mn-lt"/>
                          <a:ea typeface="Calibri"/>
                          <a:cs typeface="TH SarabunPSK" pitchFamily="34" charset="-34"/>
                        </a:rPr>
                        <a:t>Care/Civil Servant Medical Benefit/Social Security/Compulsory Migrant Health Insurance</a:t>
                      </a:r>
                      <a:endParaRPr lang="en-US" sz="1400" dirty="0">
                        <a:latin typeface="+mn-lt"/>
                        <a:ea typeface="Calibri"/>
                        <a:cs typeface="TH SarabunPSK" pitchFamily="34" charset="-34"/>
                      </a:endParaRPr>
                    </a:p>
                  </a:txBody>
                  <a:tcPr marL="82518" marR="82518" marT="41259" marB="4125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th-TH"/>
                    </a:p>
                  </a:txBody>
                  <a:tcPr/>
                </a:tc>
              </a:tr>
            </a:tbl>
          </a:graphicData>
        </a:graphic>
      </p:graphicFrame>
    </p:spTree>
    <p:extLst>
      <p:ext uri="{BB962C8B-B14F-4D97-AF65-F5344CB8AC3E}">
        <p14:creationId xmlns:p14="http://schemas.microsoft.com/office/powerpoint/2010/main" val="348783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50352" y="1993403"/>
            <a:ext cx="405224" cy="1080120"/>
          </a:xfrm>
          <a:prstGeom prst="rect">
            <a:avLst/>
          </a:prstGeom>
          <a:solidFill>
            <a:schemeClr val="bg1">
              <a:lumMod val="95000"/>
            </a:schemeClr>
          </a:solidFill>
          <a:ln w="25400" algn="ctr">
            <a:noFill/>
            <a:miter lim="800000"/>
            <a:headEnd/>
            <a:tailEnd/>
          </a:ln>
          <a:effectLst>
            <a:outerShdw dist="107763" dir="2700000" algn="ctr" rotWithShape="0">
              <a:srgbClr val="808080">
                <a:alpha val="50000"/>
              </a:srgbClr>
            </a:outerShdw>
          </a:effectLst>
        </p:spPr>
        <p:txBody>
          <a:bodyPr anchor="ctr"/>
          <a:lstStyle/>
          <a:p>
            <a:pPr algn="ctr" fontAlgn="auto">
              <a:spcBef>
                <a:spcPts val="0"/>
              </a:spcBef>
              <a:spcAft>
                <a:spcPts val="0"/>
              </a:spcAft>
              <a:defRPr/>
            </a:pPr>
            <a:r>
              <a:rPr lang="en-US" sz="2400" b="1" dirty="0">
                <a:solidFill>
                  <a:srgbClr val="FF0066"/>
                </a:solidFill>
                <a:latin typeface="+mj-lt"/>
                <a:cs typeface="Tahoma" pitchFamily="34" charset="0"/>
              </a:rPr>
              <a:t>2</a:t>
            </a:r>
          </a:p>
        </p:txBody>
      </p:sp>
      <p:cxnSp>
        <p:nvCxnSpPr>
          <p:cNvPr id="8" name="Straight Connector 7"/>
          <p:cNvCxnSpPr/>
          <p:nvPr/>
        </p:nvCxnSpPr>
        <p:spPr bwMode="auto">
          <a:xfrm flipV="1">
            <a:off x="866798" y="4066589"/>
            <a:ext cx="7593395" cy="5877"/>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9" name="Picture 15" descr="C:\Users\ArmChair\Desktop\human_life_cycle_ani_by_puputd-d2zn2u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41676"/>
            <a:ext cx="799306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350354" y="3289548"/>
            <a:ext cx="405222" cy="1008112"/>
          </a:xfrm>
          <a:prstGeom prst="rect">
            <a:avLst/>
          </a:prstGeom>
          <a:solidFill>
            <a:srgbClr val="FED5CE"/>
          </a:solidFill>
          <a:ln w="25400" algn="ctr">
            <a:noFill/>
            <a:miter lim="800000"/>
            <a:headEnd/>
            <a:tailEnd/>
          </a:ln>
          <a:effectLst>
            <a:outerShdw dist="107763" dir="2700000" algn="ctr" rotWithShape="0">
              <a:srgbClr val="808080">
                <a:alpha val="50000"/>
              </a:srgbClr>
            </a:outerShdw>
          </a:effectLst>
        </p:spPr>
        <p:txBody>
          <a:bodyPr anchor="ctr"/>
          <a:lstStyle/>
          <a:p>
            <a:pPr algn="ctr" fontAlgn="auto">
              <a:spcBef>
                <a:spcPts val="0"/>
              </a:spcBef>
              <a:spcAft>
                <a:spcPts val="0"/>
              </a:spcAft>
              <a:defRPr/>
            </a:pPr>
            <a:r>
              <a:rPr lang="en-US" sz="2400" b="1" dirty="0" smtClean="0">
                <a:solidFill>
                  <a:schemeClr val="bg1">
                    <a:lumMod val="50000"/>
                  </a:schemeClr>
                </a:solidFill>
                <a:latin typeface="+mj-lt"/>
                <a:cs typeface="Tahoma" pitchFamily="34" charset="0"/>
              </a:rPr>
              <a:t>3</a:t>
            </a:r>
            <a:endParaRPr lang="en-US" sz="2400" b="1" dirty="0">
              <a:solidFill>
                <a:schemeClr val="bg1">
                  <a:lumMod val="50000"/>
                </a:schemeClr>
              </a:solidFill>
              <a:latin typeface="+mj-lt"/>
              <a:cs typeface="Tahoma" pitchFamily="34" charset="0"/>
            </a:endParaRPr>
          </a:p>
        </p:txBody>
      </p:sp>
      <p:cxnSp>
        <p:nvCxnSpPr>
          <p:cNvPr id="13" name="Straight Connector 12"/>
          <p:cNvCxnSpPr/>
          <p:nvPr/>
        </p:nvCxnSpPr>
        <p:spPr bwMode="auto">
          <a:xfrm flipV="1">
            <a:off x="899592" y="2785492"/>
            <a:ext cx="7593394" cy="5877"/>
          </a:xfrm>
          <a:prstGeom prst="line">
            <a:avLst/>
          </a:prstGeom>
          <a:solidFill>
            <a:schemeClr val="accent6">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 31"/>
          <p:cNvGrpSpPr>
            <a:grpSpLocks/>
          </p:cNvGrpSpPr>
          <p:nvPr/>
        </p:nvGrpSpPr>
        <p:grpSpPr bwMode="auto">
          <a:xfrm>
            <a:off x="350354" y="697262"/>
            <a:ext cx="8109839" cy="1080120"/>
            <a:chOff x="2687074" y="250099"/>
            <a:chExt cx="6142486" cy="680967"/>
          </a:xfrm>
          <a:solidFill>
            <a:schemeClr val="accent6">
              <a:lumMod val="75000"/>
            </a:schemeClr>
          </a:solidFill>
        </p:grpSpPr>
        <p:sp>
          <p:nvSpPr>
            <p:cNvPr id="15" name="Rectangle 14"/>
            <p:cNvSpPr>
              <a:spLocks noChangeArrowheads="1"/>
            </p:cNvSpPr>
            <p:nvPr/>
          </p:nvSpPr>
          <p:spPr bwMode="auto">
            <a:xfrm>
              <a:off x="2687074" y="250099"/>
              <a:ext cx="306920" cy="680967"/>
            </a:xfrm>
            <a:prstGeom prst="rect">
              <a:avLst/>
            </a:prstGeom>
            <a:solidFill>
              <a:srgbClr val="FED5CE"/>
            </a:solidFill>
            <a:ln w="25400" algn="ctr">
              <a:noFill/>
              <a:miter lim="800000"/>
              <a:headEnd/>
              <a:tailEnd/>
            </a:ln>
            <a:effectLst>
              <a:outerShdw dist="107763" dir="2700000" algn="ctr" rotWithShape="0">
                <a:srgbClr val="808080">
                  <a:alpha val="50000"/>
                </a:srgbClr>
              </a:outerShdw>
            </a:effectLst>
          </p:spPr>
          <p:txBody>
            <a:bodyPr anchor="ctr"/>
            <a:lstStyle/>
            <a:p>
              <a:pPr algn="ctr" fontAlgn="auto">
                <a:spcBef>
                  <a:spcPts val="0"/>
                </a:spcBef>
                <a:spcAft>
                  <a:spcPts val="0"/>
                </a:spcAft>
                <a:defRPr/>
              </a:pPr>
              <a:r>
                <a:rPr lang="en-US" sz="2400" b="1" dirty="0">
                  <a:solidFill>
                    <a:schemeClr val="bg1">
                      <a:lumMod val="50000"/>
                    </a:schemeClr>
                  </a:solidFill>
                  <a:latin typeface="+mj-lt"/>
                  <a:cs typeface="Tahoma" pitchFamily="34" charset="0"/>
                </a:rPr>
                <a:t>1</a:t>
              </a:r>
            </a:p>
          </p:txBody>
        </p:sp>
        <p:cxnSp>
          <p:nvCxnSpPr>
            <p:cNvPr id="16" name="Straight Connector 15"/>
            <p:cNvCxnSpPr/>
            <p:nvPr/>
          </p:nvCxnSpPr>
          <p:spPr>
            <a:xfrm flipV="1">
              <a:off x="3078235" y="749474"/>
              <a:ext cx="5751325" cy="3705"/>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grpSp>
      <p:sp>
        <p:nvSpPr>
          <p:cNvPr id="17" name="TextBox 16"/>
          <p:cNvSpPr txBox="1"/>
          <p:nvPr/>
        </p:nvSpPr>
        <p:spPr bwMode="auto">
          <a:xfrm>
            <a:off x="1043608" y="2323827"/>
            <a:ext cx="5634941" cy="461665"/>
          </a:xfrm>
          <a:prstGeom prst="rect">
            <a:avLst/>
          </a:prstGeom>
          <a:noFill/>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2400" b="1" dirty="0" smtClean="0">
                <a:solidFill>
                  <a:srgbClr val="FF0066"/>
                </a:solidFill>
                <a:latin typeface="+mn-lt"/>
                <a:cs typeface="TH SarabunPSK" pitchFamily="34" charset="-34"/>
              </a:rPr>
              <a:t>Economic Life Cycle of the Thai Population </a:t>
            </a:r>
            <a:endParaRPr lang="en-US" sz="2400" b="1" dirty="0">
              <a:solidFill>
                <a:srgbClr val="FF0066"/>
              </a:solidFill>
              <a:latin typeface="+mn-lt"/>
              <a:cs typeface="TH SarabunPSK" pitchFamily="34" charset="-34"/>
            </a:endParaRPr>
          </a:p>
        </p:txBody>
      </p:sp>
      <p:sp>
        <p:nvSpPr>
          <p:cNvPr id="18" name="TextBox 17"/>
          <p:cNvSpPr txBox="1"/>
          <p:nvPr/>
        </p:nvSpPr>
        <p:spPr bwMode="auto">
          <a:xfrm>
            <a:off x="1043608" y="1027683"/>
            <a:ext cx="4589718" cy="461665"/>
          </a:xfrm>
          <a:prstGeom prst="rect">
            <a:avLst/>
          </a:prstGeom>
          <a:noFill/>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2400" b="1" dirty="0" smtClean="0">
                <a:solidFill>
                  <a:schemeClr val="bg1">
                    <a:lumMod val="50000"/>
                  </a:schemeClr>
                </a:solidFill>
                <a:latin typeface="+mn-lt"/>
                <a:cs typeface="TH SarabunPSK" pitchFamily="34" charset="-34"/>
              </a:rPr>
              <a:t>Demographic Situation in Thailand</a:t>
            </a:r>
            <a:endParaRPr lang="en-US" sz="2400" b="1" dirty="0">
              <a:solidFill>
                <a:schemeClr val="bg1">
                  <a:lumMod val="50000"/>
                </a:schemeClr>
              </a:solidFill>
              <a:latin typeface="+mn-lt"/>
              <a:cs typeface="TH SarabunPSK" pitchFamily="34" charset="-34"/>
            </a:endParaRPr>
          </a:p>
        </p:txBody>
      </p:sp>
      <p:sp>
        <p:nvSpPr>
          <p:cNvPr id="12" name="TextBox 11"/>
          <p:cNvSpPr txBox="1"/>
          <p:nvPr/>
        </p:nvSpPr>
        <p:spPr bwMode="auto">
          <a:xfrm>
            <a:off x="1044575" y="3619971"/>
            <a:ext cx="7090595" cy="461665"/>
          </a:xfrm>
          <a:prstGeom prst="rect">
            <a:avLst/>
          </a:prstGeom>
          <a:noFill/>
        </p:spPr>
        <p:txBody>
          <a:bodyPr wrap="none">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n-US" sz="2400" b="1" dirty="0" smtClean="0">
                <a:solidFill>
                  <a:srgbClr val="7F7F7F"/>
                </a:solidFill>
                <a:latin typeface="+mn-lt"/>
                <a:cs typeface="TH SarabunPSK" pitchFamily="34" charset="-34"/>
              </a:rPr>
              <a:t>Effects of Demographic Change on Economic Life Cycle</a:t>
            </a:r>
            <a:endParaRPr lang="en-US" sz="2400" b="1" dirty="0">
              <a:solidFill>
                <a:srgbClr val="7F7F7F"/>
              </a:solidFill>
              <a:latin typeface="+mn-lt"/>
              <a:cs typeface="TH SarabunPSK" pitchFamily="34" charset="-34"/>
            </a:endParaRPr>
          </a:p>
        </p:txBody>
      </p:sp>
    </p:spTree>
    <p:extLst>
      <p:ext uri="{BB962C8B-B14F-4D97-AF65-F5344CB8AC3E}">
        <p14:creationId xmlns:p14="http://schemas.microsoft.com/office/powerpoint/2010/main" val="248906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04775" y="554038"/>
            <a:ext cx="8855075"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Method: </a:t>
            </a:r>
            <a:r>
              <a:rPr lang="en-GB" sz="2400" b="1" dirty="0" smtClean="0">
                <a:solidFill>
                  <a:srgbClr val="FF4791"/>
                </a:solidFill>
                <a:latin typeface="+mj-lt"/>
                <a:ea typeface="+mj-ea"/>
                <a:cs typeface="TH SarabunPSK" pitchFamily="34" charset="-34"/>
              </a:rPr>
              <a:t>National Transfer Accounts (NTA)</a:t>
            </a:r>
            <a:endParaRPr lang="th-TH" sz="2400" b="1" dirty="0">
              <a:solidFill>
                <a:srgbClr val="FF4791"/>
              </a:solidFill>
              <a:latin typeface="+mj-lt"/>
              <a:ea typeface="+mj-ea"/>
              <a:cs typeface="TH SarabunPSK" pitchFamily="34" charset="-34"/>
            </a:endParaRPr>
          </a:p>
        </p:txBody>
      </p:sp>
      <p:sp>
        <p:nvSpPr>
          <p:cNvPr id="6" name="TextBox 5"/>
          <p:cNvSpPr txBox="1"/>
          <p:nvPr/>
        </p:nvSpPr>
        <p:spPr>
          <a:xfrm>
            <a:off x="230188" y="769268"/>
            <a:ext cx="8698804" cy="4247317"/>
          </a:xfrm>
          <a:prstGeom prst="rect">
            <a:avLst/>
          </a:prstGeom>
          <a:noFill/>
        </p:spPr>
        <p:txBody>
          <a:bodyPr wrap="square" rtlCol="0">
            <a:spAutoFit/>
          </a:bodyPr>
          <a:lstStyle/>
          <a:p>
            <a:pPr>
              <a:spcBef>
                <a:spcPts val="1200"/>
              </a:spcBef>
            </a:pPr>
            <a:r>
              <a:rPr lang="en-US" sz="2000" b="1" dirty="0" smtClean="0">
                <a:solidFill>
                  <a:srgbClr val="0070C0"/>
                </a:solidFill>
              </a:rPr>
              <a:t>What is National Transfer Accounts? </a:t>
            </a:r>
            <a:endParaRPr lang="en-US" sz="2000" b="1" dirty="0" smtClean="0">
              <a:solidFill>
                <a:srgbClr val="0070C0"/>
              </a:solidFill>
            </a:endParaRPr>
          </a:p>
          <a:p>
            <a:pPr marL="177800" indent="-177800">
              <a:spcBef>
                <a:spcPts val="1200"/>
              </a:spcBef>
              <a:buFont typeface="Wingdings" pitchFamily="2" charset="2"/>
              <a:buChar char="§"/>
            </a:pPr>
            <a:r>
              <a:rPr lang="en-US" sz="2000" dirty="0" smtClean="0"/>
              <a:t>National Transfer Accounts or NTA are data that incorporate ages into GDP. </a:t>
            </a:r>
          </a:p>
          <a:p>
            <a:pPr marL="177800" indent="-177800">
              <a:spcBef>
                <a:spcPts val="1200"/>
              </a:spcBef>
              <a:buFont typeface="Wingdings" pitchFamily="2" charset="2"/>
              <a:buChar char="§"/>
            </a:pPr>
            <a:r>
              <a:rPr lang="en-US" sz="2000" dirty="0"/>
              <a:t>Describes the age patterns of economic activity and the economic relations between the generations. </a:t>
            </a:r>
          </a:p>
          <a:p>
            <a:pPr marL="177800" indent="-177800">
              <a:spcBef>
                <a:spcPts val="1200"/>
              </a:spcBef>
              <a:buFont typeface="Wingdings" pitchFamily="2" charset="2"/>
              <a:buChar char="§"/>
            </a:pPr>
            <a:r>
              <a:rPr lang="en-US" sz="2000" dirty="0"/>
              <a:t>Quantifies how each age groups acquires and uses economic resources.</a:t>
            </a:r>
          </a:p>
          <a:p>
            <a:pPr marL="177800" indent="-177800">
              <a:spcBef>
                <a:spcPts val="1200"/>
              </a:spcBef>
              <a:buFont typeface="Wingdings" pitchFamily="2" charset="2"/>
              <a:buChar char="§"/>
            </a:pPr>
            <a:r>
              <a:rPr lang="en-US" sz="2000" dirty="0" smtClean="0"/>
              <a:t>The </a:t>
            </a:r>
            <a:r>
              <a:rPr lang="en-US" sz="2000" dirty="0"/>
              <a:t>goal is to improve our understanding of the “generational economy”</a:t>
            </a:r>
          </a:p>
          <a:p>
            <a:pPr marL="177800" indent="-177800">
              <a:spcBef>
                <a:spcPts val="1200"/>
              </a:spcBef>
              <a:buFont typeface="Wingdings" pitchFamily="2" charset="2"/>
              <a:buChar char="§"/>
            </a:pPr>
            <a:r>
              <a:rPr lang="en-US" sz="2000" dirty="0" smtClean="0"/>
              <a:t>Constructed </a:t>
            </a:r>
            <a:r>
              <a:rPr lang="en-US" sz="2000" dirty="0"/>
              <a:t>using existing data (population estimates, surveys, administrative records, macroeconomic data).  </a:t>
            </a:r>
          </a:p>
          <a:p>
            <a:pPr marL="177800" indent="-177800">
              <a:spcBef>
                <a:spcPts val="1200"/>
              </a:spcBef>
              <a:buFont typeface="Wingdings" pitchFamily="2" charset="2"/>
              <a:buChar char="§"/>
            </a:pPr>
            <a:r>
              <a:rPr lang="en-US" sz="2000" dirty="0"/>
              <a:t>Consistent with UN System of National Accounts.</a:t>
            </a:r>
          </a:p>
          <a:p>
            <a:pPr marL="177800" indent="-177800">
              <a:spcBef>
                <a:spcPts val="1200"/>
              </a:spcBef>
              <a:buFont typeface="Wingdings" pitchFamily="2" charset="2"/>
              <a:buChar char="§"/>
            </a:pPr>
            <a:endParaRPr lang="en-US" sz="2000" dirty="0" smtClean="0"/>
          </a:p>
        </p:txBody>
      </p:sp>
    </p:spTree>
    <p:extLst>
      <p:ext uri="{BB962C8B-B14F-4D97-AF65-F5344CB8AC3E}">
        <p14:creationId xmlns:p14="http://schemas.microsoft.com/office/powerpoint/2010/main" val="2390409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04775" y="554038"/>
            <a:ext cx="8855075"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5" y="553245"/>
            <a:ext cx="91440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6"/>
          <p:cNvSpPr txBox="1">
            <a:spLocks noChangeArrowheads="1"/>
          </p:cNvSpPr>
          <p:nvPr/>
        </p:nvSpPr>
        <p:spPr bwMode="auto">
          <a:xfrm>
            <a:off x="107504" y="4369668"/>
            <a:ext cx="7488238" cy="10926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marL="342900" indent="-342900">
              <a:spcBef>
                <a:spcPts val="600"/>
              </a:spcBef>
              <a:buFont typeface="Wingdings" pitchFamily="2" charset="2"/>
              <a:buChar char="§"/>
            </a:pPr>
            <a:r>
              <a:rPr lang="en-US" sz="2000" dirty="0" smtClean="0">
                <a:latin typeface="+mn-lt"/>
                <a:cs typeface="TH SarabunPSK" pitchFamily="34" charset="-34"/>
              </a:rPr>
              <a:t>As of June 2013, there are 41 member countries and still expanding</a:t>
            </a:r>
          </a:p>
          <a:p>
            <a:pPr marL="342900" indent="-342900">
              <a:spcBef>
                <a:spcPts val="600"/>
              </a:spcBef>
              <a:buFont typeface="Wingdings" pitchFamily="2" charset="2"/>
              <a:buChar char="§"/>
            </a:pPr>
            <a:r>
              <a:rPr lang="en-US" sz="2000" dirty="0" smtClean="0">
                <a:latin typeface="+mn-lt"/>
                <a:cs typeface="TH SarabunPSK" pitchFamily="34" charset="-34"/>
              </a:rPr>
              <a:t>Consistence compilation method across countries (NTA Manual published by UN is available online)</a:t>
            </a:r>
          </a:p>
        </p:txBody>
      </p:sp>
      <p:sp>
        <p:nvSpPr>
          <p:cNvPr id="12"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NTA is comparable internationally</a:t>
            </a:r>
            <a:endParaRPr lang="th-TH" sz="2400" b="1" dirty="0">
              <a:solidFill>
                <a:schemeClr val="bg1">
                  <a:lumMod val="65000"/>
                </a:schemeClr>
              </a:solidFill>
              <a:latin typeface="+mj-lt"/>
              <a:ea typeface="+mj-ea"/>
              <a:cs typeface="TH SarabunPSK" pitchFamily="34" charset="-34"/>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5742" y="4081636"/>
            <a:ext cx="1296956" cy="143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294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8032" y="1201316"/>
            <a:ext cx="5508104" cy="4248472"/>
          </a:xfrm>
          <a:prstGeom prst="rect">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extBox 5"/>
          <p:cNvSpPr txBox="1">
            <a:spLocks noChangeArrowheads="1"/>
          </p:cNvSpPr>
          <p:nvPr/>
        </p:nvSpPr>
        <p:spPr bwMode="auto">
          <a:xfrm>
            <a:off x="152400" y="121196"/>
            <a:ext cx="8991600" cy="433965"/>
          </a:xfrm>
          <a:prstGeom prst="rect">
            <a:avLst/>
          </a:prstGeom>
          <a:noFill/>
          <a:ln w="9525">
            <a:noFill/>
            <a:miter lim="800000"/>
            <a:headEnd/>
            <a:tailEnd/>
          </a:ln>
        </p:spPr>
        <p:txBody>
          <a:bodyPr wrap="square">
            <a:spAutoFit/>
          </a:bodyPr>
          <a:lstStyle/>
          <a:p>
            <a:pPr>
              <a:lnSpc>
                <a:spcPct val="90000"/>
              </a:lnSpc>
            </a:pPr>
            <a:r>
              <a:rPr lang="en-GB" sz="2400" b="1" dirty="0" smtClean="0">
                <a:solidFill>
                  <a:schemeClr val="bg1">
                    <a:lumMod val="65000"/>
                  </a:schemeClr>
                </a:solidFill>
                <a:latin typeface="+mj-lt"/>
                <a:ea typeface="+mj-ea"/>
                <a:cs typeface="TH SarabunPSK" pitchFamily="34" charset="-34"/>
              </a:rPr>
              <a:t>Life Cycle Deficit</a:t>
            </a:r>
            <a:endParaRPr lang="th-TH" sz="2400" b="1" dirty="0">
              <a:solidFill>
                <a:schemeClr val="bg1">
                  <a:lumMod val="65000"/>
                </a:schemeClr>
              </a:solidFill>
              <a:latin typeface="+mj-lt"/>
              <a:ea typeface="+mj-ea"/>
              <a:cs typeface="TH SarabunPSK" pitchFamily="34" charset="-34"/>
            </a:endParaRPr>
          </a:p>
        </p:txBody>
      </p:sp>
      <p:cxnSp>
        <p:nvCxnSpPr>
          <p:cNvPr id="3" name="Straight Connector 2"/>
          <p:cNvCxnSpPr/>
          <p:nvPr/>
        </p:nvCxnSpPr>
        <p:spPr>
          <a:xfrm>
            <a:off x="104296" y="553244"/>
            <a:ext cx="88560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251520" y="697260"/>
            <a:ext cx="7923066" cy="400110"/>
          </a:xfrm>
          <a:prstGeom prst="rect">
            <a:avLst/>
          </a:prstGeom>
          <a:noFill/>
        </p:spPr>
        <p:txBody>
          <a:bodyPr wrap="none" rtlCol="0">
            <a:spAutoFit/>
          </a:bodyPr>
          <a:lstStyle/>
          <a:p>
            <a:r>
              <a:rPr lang="en-GB" sz="2000" b="1" dirty="0" smtClean="0">
                <a:solidFill>
                  <a:srgbClr val="FF6699"/>
                </a:solidFill>
              </a:rPr>
              <a:t>Consumption and Labour Income, per capita value (</a:t>
            </a:r>
            <a:r>
              <a:rPr lang="en-GB" sz="2000" b="1" dirty="0" smtClean="0">
                <a:solidFill>
                  <a:srgbClr val="FF6699"/>
                </a:solidFill>
              </a:rPr>
              <a:t>Thai Baht), </a:t>
            </a:r>
            <a:r>
              <a:rPr lang="en-GB" sz="2000" b="1" dirty="0" smtClean="0">
                <a:solidFill>
                  <a:srgbClr val="FF6699"/>
                </a:solidFill>
              </a:rPr>
              <a:t>year 2011</a:t>
            </a:r>
            <a:endParaRPr lang="en-GB" sz="2000" b="1" dirty="0">
              <a:solidFill>
                <a:srgbClr val="FF6699"/>
              </a:solidFill>
            </a:endParaRPr>
          </a:p>
        </p:txBody>
      </p:sp>
      <p:graphicFrame>
        <p:nvGraphicFramePr>
          <p:cNvPr id="5" name="Chart 4"/>
          <p:cNvGraphicFramePr/>
          <p:nvPr>
            <p:extLst>
              <p:ext uri="{D42A27DB-BD31-4B8C-83A1-F6EECF244321}">
                <p14:modId xmlns:p14="http://schemas.microsoft.com/office/powerpoint/2010/main" val="2105510482"/>
              </p:ext>
            </p:extLst>
          </p:nvPr>
        </p:nvGraphicFramePr>
        <p:xfrm>
          <a:off x="338175" y="1201316"/>
          <a:ext cx="5457961"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96136" y="1201316"/>
            <a:ext cx="3132856" cy="3016210"/>
          </a:xfrm>
          <a:prstGeom prst="rect">
            <a:avLst/>
          </a:prstGeom>
          <a:noFill/>
        </p:spPr>
        <p:txBody>
          <a:bodyPr wrap="square" rtlCol="0">
            <a:spAutoFit/>
          </a:bodyPr>
          <a:lstStyle/>
          <a:p>
            <a:pPr marL="177800" indent="-177800">
              <a:spcBef>
                <a:spcPts val="1200"/>
              </a:spcBef>
              <a:buFont typeface="Wingdings" pitchFamily="2" charset="2"/>
              <a:buChar char="§"/>
            </a:pPr>
            <a:r>
              <a:rPr lang="en-US" sz="2000" dirty="0" smtClean="0"/>
              <a:t>Thai population has an income surplus during the ages of 25-59.</a:t>
            </a:r>
          </a:p>
          <a:p>
            <a:pPr marL="177800" indent="-177800">
              <a:spcBef>
                <a:spcPts val="1200"/>
              </a:spcBef>
              <a:buFont typeface="Wingdings" pitchFamily="2" charset="2"/>
              <a:buChar char="§"/>
            </a:pPr>
            <a:r>
              <a:rPr lang="en-US" sz="2000" dirty="0" smtClean="0"/>
              <a:t>The rest age groups (0-24 and 60+), on the other hand, have consumption expenditure higher than their labor income and incur a deficit.</a:t>
            </a:r>
          </a:p>
        </p:txBody>
      </p:sp>
      <p:sp>
        <p:nvSpPr>
          <p:cNvPr id="8" name="TextBox 7"/>
          <p:cNvSpPr txBox="1"/>
          <p:nvPr/>
        </p:nvSpPr>
        <p:spPr>
          <a:xfrm>
            <a:off x="2688455" y="2137420"/>
            <a:ext cx="803425" cy="338554"/>
          </a:xfrm>
          <a:prstGeom prst="rect">
            <a:avLst/>
          </a:prstGeom>
          <a:noFill/>
        </p:spPr>
        <p:txBody>
          <a:bodyPr wrap="none" rtlCol="0">
            <a:spAutoFit/>
          </a:bodyPr>
          <a:lstStyle/>
          <a:p>
            <a:r>
              <a:rPr lang="en-GB" sz="1600" b="1" dirty="0" smtClean="0">
                <a:solidFill>
                  <a:srgbClr val="00B050"/>
                </a:solidFill>
              </a:rPr>
              <a:t>surplus</a:t>
            </a:r>
            <a:endParaRPr lang="en-GB" sz="1600" b="1" dirty="0">
              <a:solidFill>
                <a:srgbClr val="00B050"/>
              </a:solidFill>
            </a:endParaRPr>
          </a:p>
        </p:txBody>
      </p:sp>
      <p:sp>
        <p:nvSpPr>
          <p:cNvPr id="9" name="TextBox 8"/>
          <p:cNvSpPr txBox="1"/>
          <p:nvPr/>
        </p:nvSpPr>
        <p:spPr>
          <a:xfrm>
            <a:off x="4141437" y="3167018"/>
            <a:ext cx="718595" cy="338554"/>
          </a:xfrm>
          <a:prstGeom prst="rect">
            <a:avLst/>
          </a:prstGeom>
          <a:noFill/>
        </p:spPr>
        <p:txBody>
          <a:bodyPr wrap="none" rtlCol="0">
            <a:spAutoFit/>
          </a:bodyPr>
          <a:lstStyle/>
          <a:p>
            <a:r>
              <a:rPr lang="en-GB" sz="1600" b="1" dirty="0" smtClean="0">
                <a:solidFill>
                  <a:srgbClr val="FF0000"/>
                </a:solidFill>
              </a:rPr>
              <a:t>deficit</a:t>
            </a:r>
            <a:endParaRPr lang="en-GB" sz="1600" b="1" dirty="0">
              <a:solidFill>
                <a:srgbClr val="FF0000"/>
              </a:solidFill>
            </a:endParaRPr>
          </a:p>
        </p:txBody>
      </p:sp>
      <p:sp>
        <p:nvSpPr>
          <p:cNvPr id="10" name="TextBox 9"/>
          <p:cNvSpPr txBox="1"/>
          <p:nvPr/>
        </p:nvSpPr>
        <p:spPr>
          <a:xfrm>
            <a:off x="1405133" y="3167018"/>
            <a:ext cx="718595" cy="338554"/>
          </a:xfrm>
          <a:prstGeom prst="rect">
            <a:avLst/>
          </a:prstGeom>
          <a:noFill/>
        </p:spPr>
        <p:txBody>
          <a:bodyPr wrap="none" rtlCol="0">
            <a:spAutoFit/>
          </a:bodyPr>
          <a:lstStyle/>
          <a:p>
            <a:r>
              <a:rPr lang="en-GB" sz="1600" b="1" dirty="0" smtClean="0">
                <a:solidFill>
                  <a:srgbClr val="FF0000"/>
                </a:solidFill>
              </a:rPr>
              <a:t>deficit</a:t>
            </a:r>
            <a:endParaRPr lang="en-GB" sz="1600" b="1" dirty="0">
              <a:solidFill>
                <a:srgbClr val="FF0000"/>
              </a:solidFill>
            </a:endParaRPr>
          </a:p>
        </p:txBody>
      </p:sp>
    </p:spTree>
    <p:extLst>
      <p:ext uri="{BB962C8B-B14F-4D97-AF65-F5344CB8AC3E}">
        <p14:creationId xmlns:p14="http://schemas.microsoft.com/office/powerpoint/2010/main" val="379189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12077</TotalTime>
  <Words>1749</Words>
  <Application>Microsoft Office PowerPoint</Application>
  <PresentationFormat>On-screen Show (16:10)</PresentationFormat>
  <Paragraphs>222</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28" baseType="lpstr">
      <vt:lpstr>Office Theme</vt:lpstr>
      <vt:lpstr>Worksheet</vt:lpstr>
      <vt:lpstr>Chart</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chompunuch</dc:creator>
  <cp:lastModifiedBy>admin</cp:lastModifiedBy>
  <cp:revision>1182</cp:revision>
  <cp:lastPrinted>2015-09-26T06:42:35Z</cp:lastPrinted>
  <dcterms:created xsi:type="dcterms:W3CDTF">2012-01-26T05:09:59Z</dcterms:created>
  <dcterms:modified xsi:type="dcterms:W3CDTF">2015-09-30T07:31:45Z</dcterms:modified>
</cp:coreProperties>
</file>