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slideLayouts/slideLayout20.xml" ContentType="application/vnd.openxmlformats-officedocument.presentationml.slideLayout+xml"/>
  <Override PartName="/ppt/theme/theme4.xml" ContentType="application/vnd.openxmlformats-officedocument.theme+xml"/>
  <Override PartName="/ppt/slideLayouts/slideLayout21.xml" ContentType="application/vnd.openxmlformats-officedocument.presentationml.slideLayout+xml"/>
  <Override PartName="/ppt/theme/theme5.xml" ContentType="application/vnd.openxmlformats-officedocument.theme+xml"/>
  <Override PartName="/ppt/slideLayouts/slideLayout22.xml" ContentType="application/vnd.openxmlformats-officedocument.presentationml.slideLayout+xml"/>
  <Override PartName="/ppt/theme/theme6.xml" ContentType="application/vnd.openxmlformats-officedocument.theme+xml"/>
  <Override PartName="/ppt/slideLayouts/slideLayout23.xml" ContentType="application/vnd.openxmlformats-officedocument.presentationml.slideLayout+xml"/>
  <Override PartName="/ppt/theme/theme7.xml" ContentType="application/vnd.openxmlformats-officedocument.theme+xml"/>
  <Override PartName="/ppt/slideLayouts/slideLayout24.xml" ContentType="application/vnd.openxmlformats-officedocument.presentationml.slideLayout+xml"/>
  <Override PartName="/ppt/theme/theme8.xml" ContentType="application/vnd.openxmlformats-officedocument.theme+xml"/>
  <Override PartName="/ppt/slideLayouts/slideLayout25.xml" ContentType="application/vnd.openxmlformats-officedocument.presentationml.slideLayout+xml"/>
  <Override PartName="/ppt/theme/theme9.xml" ContentType="application/vnd.openxmlformats-officedocument.theme+xml"/>
  <Override PartName="/ppt/slideLayouts/slideLayout26.xml" ContentType="application/vnd.openxmlformats-officedocument.presentationml.slideLayout+xml"/>
  <Override PartName="/ppt/theme/theme10.xml" ContentType="application/vnd.openxmlformats-officedocument.theme+xml"/>
  <Override PartName="/ppt/slideLayouts/slideLayout27.xml" ContentType="application/vnd.openxmlformats-officedocument.presentationml.slideLayout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3" r:id="rId2"/>
    <p:sldMasterId id="2147483668" r:id="rId3"/>
    <p:sldMasterId id="2147483670" r:id="rId4"/>
    <p:sldMasterId id="2147483672" r:id="rId5"/>
    <p:sldMasterId id="2147483674" r:id="rId6"/>
    <p:sldMasterId id="2147483676" r:id="rId7"/>
    <p:sldMasterId id="2147483678" r:id="rId8"/>
    <p:sldMasterId id="2147483680" r:id="rId9"/>
    <p:sldMasterId id="2147483682" r:id="rId10"/>
    <p:sldMasterId id="2147483684" r:id="rId11"/>
  </p:sldMasterIdLst>
  <p:notesMasterIdLst>
    <p:notesMasterId r:id="rId38"/>
  </p:notesMasterIdLst>
  <p:handoutMasterIdLst>
    <p:handoutMasterId r:id="rId39"/>
  </p:handoutMasterIdLst>
  <p:sldIdLst>
    <p:sldId id="278" r:id="rId12"/>
    <p:sldId id="287" r:id="rId13"/>
    <p:sldId id="286" r:id="rId14"/>
    <p:sldId id="285" r:id="rId15"/>
    <p:sldId id="281" r:id="rId16"/>
    <p:sldId id="327" r:id="rId17"/>
    <p:sldId id="313" r:id="rId18"/>
    <p:sldId id="297" r:id="rId19"/>
    <p:sldId id="298" r:id="rId20"/>
    <p:sldId id="300" r:id="rId21"/>
    <p:sldId id="301" r:id="rId22"/>
    <p:sldId id="328" r:id="rId23"/>
    <p:sldId id="329" r:id="rId24"/>
    <p:sldId id="314" r:id="rId25"/>
    <p:sldId id="325" r:id="rId26"/>
    <p:sldId id="316" r:id="rId27"/>
    <p:sldId id="317" r:id="rId28"/>
    <p:sldId id="318" r:id="rId29"/>
    <p:sldId id="319" r:id="rId30"/>
    <p:sldId id="320" r:id="rId31"/>
    <p:sldId id="321" r:id="rId32"/>
    <p:sldId id="322" r:id="rId33"/>
    <p:sldId id="323" r:id="rId34"/>
    <p:sldId id="326" r:id="rId35"/>
    <p:sldId id="324" r:id="rId36"/>
    <p:sldId id="315" r:id="rId37"/>
  </p:sldIdLst>
  <p:sldSz cx="9144000" cy="6858000" type="screen4x3"/>
  <p:notesSz cx="6794500" cy="9906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FF3399"/>
    <a:srgbClr val="FF6699"/>
    <a:srgbClr val="14DE66"/>
    <a:srgbClr val="66FF66"/>
    <a:srgbClr val="1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3086" autoAdjust="0"/>
  </p:normalViewPr>
  <p:slideViewPr>
    <p:cSldViewPr>
      <p:cViewPr>
        <p:scale>
          <a:sx n="90" d="100"/>
          <a:sy n="90" d="100"/>
        </p:scale>
        <p:origin x="-7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27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0" d="100"/>
        <a:sy n="130" d="100"/>
      </p:scale>
      <p:origin x="0" y="451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slide" Target="slides/slide15.xml"/><Relationship Id="rId39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0.xml"/><Relationship Id="rId34" Type="http://schemas.openxmlformats.org/officeDocument/2006/relationships/slide" Target="slides/slide23.xml"/><Relationship Id="rId42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slide" Target="slides/slide14.xml"/><Relationship Id="rId33" Type="http://schemas.openxmlformats.org/officeDocument/2006/relationships/slide" Target="slides/slide22.xml"/><Relationship Id="rId38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slide" Target="slides/slide1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3.xml"/><Relationship Id="rId32" Type="http://schemas.openxmlformats.org/officeDocument/2006/relationships/slide" Target="slides/slide21.xml"/><Relationship Id="rId37" Type="http://schemas.openxmlformats.org/officeDocument/2006/relationships/slide" Target="slides/slide26.xml"/><Relationship Id="rId40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slide" Target="slides/slide17.xml"/><Relationship Id="rId36" Type="http://schemas.openxmlformats.org/officeDocument/2006/relationships/slide" Target="slides/slide25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8.xml"/><Relationship Id="rId31" Type="http://schemas.openxmlformats.org/officeDocument/2006/relationships/slide" Target="slides/slide20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slide" Target="slides/slide16.xml"/><Relationship Id="rId30" Type="http://schemas.openxmlformats.org/officeDocument/2006/relationships/slide" Target="slides/slide19.xml"/><Relationship Id="rId35" Type="http://schemas.openxmlformats.org/officeDocument/2006/relationships/slide" Target="slides/slide24.xml"/><Relationship Id="rId43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ELFE\diagrammesdiapo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ELFE\diagrammesdiapo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ELFE\diagrammesdiapo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ELFE\diagrammesdiapo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temps0!$L$2</c:f>
              <c:strCache>
                <c:ptCount val="1"/>
                <c:pt idx="0">
                  <c:v>Age de la mère</c:v>
                </c:pt>
              </c:strCache>
            </c:strRef>
          </c:tx>
          <c:spPr>
            <a:solidFill>
              <a:srgbClr val="993792"/>
            </a:solidFill>
          </c:spPr>
          <c:invertIfNegative val="0"/>
          <c:cat>
            <c:strRef>
              <c:f>temps0!$L$3:$L$8</c:f>
              <c:strCache>
                <c:ptCount val="6"/>
                <c:pt idx="0">
                  <c:v> - de 22</c:v>
                </c:pt>
                <c:pt idx="1">
                  <c:v>[23 ; 24]</c:v>
                </c:pt>
                <c:pt idx="2">
                  <c:v>[25 ; 29]</c:v>
                </c:pt>
                <c:pt idx="3">
                  <c:v>[30 ; 34]</c:v>
                </c:pt>
                <c:pt idx="4">
                  <c:v>[35 ; 39]</c:v>
                </c:pt>
                <c:pt idx="5">
                  <c:v> + de 40</c:v>
                </c:pt>
              </c:strCache>
            </c:strRef>
          </c:cat>
          <c:val>
            <c:numRef>
              <c:f>temps0!$M$3:$M$8</c:f>
              <c:numCache>
                <c:formatCode>0.0%</c:formatCode>
                <c:ptCount val="6"/>
                <c:pt idx="0">
                  <c:v>0.60000000000000098</c:v>
                </c:pt>
                <c:pt idx="1">
                  <c:v>0.55600000000000005</c:v>
                </c:pt>
                <c:pt idx="2">
                  <c:v>0.503</c:v>
                </c:pt>
                <c:pt idx="3">
                  <c:v>0.45100000000000001</c:v>
                </c:pt>
                <c:pt idx="4">
                  <c:v>0.45400000000000001</c:v>
                </c:pt>
                <c:pt idx="5">
                  <c:v>0.501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8019456"/>
        <c:axId val="149364736"/>
      </c:barChart>
      <c:catAx>
        <c:axId val="148019456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noFill/>
        </c:spPr>
        <c:txPr>
          <a:bodyPr rot="-2820000"/>
          <a:lstStyle/>
          <a:p>
            <a:pPr>
              <a:defRPr/>
            </a:pPr>
            <a:endParaRPr lang="fr-FR"/>
          </a:p>
        </c:txPr>
        <c:crossAx val="149364736"/>
        <c:crosses val="autoZero"/>
        <c:auto val="1"/>
        <c:lblAlgn val="ctr"/>
        <c:lblOffset val="100"/>
        <c:noMultiLvlLbl val="0"/>
      </c:catAx>
      <c:valAx>
        <c:axId val="149364736"/>
        <c:scaling>
          <c:orientation val="minMax"/>
          <c:max val="0.65000000000000102"/>
          <c:min val="0.2"/>
        </c:scaling>
        <c:delete val="0"/>
        <c:axPos val="l"/>
        <c:majorGridlines/>
        <c:numFmt formatCode="0.0%" sourceLinked="1"/>
        <c:majorTickMark val="out"/>
        <c:minorTickMark val="none"/>
        <c:tickLblPos val="nextTo"/>
        <c:crossAx val="148019456"/>
        <c:crosses val="autoZero"/>
        <c:crossBetween val="between"/>
        <c:majorUnit val="0.2"/>
      </c:valAx>
      <c:spPr>
        <a:noFill/>
      </c:spPr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temps0!$I$5</c:f>
              <c:strCache>
                <c:ptCount val="1"/>
                <c:pt idx="0">
                  <c:v>CSP</c:v>
                </c:pt>
              </c:strCache>
            </c:strRef>
          </c:tx>
          <c:spPr>
            <a:solidFill>
              <a:srgbClr val="9F82F2"/>
            </a:solidFill>
          </c:spPr>
          <c:invertIfNegative val="0"/>
          <c:cat>
            <c:strRef>
              <c:f>temps0!$I$6:$I$13</c:f>
              <c:strCache>
                <c:ptCount val="7"/>
                <c:pt idx="0">
                  <c:v>Agriculteur</c:v>
                </c:pt>
                <c:pt idx="1">
                  <c:v>Artisan</c:v>
                </c:pt>
                <c:pt idx="2">
                  <c:v>Cadre</c:v>
                </c:pt>
                <c:pt idx="3">
                  <c:v>Profession intermédiaire</c:v>
                </c:pt>
                <c:pt idx="4">
                  <c:v>Employé</c:v>
                </c:pt>
                <c:pt idx="5">
                  <c:v>Ouvrier</c:v>
                </c:pt>
                <c:pt idx="6">
                  <c:v>Sans Profession</c:v>
                </c:pt>
              </c:strCache>
            </c:strRef>
          </c:cat>
          <c:val>
            <c:numRef>
              <c:f>temps0!$J$6:$J$13</c:f>
              <c:numCache>
                <c:formatCode>0.00%</c:formatCode>
                <c:ptCount val="8"/>
                <c:pt idx="0">
                  <c:v>0.42</c:v>
                </c:pt>
                <c:pt idx="1">
                  <c:v>0.39730000000000099</c:v>
                </c:pt>
                <c:pt idx="2">
                  <c:v>0.28149999999999997</c:v>
                </c:pt>
                <c:pt idx="3">
                  <c:v>0.38419999999999999</c:v>
                </c:pt>
                <c:pt idx="4">
                  <c:v>0.4224</c:v>
                </c:pt>
                <c:pt idx="5">
                  <c:v>0.47599999999999998</c:v>
                </c:pt>
                <c:pt idx="6">
                  <c:v>0.77410000000000101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9400960"/>
        <c:axId val="149402752"/>
      </c:barChart>
      <c:catAx>
        <c:axId val="14940096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1980000" vert="horz"/>
          <a:lstStyle/>
          <a:p>
            <a:pPr>
              <a:defRPr/>
            </a:pPr>
            <a:endParaRPr lang="fr-FR"/>
          </a:p>
        </c:txPr>
        <c:crossAx val="149402752"/>
        <c:crosses val="autoZero"/>
        <c:auto val="1"/>
        <c:lblAlgn val="ctr"/>
        <c:lblOffset val="100"/>
        <c:noMultiLvlLbl val="0"/>
      </c:catAx>
      <c:valAx>
        <c:axId val="149402752"/>
        <c:scaling>
          <c:orientation val="minMax"/>
          <c:max val="0.8"/>
          <c:min val="0.2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149400960"/>
        <c:crosses val="autoZero"/>
        <c:crossBetween val="between"/>
        <c:majorUnit val="0.2"/>
      </c:valAx>
    </c:plotArea>
    <c:legend>
      <c:legendPos val="r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temps0!$B$22</c:f>
              <c:strCache>
                <c:ptCount val="1"/>
                <c:pt idx="0">
                  <c:v>Est primipare</c:v>
                </c:pt>
              </c:strCache>
            </c:strRef>
          </c:tx>
          <c:spPr>
            <a:solidFill>
              <a:srgbClr val="E30F4C"/>
            </a:solidFill>
          </c:spPr>
          <c:invertIfNegative val="0"/>
          <c:cat>
            <c:strRef>
              <c:f>temps0!$B$23:$B$24</c:f>
              <c:strCache>
                <c:ptCount val="2"/>
                <c:pt idx="0">
                  <c:v>OUI</c:v>
                </c:pt>
                <c:pt idx="1">
                  <c:v>NON</c:v>
                </c:pt>
              </c:strCache>
            </c:strRef>
          </c:cat>
          <c:val>
            <c:numRef>
              <c:f>temps0!$C$23:$C$24</c:f>
              <c:numCache>
                <c:formatCode>0.00%</c:formatCode>
                <c:ptCount val="2"/>
                <c:pt idx="0">
                  <c:v>0.47260000000000002</c:v>
                </c:pt>
                <c:pt idx="1">
                  <c:v>0.50180000000000002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9418752"/>
        <c:axId val="149420288"/>
      </c:barChart>
      <c:catAx>
        <c:axId val="14941875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2940000"/>
          <a:lstStyle/>
          <a:p>
            <a:pPr>
              <a:defRPr/>
            </a:pPr>
            <a:endParaRPr lang="fr-FR"/>
          </a:p>
        </c:txPr>
        <c:crossAx val="149420288"/>
        <c:crosses val="autoZero"/>
        <c:auto val="1"/>
        <c:lblAlgn val="ctr"/>
        <c:lblOffset val="100"/>
        <c:noMultiLvlLbl val="0"/>
      </c:catAx>
      <c:valAx>
        <c:axId val="149420288"/>
        <c:scaling>
          <c:orientation val="minMax"/>
          <c:min val="0.2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149418752"/>
        <c:crosses val="autoZero"/>
        <c:crossBetween val="between"/>
        <c:majorUnit val="0.2"/>
        <c:minorUnit val="6.0000000000000001E-3"/>
      </c:valAx>
    </c:plotArea>
    <c:legend>
      <c:legendPos val="r"/>
      <c:layout>
        <c:manualLayout>
          <c:xMode val="edge"/>
          <c:yMode val="edge"/>
          <c:x val="0.56410256410256199"/>
          <c:y val="0.28499368876600301"/>
          <c:w val="0.39487179487179602"/>
          <c:h val="0.43001262246799299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temps0!$I$27</c:f>
              <c:strCache>
                <c:ptCount val="1"/>
                <c:pt idx="0">
                  <c:v>Activité au moment de la grossesse</c:v>
                </c:pt>
              </c:strCache>
            </c:strRef>
          </c:tx>
          <c:spPr>
            <a:solidFill>
              <a:srgbClr val="65FFAB"/>
            </a:solidFill>
          </c:spPr>
          <c:invertIfNegative val="0"/>
          <c:cat>
            <c:strRef>
              <c:f>temps0!$I$28:$I$29</c:f>
              <c:strCache>
                <c:ptCount val="2"/>
                <c:pt idx="0">
                  <c:v>OUI</c:v>
                </c:pt>
                <c:pt idx="1">
                  <c:v>NON</c:v>
                </c:pt>
              </c:strCache>
            </c:strRef>
          </c:cat>
          <c:val>
            <c:numRef>
              <c:f>temps0!$J$28:$J$29</c:f>
              <c:numCache>
                <c:formatCode>0.00%</c:formatCode>
                <c:ptCount val="2"/>
                <c:pt idx="0">
                  <c:v>0.39079999999999998</c:v>
                </c:pt>
                <c:pt idx="1">
                  <c:v>0.72440000000000004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9772160"/>
        <c:axId val="149773696"/>
      </c:barChart>
      <c:catAx>
        <c:axId val="14977216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2640000"/>
          <a:lstStyle/>
          <a:p>
            <a:pPr>
              <a:defRPr/>
            </a:pPr>
            <a:endParaRPr lang="fr-FR"/>
          </a:p>
        </c:txPr>
        <c:crossAx val="149773696"/>
        <c:crosses val="autoZero"/>
        <c:auto val="1"/>
        <c:lblAlgn val="ctr"/>
        <c:lblOffset val="100"/>
        <c:noMultiLvlLbl val="0"/>
      </c:catAx>
      <c:valAx>
        <c:axId val="149773696"/>
        <c:scaling>
          <c:orientation val="minMax"/>
          <c:max val="0.8"/>
          <c:min val="0.2"/>
        </c:scaling>
        <c:delete val="0"/>
        <c:axPos val="l"/>
        <c:majorGridlines/>
        <c:numFmt formatCode="0.00%" sourceLinked="0"/>
        <c:majorTickMark val="out"/>
        <c:minorTickMark val="none"/>
        <c:tickLblPos val="nextTo"/>
        <c:crossAx val="149772160"/>
        <c:crosses val="autoZero"/>
        <c:crossBetween val="between"/>
        <c:majorUnit val="0.2"/>
      </c:valAx>
    </c:plotArea>
    <c:legend>
      <c:legendPos val="r"/>
      <c:layout>
        <c:manualLayout>
          <c:xMode val="edge"/>
          <c:yMode val="edge"/>
          <c:x val="0.54976891524092497"/>
          <c:y val="0.28813074479050399"/>
          <c:w val="0.40698781697542402"/>
          <c:h val="0.42373808537090801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A930F9-89B4-4E35-837E-F2B09A365D22}" type="datetimeFigureOut">
              <a:rPr lang="fr-FR" smtClean="0"/>
              <a:pPr/>
              <a:t>10/04/2013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8645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0C89CD-E417-4E1C-8BBB-DA1F5B00839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29516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467F84-822F-4F5C-BD05-0807DD3BEDF0}" type="datetimeFigureOut">
              <a:rPr lang="fr-FR" smtClean="0"/>
              <a:pPr/>
              <a:t>10/04/2013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05350"/>
            <a:ext cx="5435600" cy="4457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8645" y="9408981"/>
            <a:ext cx="294428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8F1913-0708-4F3A-8B86-92938B04E25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8325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8F1913-0708-4F3A-8B86-92938B04E251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79956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A5492B-619E-4108-83A5-DB376F6A0856}" type="slidenum">
              <a:rPr lang="fr-FR" smtClean="0">
                <a:solidFill>
                  <a:prstClr val="black"/>
                </a:solidFill>
              </a:rPr>
              <a:pPr/>
              <a:t>20</a:t>
            </a:fld>
            <a:endParaRPr lang="fr-F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A5492B-619E-4108-83A5-DB376F6A0856}" type="slidenum">
              <a:rPr lang="fr-FR" smtClean="0">
                <a:solidFill>
                  <a:prstClr val="black"/>
                </a:solidFill>
              </a:rPr>
              <a:pPr/>
              <a:t>21</a:t>
            </a:fld>
            <a:endParaRPr lang="fr-F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A5492B-619E-4108-83A5-DB376F6A0856}" type="slidenum">
              <a:rPr lang="fr-FR" smtClean="0">
                <a:solidFill>
                  <a:prstClr val="black"/>
                </a:solidFill>
              </a:rPr>
              <a:pPr/>
              <a:t>22</a:t>
            </a:fld>
            <a:endParaRPr lang="fr-F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A5492B-619E-4108-83A5-DB376F6A0856}" type="slidenum">
              <a:rPr lang="fr-FR" smtClean="0">
                <a:solidFill>
                  <a:prstClr val="black"/>
                </a:solidFill>
              </a:rPr>
              <a:pPr/>
              <a:t>23</a:t>
            </a:fld>
            <a:endParaRPr lang="fr-F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A5492B-619E-4108-83A5-DB376F6A0856}" type="slidenum">
              <a:rPr lang="fr-FR" smtClean="0">
                <a:solidFill>
                  <a:prstClr val="black"/>
                </a:solidFill>
              </a:rPr>
              <a:pPr/>
              <a:t>24</a:t>
            </a:fld>
            <a:endParaRPr lang="fr-F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A5492B-619E-4108-83A5-DB376F6A0856}" type="slidenum">
              <a:rPr lang="fr-FR" smtClean="0">
                <a:solidFill>
                  <a:prstClr val="black"/>
                </a:solidFill>
              </a:rPr>
              <a:pPr/>
              <a:t>25</a:t>
            </a:fld>
            <a:endParaRPr lang="fr-F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8F1913-0708-4F3A-8B86-92938B04E251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3814569" y="10213335"/>
            <a:ext cx="2908528" cy="527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98DB05E8-1002-489B-AC7B-60EB1C08D0EC}" type="slidenum">
              <a:rPr lang="fr-FR" sz="1200">
                <a:solidFill>
                  <a:srgbClr val="000000"/>
                </a:solidFill>
              </a:rPr>
              <a:pPr algn="r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8</a:t>
            </a:fld>
            <a:endParaRPr lang="fr-FR" sz="1200">
              <a:solidFill>
                <a:srgbClr val="000000"/>
              </a:solidFill>
            </a:endParaRPr>
          </a:p>
        </p:txBody>
      </p:sp>
      <p:sp>
        <p:nvSpPr>
          <p:cNvPr id="15363" name="Text Box 2"/>
          <p:cNvSpPr txBox="1">
            <a:spLocks noChangeArrowheads="1"/>
          </p:cNvSpPr>
          <p:nvPr/>
        </p:nvSpPr>
        <p:spPr bwMode="auto">
          <a:xfrm>
            <a:off x="3814568" y="10213336"/>
            <a:ext cx="2910115" cy="5291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ACDD6387-118A-45FC-8509-98E8F5DD29B7}" type="slidenum">
              <a:rPr lang="fr-FR" sz="1200">
                <a:solidFill>
                  <a:srgbClr val="000000"/>
                </a:solidFill>
              </a:rPr>
              <a:pPr algn="r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8</a:t>
            </a:fld>
            <a:endParaRPr lang="fr-FR" sz="1200">
              <a:solidFill>
                <a:srgbClr val="000000"/>
              </a:solidFill>
            </a:endParaRPr>
          </a:p>
        </p:txBody>
      </p:sp>
      <p:sp>
        <p:nvSpPr>
          <p:cNvPr id="15364" name="Text Box 3"/>
          <p:cNvSpPr txBox="1">
            <a:spLocks noChangeArrowheads="1"/>
          </p:cNvSpPr>
          <p:nvPr/>
        </p:nvSpPr>
        <p:spPr bwMode="auto">
          <a:xfrm>
            <a:off x="3814568" y="10213334"/>
            <a:ext cx="2911703" cy="53229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2B39BDD7-CAED-4498-8D58-9C0C995A1649}" type="slidenum">
              <a:rPr lang="fr-FR" sz="1200">
                <a:solidFill>
                  <a:srgbClr val="000000"/>
                </a:solidFill>
              </a:rPr>
              <a:pPr algn="r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8</a:t>
            </a:fld>
            <a:endParaRPr lang="fr-FR" sz="1200">
              <a:solidFill>
                <a:srgbClr val="000000"/>
              </a:solidFill>
            </a:endParaRPr>
          </a:p>
        </p:txBody>
      </p:sp>
      <p:sp>
        <p:nvSpPr>
          <p:cNvPr id="15365" name="Text Box 4"/>
          <p:cNvSpPr txBox="1">
            <a:spLocks noChangeArrowheads="1"/>
          </p:cNvSpPr>
          <p:nvPr/>
        </p:nvSpPr>
        <p:spPr bwMode="auto">
          <a:xfrm>
            <a:off x="1123425" y="806359"/>
            <a:ext cx="4488940" cy="403337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5366" name="Rectangle 5"/>
          <p:cNvSpPr txBox="1">
            <a:spLocks noGrp="1" noChangeArrowheads="1"/>
          </p:cNvSpPr>
          <p:nvPr>
            <p:ph type="body"/>
          </p:nvPr>
        </p:nvSpPr>
        <p:spPr>
          <a:xfrm>
            <a:off x="679133" y="4705072"/>
            <a:ext cx="5433061" cy="4454769"/>
          </a:xfrm>
          <a:noFill/>
          <a:ln/>
        </p:spPr>
        <p:txBody>
          <a:bodyPr wrap="none" anchor="ctr"/>
          <a:lstStyle/>
          <a:p>
            <a:endParaRPr lang="fr-F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"/>
          <p:cNvSpPr txBox="1">
            <a:spLocks noChangeArrowheads="1"/>
          </p:cNvSpPr>
          <p:nvPr/>
        </p:nvSpPr>
        <p:spPr bwMode="auto">
          <a:xfrm>
            <a:off x="3814569" y="10213335"/>
            <a:ext cx="2908528" cy="527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13A051B5-D0E2-455D-BC19-A35B8A0A46D8}" type="slidenum">
              <a:rPr lang="fr-FR" sz="1200">
                <a:solidFill>
                  <a:srgbClr val="000000"/>
                </a:solidFill>
              </a:rPr>
              <a:pPr algn="r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10</a:t>
            </a:fld>
            <a:endParaRPr lang="fr-FR" sz="1200">
              <a:solidFill>
                <a:srgbClr val="000000"/>
              </a:solidFill>
            </a:endParaRPr>
          </a:p>
        </p:txBody>
      </p:sp>
      <p:sp>
        <p:nvSpPr>
          <p:cNvPr id="19459" name="Text Box 2"/>
          <p:cNvSpPr txBox="1">
            <a:spLocks noChangeArrowheads="1"/>
          </p:cNvSpPr>
          <p:nvPr/>
        </p:nvSpPr>
        <p:spPr bwMode="auto">
          <a:xfrm>
            <a:off x="3814568" y="10213336"/>
            <a:ext cx="2910115" cy="52912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CDFF4959-D243-4C76-BD94-D35F107B998B}" type="slidenum">
              <a:rPr lang="fr-FR" sz="1200">
                <a:solidFill>
                  <a:srgbClr val="000000"/>
                </a:solidFill>
              </a:rPr>
              <a:pPr algn="r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10</a:t>
            </a:fld>
            <a:endParaRPr lang="fr-FR" sz="1200">
              <a:solidFill>
                <a:srgbClr val="000000"/>
              </a:solidFill>
            </a:endParaRPr>
          </a:p>
        </p:txBody>
      </p:sp>
      <p:sp>
        <p:nvSpPr>
          <p:cNvPr id="19460" name="Text Box 3"/>
          <p:cNvSpPr txBox="1">
            <a:spLocks noChangeArrowheads="1"/>
          </p:cNvSpPr>
          <p:nvPr/>
        </p:nvSpPr>
        <p:spPr bwMode="auto">
          <a:xfrm>
            <a:off x="3814568" y="10213334"/>
            <a:ext cx="2911703" cy="53229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B5D8FC12-4FCE-41A9-A346-45F9DC3C8A36}" type="slidenum">
              <a:rPr lang="fr-FR" sz="1200">
                <a:solidFill>
                  <a:srgbClr val="000000"/>
                </a:solidFill>
              </a:rPr>
              <a:pPr algn="r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10</a:t>
            </a:fld>
            <a:endParaRPr lang="fr-FR" sz="1200">
              <a:solidFill>
                <a:srgbClr val="000000"/>
              </a:solidFill>
            </a:endParaRPr>
          </a:p>
        </p:txBody>
      </p:sp>
      <p:sp>
        <p:nvSpPr>
          <p:cNvPr id="19461" name="Text Box 4"/>
          <p:cNvSpPr txBox="1">
            <a:spLocks noChangeArrowheads="1"/>
          </p:cNvSpPr>
          <p:nvPr/>
        </p:nvSpPr>
        <p:spPr bwMode="auto">
          <a:xfrm>
            <a:off x="1123425" y="806359"/>
            <a:ext cx="4488940" cy="403337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9462" name="Text Box 5"/>
          <p:cNvSpPr txBox="1">
            <a:spLocks noGrp="1" noChangeArrowheads="1"/>
          </p:cNvSpPr>
          <p:nvPr>
            <p:ph type="body"/>
          </p:nvPr>
        </p:nvSpPr>
        <p:spPr>
          <a:xfrm>
            <a:off x="672786" y="5107460"/>
            <a:ext cx="5382285" cy="4942703"/>
          </a:xfrm>
          <a:noFill/>
          <a:ln/>
        </p:spPr>
        <p:txBody>
          <a:bodyPr lIns="90000" tIns="46800" rIns="90000" bIns="46800" anchor="ctr" anchorCtr="1"/>
          <a:lstStyle/>
          <a:p>
            <a:pPr eaLnBrk="1" hangingPunct="1"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dirty="0" smtClean="0">
              <a:latin typeface="Calibri" pitchFamily="32" charset="0"/>
              <a:ea typeface="MS Gothic" pitchFamily="49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742950" lvl="1" indent="-285750" algn="just"/>
            <a:r>
              <a:rPr lang="fr-FR" dirty="0" smtClean="0">
                <a:latin typeface="Arial Rounded MT Bold" pitchFamily="-107" charset="0"/>
              </a:rPr>
              <a:t>Estimer les niveaux d’expositions des nourrissons et des enfants à différents </a:t>
            </a:r>
            <a:r>
              <a:rPr lang="fr-FR" dirty="0" err="1" smtClean="0">
                <a:latin typeface="Arial Rounded MT Bold" pitchFamily="-107" charset="0"/>
              </a:rPr>
              <a:t>biomarqueurs</a:t>
            </a:r>
            <a:r>
              <a:rPr lang="fr-FR" dirty="0" smtClean="0">
                <a:latin typeface="Arial Rounded MT Bold" pitchFamily="-107" charset="0"/>
              </a:rPr>
              <a:t> (effets </a:t>
            </a:r>
            <a:r>
              <a:rPr lang="fr-FR" dirty="0" err="1" smtClean="0">
                <a:latin typeface="Arial Rounded MT Bold" pitchFamily="-107" charset="0"/>
              </a:rPr>
              <a:t>reprotoxiques</a:t>
            </a:r>
            <a:r>
              <a:rPr lang="fr-FR" dirty="0" smtClean="0">
                <a:latin typeface="Arial Rounded MT Bold" pitchFamily="-107" charset="0"/>
              </a:rPr>
              <a:t>, neurotoxiques)</a:t>
            </a:r>
          </a:p>
          <a:p>
            <a:pPr marL="742950" lvl="1" indent="-285750" algn="just"/>
            <a:r>
              <a:rPr lang="fr-FR" dirty="0" smtClean="0">
                <a:latin typeface="Arial Rounded MT Bold" pitchFamily="-107" charset="0"/>
              </a:rPr>
              <a:t>Suivi de l’exposition et de la dose interne des enfants au cours de leur croissance</a:t>
            </a:r>
          </a:p>
          <a:p>
            <a:pPr marL="742950" lvl="1" indent="-285750" algn="just"/>
            <a:r>
              <a:rPr lang="fr-FR" dirty="0" smtClean="0">
                <a:latin typeface="Arial Rounded MT Bold" pitchFamily="-107" charset="0"/>
              </a:rPr>
              <a:t>D’étudier les relations entre les différentes matrices (sang de la mère, sang de cordon, lait, urine)</a:t>
            </a:r>
          </a:p>
          <a:p>
            <a:pPr marL="742950" lvl="1" indent="-285750" algn="just"/>
            <a:r>
              <a:rPr lang="fr-FR" dirty="0" smtClean="0">
                <a:latin typeface="Arial Rounded MT Bold" pitchFamily="-107" charset="0"/>
              </a:rPr>
              <a:t>D’étudier l’ensemble des substances : approche intégrée</a:t>
            </a:r>
          </a:p>
          <a:p>
            <a:pPr marL="742950" lvl="1" indent="-285750" algn="just"/>
            <a:endParaRPr lang="fr-FR" dirty="0" smtClean="0">
              <a:latin typeface="Arial Rounded MT Bold" pitchFamily="-107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8F1913-0708-4F3A-8B86-92938B04E251}" type="slidenum">
              <a:rPr lang="fr-FR" smtClean="0"/>
              <a:pPr/>
              <a:t>12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A5492B-619E-4108-83A5-DB376F6A0856}" type="slidenum">
              <a:rPr lang="fr-FR" smtClean="0">
                <a:solidFill>
                  <a:prstClr val="black"/>
                </a:solidFill>
              </a:rPr>
              <a:pPr/>
              <a:t>16</a:t>
            </a:fld>
            <a:endParaRPr lang="fr-F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A5492B-619E-4108-83A5-DB376F6A0856}" type="slidenum">
              <a:rPr lang="fr-FR" smtClean="0">
                <a:solidFill>
                  <a:prstClr val="black"/>
                </a:solidFill>
              </a:rPr>
              <a:pPr/>
              <a:t>17</a:t>
            </a:fld>
            <a:endParaRPr lang="fr-F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A5492B-619E-4108-83A5-DB376F6A0856}" type="slidenum">
              <a:rPr lang="fr-FR" smtClean="0">
                <a:solidFill>
                  <a:prstClr val="black"/>
                </a:solidFill>
              </a:rPr>
              <a:pPr/>
              <a:t>18</a:t>
            </a:fld>
            <a:endParaRPr lang="fr-F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A5492B-619E-4108-83A5-DB376F6A0856}" type="slidenum">
              <a:rPr lang="fr-FR" smtClean="0">
                <a:solidFill>
                  <a:prstClr val="black"/>
                </a:solidFill>
              </a:rPr>
              <a:pPr/>
              <a:t>19</a:t>
            </a:fld>
            <a:endParaRPr lang="fr-F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6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7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8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9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0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4C2B5-13C7-4C45-8CA2-0BF645713F11}" type="datetimeFigureOut">
              <a:rPr lang="fr-FR" smtClean="0"/>
              <a:pPr/>
              <a:t>10/04/2013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5E192-E31E-4271-92C1-B08504D0219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4C2B5-13C7-4C45-8CA2-0BF645713F11}" type="datetimeFigureOut">
              <a:rPr lang="fr-FR" smtClean="0"/>
              <a:pPr/>
              <a:t>10/04/2013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5E192-E31E-4271-92C1-B08504D0219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4C2B5-13C7-4C45-8CA2-0BF645713F11}" type="datetimeFigureOut">
              <a:rPr lang="fr-FR" smtClean="0"/>
              <a:pPr/>
              <a:t>10/04/2013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5E192-E31E-4271-92C1-B08504D0219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24373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6" descr="fond1.jpg"/>
          <p:cNvPicPr>
            <a:picLocks noChangeAspect="1"/>
          </p:cNvPicPr>
          <p:nvPr userDrawn="1"/>
        </p:nvPicPr>
        <p:blipFill>
          <a:blip r:embed="rId2" cstate="print"/>
          <a:srcRect t="26666" b="2222"/>
          <a:stretch>
            <a:fillRect/>
          </a:stretch>
        </p:blipFill>
        <p:spPr bwMode="auto">
          <a:xfrm>
            <a:off x="0" y="1993900"/>
            <a:ext cx="91440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Connecteur droit 4"/>
          <p:cNvCxnSpPr/>
          <p:nvPr userDrawn="1"/>
        </p:nvCxnSpPr>
        <p:spPr>
          <a:xfrm>
            <a:off x="1279525" y="1341438"/>
            <a:ext cx="7102475" cy="1587"/>
          </a:xfrm>
          <a:prstGeom prst="line">
            <a:avLst/>
          </a:prstGeom>
          <a:ln w="6350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8" descr="fond1.jpg"/>
          <p:cNvPicPr>
            <a:picLocks noChangeAspect="1"/>
          </p:cNvPicPr>
          <p:nvPr userDrawn="1"/>
        </p:nvPicPr>
        <p:blipFill>
          <a:blip r:embed="rId2" cstate="print"/>
          <a:srcRect l="6667" t="10001" r="78333" b="73611"/>
          <a:stretch>
            <a:fillRect/>
          </a:stretch>
        </p:blipFill>
        <p:spPr bwMode="auto">
          <a:xfrm>
            <a:off x="0" y="0"/>
            <a:ext cx="137160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Connecteur droit 6"/>
          <p:cNvCxnSpPr/>
          <p:nvPr userDrawn="1"/>
        </p:nvCxnSpPr>
        <p:spPr>
          <a:xfrm>
            <a:off x="1905000" y="6248400"/>
            <a:ext cx="5943600" cy="1588"/>
          </a:xfrm>
          <a:prstGeom prst="line">
            <a:avLst/>
          </a:prstGeom>
          <a:ln w="3175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05800" y="5964238"/>
            <a:ext cx="309563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1279525" y="244158"/>
            <a:ext cx="6965950" cy="133985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fr-FR" dirty="0" smtClean="0"/>
              <a:t>Cliquez et modifiez le titre</a:t>
            </a:r>
            <a:endParaRPr dirty="0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FC1551-FC63-DB43-B7E1-A9E3004261C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01785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6" descr="fond1.jpg"/>
          <p:cNvPicPr>
            <a:picLocks noChangeAspect="1"/>
          </p:cNvPicPr>
          <p:nvPr userDrawn="1"/>
        </p:nvPicPr>
        <p:blipFill>
          <a:blip r:embed="rId2" cstate="print"/>
          <a:srcRect t="24445"/>
          <a:stretch>
            <a:fillRect/>
          </a:stretch>
        </p:blipFill>
        <p:spPr bwMode="auto">
          <a:xfrm>
            <a:off x="0" y="1689100"/>
            <a:ext cx="91440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Connecteur droit 4"/>
          <p:cNvCxnSpPr/>
          <p:nvPr userDrawn="1"/>
        </p:nvCxnSpPr>
        <p:spPr>
          <a:xfrm flipV="1">
            <a:off x="900113" y="6326188"/>
            <a:ext cx="7345362" cy="30162"/>
          </a:xfrm>
          <a:prstGeom prst="line">
            <a:avLst/>
          </a:prstGeom>
          <a:ln w="3175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/>
          <p:cNvCxnSpPr/>
          <p:nvPr userDrawn="1"/>
        </p:nvCxnSpPr>
        <p:spPr>
          <a:xfrm>
            <a:off x="1143000" y="1341438"/>
            <a:ext cx="7102475" cy="1587"/>
          </a:xfrm>
          <a:prstGeom prst="line">
            <a:avLst/>
          </a:prstGeom>
          <a:ln w="6350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1142999" y="244158"/>
            <a:ext cx="7102475" cy="133985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fr-FR" dirty="0" smtClean="0"/>
              <a:t>Cliquez et modifiez le titre</a:t>
            </a:r>
            <a:endParaRPr dirty="0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6D88F7-7F4A-4A43-B7CB-EA1B64903C75}" type="datetime1">
              <a:rPr lang="fr-FR"/>
              <a:pPr/>
              <a:t>10/04/2013</a:t>
            </a:fld>
            <a:endParaRPr lang="fr-FR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59475" y="6372225"/>
            <a:ext cx="2895600" cy="2571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/>
              <a:t>
              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CE4059-B68F-416F-BDA1-EF30A0F9948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8488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6" descr="fond1.jpg"/>
          <p:cNvPicPr>
            <a:picLocks noChangeAspect="1"/>
          </p:cNvPicPr>
          <p:nvPr userDrawn="1"/>
        </p:nvPicPr>
        <p:blipFill>
          <a:blip r:embed="rId2" cstate="print"/>
          <a:srcRect t="24445"/>
          <a:stretch>
            <a:fillRect/>
          </a:stretch>
        </p:blipFill>
        <p:spPr bwMode="auto">
          <a:xfrm>
            <a:off x="0" y="1689100"/>
            <a:ext cx="91440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 7" descr="fond1.jpg"/>
          <p:cNvPicPr>
            <a:picLocks noChangeAspect="1"/>
          </p:cNvPicPr>
          <p:nvPr userDrawn="1"/>
        </p:nvPicPr>
        <p:blipFill>
          <a:blip r:embed="rId2" cstate="print"/>
          <a:srcRect l="6667" t="10001" r="78333" b="73611"/>
          <a:stretch>
            <a:fillRect/>
          </a:stretch>
        </p:blipFill>
        <p:spPr bwMode="auto">
          <a:xfrm>
            <a:off x="0" y="0"/>
            <a:ext cx="137160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Connecteur droit 5"/>
          <p:cNvCxnSpPr/>
          <p:nvPr userDrawn="1"/>
        </p:nvCxnSpPr>
        <p:spPr>
          <a:xfrm>
            <a:off x="1279525" y="1341438"/>
            <a:ext cx="7102475" cy="1587"/>
          </a:xfrm>
          <a:prstGeom prst="line">
            <a:avLst/>
          </a:prstGeom>
          <a:ln w="6350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05800" y="5964238"/>
            <a:ext cx="309563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Connecteur droit 7"/>
          <p:cNvCxnSpPr/>
          <p:nvPr userDrawn="1"/>
        </p:nvCxnSpPr>
        <p:spPr>
          <a:xfrm>
            <a:off x="1905000" y="6248400"/>
            <a:ext cx="5943600" cy="1588"/>
          </a:xfrm>
          <a:prstGeom prst="line">
            <a:avLst/>
          </a:prstGeom>
          <a:ln w="3175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>
            <a:noAutofit/>
          </a:bodyPr>
          <a:lstStyle>
            <a:lvl1pPr>
              <a:defRPr sz="48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 Rounded MT Bold"/>
                <a:ea typeface="+mj-ea"/>
                <a:cs typeface="Arial Rounded MT Bold"/>
              </a:defRPr>
            </a:lvl1pPr>
          </a:lstStyle>
          <a:p>
            <a:r>
              <a:rPr lang="fr-FR" dirty="0" smtClean="0"/>
              <a:t>Cliquez et modifiez le titre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rtlCol="0">
            <a:normAutofit/>
          </a:bodyPr>
          <a:lstStyle>
            <a:lvl1pPr marL="0" indent="0" algn="ctr" defTabSz="914400" rtl="0" eaLnBrk="1" latinLnBrk="0" hangingPunct="1">
              <a:spcBef>
                <a:spcPts val="20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 Rounded MT Bold"/>
                <a:ea typeface="+mn-ea"/>
                <a:cs typeface="Arial Rounded MT Bold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Cliquez pour modifier le style des sous-titres du masque</a:t>
            </a:r>
            <a:endParaRPr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372225"/>
            <a:ext cx="2617788" cy="2571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B0BCC1"/>
                </a:solidFill>
                <a:latin typeface="Brush Script MT" pitchFamily="66" charset="0"/>
                <a:ea typeface="ＭＳ Ｐゴシック" charset="-128"/>
                <a:cs typeface="ＭＳ Ｐゴシック" charset="-128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/>
              <a:t>
              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1161F8-E31C-4DED-A138-4439027BEE1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6" descr="fond1.jpg"/>
          <p:cNvPicPr>
            <a:picLocks noChangeAspect="1"/>
          </p:cNvPicPr>
          <p:nvPr userDrawn="1"/>
        </p:nvPicPr>
        <p:blipFill>
          <a:blip r:embed="rId2" cstate="print"/>
          <a:srcRect t="26666" b="2222"/>
          <a:stretch>
            <a:fillRect/>
          </a:stretch>
        </p:blipFill>
        <p:spPr bwMode="auto">
          <a:xfrm>
            <a:off x="0" y="1993900"/>
            <a:ext cx="91440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Connecteur droit 4"/>
          <p:cNvCxnSpPr/>
          <p:nvPr userDrawn="1"/>
        </p:nvCxnSpPr>
        <p:spPr>
          <a:xfrm>
            <a:off x="1279525" y="1341438"/>
            <a:ext cx="7102475" cy="1587"/>
          </a:xfrm>
          <a:prstGeom prst="line">
            <a:avLst/>
          </a:prstGeom>
          <a:ln w="6350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8" descr="fond1.jpg"/>
          <p:cNvPicPr>
            <a:picLocks noChangeAspect="1"/>
          </p:cNvPicPr>
          <p:nvPr userDrawn="1"/>
        </p:nvPicPr>
        <p:blipFill>
          <a:blip r:embed="rId2" cstate="print"/>
          <a:srcRect l="6667" t="10001" r="78333" b="73611"/>
          <a:stretch>
            <a:fillRect/>
          </a:stretch>
        </p:blipFill>
        <p:spPr bwMode="auto">
          <a:xfrm>
            <a:off x="0" y="0"/>
            <a:ext cx="137160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Connecteur droit 6"/>
          <p:cNvCxnSpPr/>
          <p:nvPr userDrawn="1"/>
        </p:nvCxnSpPr>
        <p:spPr>
          <a:xfrm>
            <a:off x="1905000" y="6248400"/>
            <a:ext cx="5943600" cy="1588"/>
          </a:xfrm>
          <a:prstGeom prst="line">
            <a:avLst/>
          </a:prstGeom>
          <a:ln w="3175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05800" y="5964238"/>
            <a:ext cx="309563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1279525" y="244158"/>
            <a:ext cx="6965950" cy="133985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fr-FR" dirty="0" smtClean="0"/>
              <a:t>Cliquez et modifiez le titre</a:t>
            </a:r>
            <a:endParaRPr dirty="0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9F35A-13A0-4C54-830B-21B6378401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23/06/10</a:t>
            </a:r>
          </a:p>
        </p:txBody>
      </p:sp>
      <p:sp>
        <p:nvSpPr>
          <p:cNvPr id="3" name="Rectangle 9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447CD9-D245-4C4A-BC37-D6A8A63718B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3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6" descr="fond1.jpg"/>
          <p:cNvPicPr>
            <a:picLocks noChangeAspect="1"/>
          </p:cNvPicPr>
          <p:nvPr userDrawn="1"/>
        </p:nvPicPr>
        <p:blipFill>
          <a:blip r:embed="rId2" cstate="print"/>
          <a:srcRect t="26666" b="2222"/>
          <a:stretch>
            <a:fillRect/>
          </a:stretch>
        </p:blipFill>
        <p:spPr bwMode="auto">
          <a:xfrm>
            <a:off x="0" y="1993900"/>
            <a:ext cx="91440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Connecteur droit 4"/>
          <p:cNvCxnSpPr/>
          <p:nvPr userDrawn="1"/>
        </p:nvCxnSpPr>
        <p:spPr>
          <a:xfrm>
            <a:off x="1279525" y="1341438"/>
            <a:ext cx="7102475" cy="1587"/>
          </a:xfrm>
          <a:prstGeom prst="line">
            <a:avLst/>
          </a:prstGeom>
          <a:ln w="6350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8" descr="fond1.jpg"/>
          <p:cNvPicPr>
            <a:picLocks noChangeAspect="1"/>
          </p:cNvPicPr>
          <p:nvPr userDrawn="1"/>
        </p:nvPicPr>
        <p:blipFill>
          <a:blip r:embed="rId2" cstate="print"/>
          <a:srcRect l="6667" t="10001" r="78333" b="73611"/>
          <a:stretch>
            <a:fillRect/>
          </a:stretch>
        </p:blipFill>
        <p:spPr bwMode="auto">
          <a:xfrm>
            <a:off x="0" y="0"/>
            <a:ext cx="137160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Connecteur droit 6"/>
          <p:cNvCxnSpPr/>
          <p:nvPr userDrawn="1"/>
        </p:nvCxnSpPr>
        <p:spPr>
          <a:xfrm>
            <a:off x="1905000" y="6248400"/>
            <a:ext cx="5943600" cy="1588"/>
          </a:xfrm>
          <a:prstGeom prst="line">
            <a:avLst/>
          </a:prstGeom>
          <a:ln w="3175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05800" y="5964238"/>
            <a:ext cx="309563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1279525" y="244158"/>
            <a:ext cx="6965950" cy="133985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fr-FR" dirty="0" smtClean="0"/>
              <a:t>Cliquez et modifiez le titre</a:t>
            </a:r>
            <a:endParaRPr dirty="0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914400" y="6370638"/>
            <a:ext cx="1792288" cy="25876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4191000" y="6357938"/>
            <a:ext cx="762000" cy="27146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F5EF2-6575-47B5-A0F2-5A8E1ABAC9D8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4C2B5-13C7-4C45-8CA2-0BF645713F11}" type="datetimeFigureOut">
              <a:rPr lang="fr-FR" smtClean="0"/>
              <a:pPr/>
              <a:t>10/04/2013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5E192-E31E-4271-92C1-B08504D0219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3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6" descr="fond1.jpg"/>
          <p:cNvPicPr>
            <a:picLocks noChangeAspect="1"/>
          </p:cNvPicPr>
          <p:nvPr userDrawn="1"/>
        </p:nvPicPr>
        <p:blipFill>
          <a:blip r:embed="rId2" cstate="print"/>
          <a:srcRect t="26666" b="2222"/>
          <a:stretch>
            <a:fillRect/>
          </a:stretch>
        </p:blipFill>
        <p:spPr bwMode="auto">
          <a:xfrm>
            <a:off x="0" y="1993900"/>
            <a:ext cx="91440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Connecteur droit 4"/>
          <p:cNvCxnSpPr/>
          <p:nvPr userDrawn="1"/>
        </p:nvCxnSpPr>
        <p:spPr>
          <a:xfrm>
            <a:off x="1279525" y="1341438"/>
            <a:ext cx="7102475" cy="1587"/>
          </a:xfrm>
          <a:prstGeom prst="line">
            <a:avLst/>
          </a:prstGeom>
          <a:ln w="6350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8" descr="fond1.jpg"/>
          <p:cNvPicPr>
            <a:picLocks noChangeAspect="1"/>
          </p:cNvPicPr>
          <p:nvPr userDrawn="1"/>
        </p:nvPicPr>
        <p:blipFill>
          <a:blip r:embed="rId2" cstate="print"/>
          <a:srcRect l="6667" t="10001" r="78333" b="73611"/>
          <a:stretch>
            <a:fillRect/>
          </a:stretch>
        </p:blipFill>
        <p:spPr bwMode="auto">
          <a:xfrm>
            <a:off x="0" y="0"/>
            <a:ext cx="137160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Connecteur droit 6"/>
          <p:cNvCxnSpPr/>
          <p:nvPr userDrawn="1"/>
        </p:nvCxnSpPr>
        <p:spPr>
          <a:xfrm>
            <a:off x="1905000" y="6248400"/>
            <a:ext cx="5943600" cy="1588"/>
          </a:xfrm>
          <a:prstGeom prst="line">
            <a:avLst/>
          </a:prstGeom>
          <a:ln w="3175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05800" y="5964238"/>
            <a:ext cx="309563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1279525" y="244158"/>
            <a:ext cx="6965950" cy="133985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fr-FR" dirty="0" smtClean="0"/>
              <a:t>Cliquez et modifiez le titre</a:t>
            </a:r>
            <a:endParaRPr dirty="0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914400" y="6370638"/>
            <a:ext cx="1792288" cy="25876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4191000" y="6357938"/>
            <a:ext cx="762000" cy="27146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F5EF2-6575-47B5-A0F2-5A8E1ABAC9D8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3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6" descr="fond1.jpg"/>
          <p:cNvPicPr>
            <a:picLocks noChangeAspect="1"/>
          </p:cNvPicPr>
          <p:nvPr userDrawn="1"/>
        </p:nvPicPr>
        <p:blipFill>
          <a:blip r:embed="rId2" cstate="print"/>
          <a:srcRect t="26666" b="2222"/>
          <a:stretch>
            <a:fillRect/>
          </a:stretch>
        </p:blipFill>
        <p:spPr bwMode="auto">
          <a:xfrm>
            <a:off x="0" y="1993900"/>
            <a:ext cx="91440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Connecteur droit 4"/>
          <p:cNvCxnSpPr/>
          <p:nvPr userDrawn="1"/>
        </p:nvCxnSpPr>
        <p:spPr>
          <a:xfrm>
            <a:off x="1279525" y="1341438"/>
            <a:ext cx="7102475" cy="1587"/>
          </a:xfrm>
          <a:prstGeom prst="line">
            <a:avLst/>
          </a:prstGeom>
          <a:ln w="6350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8" descr="fond1.jpg"/>
          <p:cNvPicPr>
            <a:picLocks noChangeAspect="1"/>
          </p:cNvPicPr>
          <p:nvPr userDrawn="1"/>
        </p:nvPicPr>
        <p:blipFill>
          <a:blip r:embed="rId2" cstate="print"/>
          <a:srcRect l="6667" t="10001" r="78333" b="73611"/>
          <a:stretch>
            <a:fillRect/>
          </a:stretch>
        </p:blipFill>
        <p:spPr bwMode="auto">
          <a:xfrm>
            <a:off x="0" y="0"/>
            <a:ext cx="137160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Connecteur droit 6"/>
          <p:cNvCxnSpPr/>
          <p:nvPr userDrawn="1"/>
        </p:nvCxnSpPr>
        <p:spPr>
          <a:xfrm>
            <a:off x="1905000" y="6248400"/>
            <a:ext cx="5943600" cy="1588"/>
          </a:xfrm>
          <a:prstGeom prst="line">
            <a:avLst/>
          </a:prstGeom>
          <a:ln w="3175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05800" y="5964238"/>
            <a:ext cx="309563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1279525" y="244158"/>
            <a:ext cx="6965950" cy="133985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fr-FR" dirty="0" smtClean="0"/>
              <a:t>Cliquez et modifiez le titre</a:t>
            </a:r>
            <a:endParaRPr dirty="0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914400" y="6370638"/>
            <a:ext cx="1792288" cy="25876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4191000" y="6357938"/>
            <a:ext cx="762000" cy="27146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F5EF2-6575-47B5-A0F2-5A8E1ABAC9D8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3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6" descr="fond1.jpg"/>
          <p:cNvPicPr>
            <a:picLocks noChangeAspect="1"/>
          </p:cNvPicPr>
          <p:nvPr userDrawn="1"/>
        </p:nvPicPr>
        <p:blipFill>
          <a:blip r:embed="rId2" cstate="print"/>
          <a:srcRect t="26666" b="2222"/>
          <a:stretch>
            <a:fillRect/>
          </a:stretch>
        </p:blipFill>
        <p:spPr bwMode="auto">
          <a:xfrm>
            <a:off x="0" y="1993900"/>
            <a:ext cx="91440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Connecteur droit 4"/>
          <p:cNvCxnSpPr/>
          <p:nvPr userDrawn="1"/>
        </p:nvCxnSpPr>
        <p:spPr>
          <a:xfrm>
            <a:off x="1279525" y="1341438"/>
            <a:ext cx="7102475" cy="1587"/>
          </a:xfrm>
          <a:prstGeom prst="line">
            <a:avLst/>
          </a:prstGeom>
          <a:ln w="6350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8" descr="fond1.jpg"/>
          <p:cNvPicPr>
            <a:picLocks noChangeAspect="1"/>
          </p:cNvPicPr>
          <p:nvPr userDrawn="1"/>
        </p:nvPicPr>
        <p:blipFill>
          <a:blip r:embed="rId2" cstate="print"/>
          <a:srcRect l="6667" t="10001" r="78333" b="73611"/>
          <a:stretch>
            <a:fillRect/>
          </a:stretch>
        </p:blipFill>
        <p:spPr bwMode="auto">
          <a:xfrm>
            <a:off x="0" y="0"/>
            <a:ext cx="137160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Connecteur droit 6"/>
          <p:cNvCxnSpPr/>
          <p:nvPr userDrawn="1"/>
        </p:nvCxnSpPr>
        <p:spPr>
          <a:xfrm>
            <a:off x="1905000" y="6248400"/>
            <a:ext cx="5943600" cy="1588"/>
          </a:xfrm>
          <a:prstGeom prst="line">
            <a:avLst/>
          </a:prstGeom>
          <a:ln w="3175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05800" y="5964238"/>
            <a:ext cx="309563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1279525" y="244158"/>
            <a:ext cx="6965950" cy="133985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fr-FR" dirty="0" smtClean="0"/>
              <a:t>Cliquez et modifiez le titre</a:t>
            </a:r>
            <a:endParaRPr dirty="0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914400" y="6370638"/>
            <a:ext cx="1792288" cy="25876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4191000" y="6357938"/>
            <a:ext cx="762000" cy="27146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F5EF2-6575-47B5-A0F2-5A8E1ABAC9D8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3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6" descr="fond1.jpg"/>
          <p:cNvPicPr>
            <a:picLocks noChangeAspect="1"/>
          </p:cNvPicPr>
          <p:nvPr userDrawn="1"/>
        </p:nvPicPr>
        <p:blipFill>
          <a:blip r:embed="rId2" cstate="print"/>
          <a:srcRect t="26666" b="2222"/>
          <a:stretch>
            <a:fillRect/>
          </a:stretch>
        </p:blipFill>
        <p:spPr bwMode="auto">
          <a:xfrm>
            <a:off x="0" y="1993900"/>
            <a:ext cx="91440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Connecteur droit 4"/>
          <p:cNvCxnSpPr/>
          <p:nvPr userDrawn="1"/>
        </p:nvCxnSpPr>
        <p:spPr>
          <a:xfrm>
            <a:off x="1279525" y="1341438"/>
            <a:ext cx="7102475" cy="1587"/>
          </a:xfrm>
          <a:prstGeom prst="line">
            <a:avLst/>
          </a:prstGeom>
          <a:ln w="6350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8" descr="fond1.jpg"/>
          <p:cNvPicPr>
            <a:picLocks noChangeAspect="1"/>
          </p:cNvPicPr>
          <p:nvPr userDrawn="1"/>
        </p:nvPicPr>
        <p:blipFill>
          <a:blip r:embed="rId2" cstate="print"/>
          <a:srcRect l="6667" t="10001" r="78333" b="73611"/>
          <a:stretch>
            <a:fillRect/>
          </a:stretch>
        </p:blipFill>
        <p:spPr bwMode="auto">
          <a:xfrm>
            <a:off x="0" y="0"/>
            <a:ext cx="137160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Connecteur droit 6"/>
          <p:cNvCxnSpPr/>
          <p:nvPr userDrawn="1"/>
        </p:nvCxnSpPr>
        <p:spPr>
          <a:xfrm>
            <a:off x="1905000" y="6248400"/>
            <a:ext cx="5943600" cy="1588"/>
          </a:xfrm>
          <a:prstGeom prst="line">
            <a:avLst/>
          </a:prstGeom>
          <a:ln w="3175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05800" y="5964238"/>
            <a:ext cx="309563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1279525" y="244158"/>
            <a:ext cx="6965950" cy="133985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fr-FR" dirty="0" smtClean="0"/>
              <a:t>Cliquez et modifiez le titre</a:t>
            </a:r>
            <a:endParaRPr dirty="0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914400" y="6370638"/>
            <a:ext cx="1792288" cy="25876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4191000" y="6357938"/>
            <a:ext cx="762000" cy="27146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F5EF2-6575-47B5-A0F2-5A8E1ABAC9D8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3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6" descr="fond1.jpg"/>
          <p:cNvPicPr>
            <a:picLocks noChangeAspect="1"/>
          </p:cNvPicPr>
          <p:nvPr userDrawn="1"/>
        </p:nvPicPr>
        <p:blipFill>
          <a:blip r:embed="rId2" cstate="print"/>
          <a:srcRect t="26666" b="2222"/>
          <a:stretch>
            <a:fillRect/>
          </a:stretch>
        </p:blipFill>
        <p:spPr bwMode="auto">
          <a:xfrm>
            <a:off x="0" y="1993900"/>
            <a:ext cx="91440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Connecteur droit 4"/>
          <p:cNvCxnSpPr/>
          <p:nvPr userDrawn="1"/>
        </p:nvCxnSpPr>
        <p:spPr>
          <a:xfrm>
            <a:off x="1279525" y="1341438"/>
            <a:ext cx="7102475" cy="1587"/>
          </a:xfrm>
          <a:prstGeom prst="line">
            <a:avLst/>
          </a:prstGeom>
          <a:ln w="6350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8" descr="fond1.jpg"/>
          <p:cNvPicPr>
            <a:picLocks noChangeAspect="1"/>
          </p:cNvPicPr>
          <p:nvPr userDrawn="1"/>
        </p:nvPicPr>
        <p:blipFill>
          <a:blip r:embed="rId2" cstate="print"/>
          <a:srcRect l="6667" t="10001" r="78333" b="73611"/>
          <a:stretch>
            <a:fillRect/>
          </a:stretch>
        </p:blipFill>
        <p:spPr bwMode="auto">
          <a:xfrm>
            <a:off x="0" y="0"/>
            <a:ext cx="137160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Connecteur droit 6"/>
          <p:cNvCxnSpPr/>
          <p:nvPr userDrawn="1"/>
        </p:nvCxnSpPr>
        <p:spPr>
          <a:xfrm>
            <a:off x="1905000" y="6248400"/>
            <a:ext cx="5943600" cy="1588"/>
          </a:xfrm>
          <a:prstGeom prst="line">
            <a:avLst/>
          </a:prstGeom>
          <a:ln w="3175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05800" y="5964238"/>
            <a:ext cx="309563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1279525" y="244158"/>
            <a:ext cx="6965950" cy="133985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fr-FR" dirty="0" smtClean="0"/>
              <a:t>Cliquez et modifiez le titre</a:t>
            </a:r>
            <a:endParaRPr dirty="0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914400" y="6370638"/>
            <a:ext cx="1792288" cy="25876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4191000" y="6357938"/>
            <a:ext cx="762000" cy="27146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F5EF2-6575-47B5-A0F2-5A8E1ABAC9D8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3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6" descr="fond1.jpg"/>
          <p:cNvPicPr>
            <a:picLocks noChangeAspect="1"/>
          </p:cNvPicPr>
          <p:nvPr userDrawn="1"/>
        </p:nvPicPr>
        <p:blipFill>
          <a:blip r:embed="rId2" cstate="print"/>
          <a:srcRect t="26666" b="2222"/>
          <a:stretch>
            <a:fillRect/>
          </a:stretch>
        </p:blipFill>
        <p:spPr bwMode="auto">
          <a:xfrm>
            <a:off x="0" y="1993900"/>
            <a:ext cx="91440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Connecteur droit 4"/>
          <p:cNvCxnSpPr/>
          <p:nvPr userDrawn="1"/>
        </p:nvCxnSpPr>
        <p:spPr>
          <a:xfrm>
            <a:off x="1279525" y="1341438"/>
            <a:ext cx="7102475" cy="1587"/>
          </a:xfrm>
          <a:prstGeom prst="line">
            <a:avLst/>
          </a:prstGeom>
          <a:ln w="6350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8" descr="fond1.jpg"/>
          <p:cNvPicPr>
            <a:picLocks noChangeAspect="1"/>
          </p:cNvPicPr>
          <p:nvPr userDrawn="1"/>
        </p:nvPicPr>
        <p:blipFill>
          <a:blip r:embed="rId2" cstate="print"/>
          <a:srcRect l="6667" t="10001" r="78333" b="73611"/>
          <a:stretch>
            <a:fillRect/>
          </a:stretch>
        </p:blipFill>
        <p:spPr bwMode="auto">
          <a:xfrm>
            <a:off x="0" y="0"/>
            <a:ext cx="137160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Connecteur droit 6"/>
          <p:cNvCxnSpPr/>
          <p:nvPr userDrawn="1"/>
        </p:nvCxnSpPr>
        <p:spPr>
          <a:xfrm>
            <a:off x="1905000" y="6248400"/>
            <a:ext cx="5943600" cy="1588"/>
          </a:xfrm>
          <a:prstGeom prst="line">
            <a:avLst/>
          </a:prstGeom>
          <a:ln w="3175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05800" y="5964238"/>
            <a:ext cx="309563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1279525" y="244158"/>
            <a:ext cx="6965950" cy="133985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fr-FR" dirty="0" smtClean="0"/>
              <a:t>Cliquez et modifiez le titre</a:t>
            </a:r>
            <a:endParaRPr dirty="0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914400" y="6370638"/>
            <a:ext cx="1792288" cy="25876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4191000" y="6357938"/>
            <a:ext cx="762000" cy="27146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F5EF2-6575-47B5-A0F2-5A8E1ABAC9D8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3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6" descr="fond1.jpg"/>
          <p:cNvPicPr>
            <a:picLocks noChangeAspect="1"/>
          </p:cNvPicPr>
          <p:nvPr userDrawn="1"/>
        </p:nvPicPr>
        <p:blipFill>
          <a:blip r:embed="rId2" cstate="print"/>
          <a:srcRect t="26666" b="2222"/>
          <a:stretch>
            <a:fillRect/>
          </a:stretch>
        </p:blipFill>
        <p:spPr bwMode="auto">
          <a:xfrm>
            <a:off x="0" y="1993900"/>
            <a:ext cx="91440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Connecteur droit 4"/>
          <p:cNvCxnSpPr/>
          <p:nvPr userDrawn="1"/>
        </p:nvCxnSpPr>
        <p:spPr>
          <a:xfrm>
            <a:off x="1279525" y="1341438"/>
            <a:ext cx="7102475" cy="1587"/>
          </a:xfrm>
          <a:prstGeom prst="line">
            <a:avLst/>
          </a:prstGeom>
          <a:ln w="6350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8" descr="fond1.jpg"/>
          <p:cNvPicPr>
            <a:picLocks noChangeAspect="1"/>
          </p:cNvPicPr>
          <p:nvPr userDrawn="1"/>
        </p:nvPicPr>
        <p:blipFill>
          <a:blip r:embed="rId2" cstate="print"/>
          <a:srcRect l="6667" t="10001" r="78333" b="73611"/>
          <a:stretch>
            <a:fillRect/>
          </a:stretch>
        </p:blipFill>
        <p:spPr bwMode="auto">
          <a:xfrm>
            <a:off x="0" y="0"/>
            <a:ext cx="137160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Connecteur droit 6"/>
          <p:cNvCxnSpPr/>
          <p:nvPr userDrawn="1"/>
        </p:nvCxnSpPr>
        <p:spPr>
          <a:xfrm>
            <a:off x="1905000" y="6248400"/>
            <a:ext cx="5943600" cy="1588"/>
          </a:xfrm>
          <a:prstGeom prst="line">
            <a:avLst/>
          </a:prstGeom>
          <a:ln w="3175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05800" y="5964238"/>
            <a:ext cx="309563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1279525" y="244158"/>
            <a:ext cx="6965950" cy="133985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fr-FR" dirty="0" smtClean="0"/>
              <a:t>Cliquez et modifiez le titre</a:t>
            </a:r>
            <a:endParaRPr dirty="0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914400" y="6370638"/>
            <a:ext cx="1792288" cy="25876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4191000" y="6357938"/>
            <a:ext cx="762000" cy="27146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F5EF2-6575-47B5-A0F2-5A8E1ABAC9D8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3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6" descr="fond1.jpg"/>
          <p:cNvPicPr>
            <a:picLocks noChangeAspect="1"/>
          </p:cNvPicPr>
          <p:nvPr userDrawn="1"/>
        </p:nvPicPr>
        <p:blipFill>
          <a:blip r:embed="rId2" cstate="print"/>
          <a:srcRect t="26666" b="2222"/>
          <a:stretch>
            <a:fillRect/>
          </a:stretch>
        </p:blipFill>
        <p:spPr bwMode="auto">
          <a:xfrm>
            <a:off x="0" y="1993900"/>
            <a:ext cx="91440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Connecteur droit 4"/>
          <p:cNvCxnSpPr/>
          <p:nvPr userDrawn="1"/>
        </p:nvCxnSpPr>
        <p:spPr>
          <a:xfrm>
            <a:off x="1279525" y="1341438"/>
            <a:ext cx="7102475" cy="1587"/>
          </a:xfrm>
          <a:prstGeom prst="line">
            <a:avLst/>
          </a:prstGeom>
          <a:ln w="6350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8" descr="fond1.jpg"/>
          <p:cNvPicPr>
            <a:picLocks noChangeAspect="1"/>
          </p:cNvPicPr>
          <p:nvPr userDrawn="1"/>
        </p:nvPicPr>
        <p:blipFill>
          <a:blip r:embed="rId2" cstate="print"/>
          <a:srcRect l="6667" t="10001" r="78333" b="73611"/>
          <a:stretch>
            <a:fillRect/>
          </a:stretch>
        </p:blipFill>
        <p:spPr bwMode="auto">
          <a:xfrm>
            <a:off x="0" y="0"/>
            <a:ext cx="137160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Connecteur droit 6"/>
          <p:cNvCxnSpPr/>
          <p:nvPr userDrawn="1"/>
        </p:nvCxnSpPr>
        <p:spPr>
          <a:xfrm>
            <a:off x="1905000" y="6248400"/>
            <a:ext cx="5943600" cy="1588"/>
          </a:xfrm>
          <a:prstGeom prst="line">
            <a:avLst/>
          </a:prstGeom>
          <a:ln w="3175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05800" y="5964238"/>
            <a:ext cx="309563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1279525" y="244158"/>
            <a:ext cx="6965950" cy="133985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fr-FR" dirty="0" smtClean="0"/>
              <a:t>Cliquez et modifiez le titre</a:t>
            </a:r>
            <a:endParaRPr dirty="0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914400" y="6370638"/>
            <a:ext cx="1792288" cy="25876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4191000" y="6357938"/>
            <a:ext cx="762000" cy="27146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F5EF2-6575-47B5-A0F2-5A8E1ABAC9D8}" type="slidenum">
              <a:rPr lang="fr-F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4C2B5-13C7-4C45-8CA2-0BF645713F11}" type="datetimeFigureOut">
              <a:rPr lang="fr-FR" smtClean="0"/>
              <a:pPr/>
              <a:t>10/04/2013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5E192-E31E-4271-92C1-B08504D0219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4C2B5-13C7-4C45-8CA2-0BF645713F11}" type="datetimeFigureOut">
              <a:rPr lang="fr-FR" smtClean="0"/>
              <a:pPr/>
              <a:t>10/04/2013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5E192-E31E-4271-92C1-B08504D0219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4C2B5-13C7-4C45-8CA2-0BF645713F11}" type="datetimeFigureOut">
              <a:rPr lang="fr-FR" smtClean="0"/>
              <a:pPr/>
              <a:t>10/04/2013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5E192-E31E-4271-92C1-B08504D0219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4C2B5-13C7-4C45-8CA2-0BF645713F11}" type="datetimeFigureOut">
              <a:rPr lang="fr-FR" smtClean="0"/>
              <a:pPr/>
              <a:t>10/04/2013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5E192-E31E-4271-92C1-B08504D0219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4C2B5-13C7-4C45-8CA2-0BF645713F11}" type="datetimeFigureOut">
              <a:rPr lang="fr-FR" smtClean="0"/>
              <a:pPr/>
              <a:t>10/04/2013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5E192-E31E-4271-92C1-B08504D0219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4C2B5-13C7-4C45-8CA2-0BF645713F11}" type="datetimeFigureOut">
              <a:rPr lang="fr-FR" smtClean="0"/>
              <a:pPr/>
              <a:t>10/04/2013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5E192-E31E-4271-92C1-B08504D0219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4C2B5-13C7-4C45-8CA2-0BF645713F11}" type="datetimeFigureOut">
              <a:rPr lang="fr-FR" smtClean="0"/>
              <a:pPr/>
              <a:t>10/04/2013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5E192-E31E-4271-92C1-B08504D0219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26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27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9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20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21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22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23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24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44C2B5-13C7-4C45-8CA2-0BF645713F11}" type="datetimeFigureOut">
              <a:rPr lang="fr-FR" smtClean="0"/>
              <a:pPr/>
              <a:t>10/04/2013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15E192-E31E-4271-92C1-B08504D0219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6B8F3-3EB1-4FAC-82EF-912F787A0EDF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10/04/2013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1270D-6B5B-479D-AE23-41A1DF6334AC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6B8F3-3EB1-4FAC-82EF-912F787A0EDF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10/04/2013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1270D-6B5B-479D-AE23-41A1DF6334AC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900113" y="244475"/>
            <a:ext cx="7345362" cy="133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et modifiez le titre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00113" y="2133600"/>
            <a:ext cx="7345362" cy="393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914400" y="6370638"/>
            <a:ext cx="1792288" cy="25876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B0BCC1"/>
                </a:solidFill>
                <a:latin typeface="Brush Script MT" pitchFamily="66" charset="0"/>
                <a:ea typeface="ＭＳ Ｐゴシック" charset="-128"/>
                <a:cs typeface="ＭＳ Ｐゴシック" charset="-128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fr-FR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7938"/>
            <a:ext cx="762000" cy="27146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B0BCC1"/>
                </a:solidFill>
                <a:latin typeface="Calisto MT" charset="0"/>
                <a:ea typeface="ＭＳ Ｐゴシック" charset="-128"/>
                <a:cs typeface="ＭＳ Ｐゴシック" charset="-128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CB11E225-F78B-4A38-B32C-9BD006148090}" type="slidenum">
              <a:rPr lang="fr-FR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404040"/>
          </a:solidFill>
          <a:latin typeface="Arial Rounded MT Bold" charset="0"/>
          <a:ea typeface="ＭＳ Ｐゴシック" charset="-128"/>
          <a:cs typeface="Arial Rounded MT Bold" pitchFamily="1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404040"/>
          </a:solidFill>
          <a:latin typeface="Arial Rounded MT Bold" charset="0"/>
          <a:ea typeface="ＭＳ Ｐゴシック" charset="-128"/>
          <a:cs typeface="Arial Rounded MT Bold" pitchFamily="1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404040"/>
          </a:solidFill>
          <a:latin typeface="Arial Rounded MT Bold" charset="0"/>
          <a:ea typeface="ＭＳ Ｐゴシック" charset="-128"/>
          <a:cs typeface="Arial Rounded MT Bold" pitchFamily="1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404040"/>
          </a:solidFill>
          <a:latin typeface="Arial Rounded MT Bold" charset="0"/>
          <a:ea typeface="ＭＳ Ｐゴシック" charset="-128"/>
          <a:cs typeface="Arial Rounded MT Bold" pitchFamily="1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404040"/>
          </a:solidFill>
          <a:latin typeface="Arial Rounded MT Bold" charset="0"/>
          <a:ea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404040"/>
          </a:solidFill>
          <a:latin typeface="Arial Rounded MT Bold" charset="0"/>
          <a:ea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404040"/>
          </a:solidFill>
          <a:latin typeface="Arial Rounded MT Bold" charset="0"/>
          <a:ea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404040"/>
          </a:solidFill>
          <a:latin typeface="Arial Rounded MT Bold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ts val="2000"/>
        </a:spcBef>
        <a:spcAft>
          <a:spcPct val="0"/>
        </a:spcAft>
        <a:buClr>
          <a:srgbClr val="404040"/>
        </a:buClr>
        <a:buFont typeface="Arial" pitchFamily="34" charset="0"/>
        <a:buChar char="•"/>
        <a:defRPr sz="2400" kern="1200">
          <a:solidFill>
            <a:srgbClr val="3687BC"/>
          </a:solidFill>
          <a:latin typeface="+mn-lt"/>
          <a:ea typeface="+mn-ea"/>
          <a:cs typeface="+mn-cs"/>
        </a:defRPr>
      </a:lvl1pPr>
      <a:lvl2pPr marL="579438" indent="-228600" algn="l" rtl="0" eaLnBrk="0" fontAlgn="base" hangingPunct="0">
        <a:spcBef>
          <a:spcPts val="600"/>
        </a:spcBef>
        <a:spcAft>
          <a:spcPct val="0"/>
        </a:spcAft>
        <a:buClr>
          <a:srgbClr val="B0BCC1"/>
        </a:buClr>
        <a:buFont typeface="Arial" pitchFamily="34" charset="0"/>
        <a:buChar char="•"/>
        <a:defRPr sz="2200" kern="1200">
          <a:solidFill>
            <a:srgbClr val="404040"/>
          </a:solidFill>
          <a:latin typeface="+mn-lt"/>
          <a:ea typeface="+mn-ea"/>
          <a:cs typeface="+mn-cs"/>
        </a:defRPr>
      </a:lvl2pPr>
      <a:lvl3pPr marL="808038" indent="-228600" algn="l" rtl="0" eaLnBrk="0" fontAlgn="base" hangingPunct="0">
        <a:spcBef>
          <a:spcPts val="600"/>
        </a:spcBef>
        <a:spcAft>
          <a:spcPct val="0"/>
        </a:spcAft>
        <a:buClr>
          <a:srgbClr val="404040"/>
        </a:buClr>
        <a:buFont typeface="Arial" pitchFamily="34" charset="0"/>
        <a:buChar char="•"/>
        <a:defRPr sz="2000" kern="1200">
          <a:solidFill>
            <a:srgbClr val="404040"/>
          </a:solidFill>
          <a:latin typeface="+mn-lt"/>
          <a:ea typeface="+mn-ea"/>
          <a:cs typeface="+mn-cs"/>
        </a:defRPr>
      </a:lvl3pPr>
      <a:lvl4pPr marL="1036638" indent="-228600" algn="l" rtl="0" eaLnBrk="0" fontAlgn="base" hangingPunct="0">
        <a:spcBef>
          <a:spcPts val="600"/>
        </a:spcBef>
        <a:spcAft>
          <a:spcPct val="0"/>
        </a:spcAft>
        <a:buClr>
          <a:srgbClr val="B0BCC1"/>
        </a:buClr>
        <a:buFont typeface="Arial" pitchFamily="34" charset="0"/>
        <a:buChar char="•"/>
        <a:defRPr sz="2000" kern="1200">
          <a:solidFill>
            <a:srgbClr val="404040"/>
          </a:solidFill>
          <a:latin typeface="+mn-lt"/>
          <a:ea typeface="+mn-ea"/>
          <a:cs typeface="+mn-cs"/>
        </a:defRPr>
      </a:lvl4pPr>
      <a:lvl5pPr marL="1265238" indent="-228600" algn="l" rtl="0" eaLnBrk="0" fontAlgn="base" hangingPunct="0">
        <a:spcBef>
          <a:spcPts val="600"/>
        </a:spcBef>
        <a:spcAft>
          <a:spcPct val="0"/>
        </a:spcAft>
        <a:buClr>
          <a:srgbClr val="404040"/>
        </a:buClr>
        <a:buFont typeface="Arial" pitchFamily="34" charset="0"/>
        <a:buChar char="•"/>
        <a:defRPr sz="20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6B8F3-3EB1-4FAC-82EF-912F787A0EDF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10/04/2013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1270D-6B5B-479D-AE23-41A1DF6334AC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6B8F3-3EB1-4FAC-82EF-912F787A0EDF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10/04/2013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1270D-6B5B-479D-AE23-41A1DF6334AC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6B8F3-3EB1-4FAC-82EF-912F787A0EDF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10/04/2013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1270D-6B5B-479D-AE23-41A1DF6334AC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6B8F3-3EB1-4FAC-82EF-912F787A0EDF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10/04/2013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1270D-6B5B-479D-AE23-41A1DF6334AC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6B8F3-3EB1-4FAC-82EF-912F787A0EDF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10/04/2013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1270D-6B5B-479D-AE23-41A1DF6334AC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6B8F3-3EB1-4FAC-82EF-912F787A0EDF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10/04/2013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1270D-6B5B-479D-AE23-41A1DF6334AC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6B8F3-3EB1-4FAC-82EF-912F787A0EDF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10/04/2013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1270D-6B5B-479D-AE23-41A1DF6334AC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er 27"/>
          <p:cNvGrpSpPr>
            <a:grpSpLocks/>
          </p:cNvGrpSpPr>
          <p:nvPr/>
        </p:nvGrpSpPr>
        <p:grpSpPr bwMode="auto">
          <a:xfrm>
            <a:off x="0" y="4038600"/>
            <a:ext cx="9156700" cy="2838450"/>
            <a:chOff x="0" y="4038600"/>
            <a:chExt cx="9156700" cy="2838450"/>
          </a:xfrm>
        </p:grpSpPr>
        <p:pic>
          <p:nvPicPr>
            <p:cNvPr id="22534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 r="5798" b="7262"/>
            <a:stretch>
              <a:fillRect/>
            </a:stretch>
          </p:blipFill>
          <p:spPr bwMode="auto">
            <a:xfrm>
              <a:off x="0" y="4038600"/>
              <a:ext cx="9156700" cy="2838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2535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 b="14938"/>
            <a:stretch>
              <a:fillRect/>
            </a:stretch>
          </p:blipFill>
          <p:spPr bwMode="auto">
            <a:xfrm>
              <a:off x="0" y="4273550"/>
              <a:ext cx="9156700" cy="2603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2531" name="Titre 1"/>
          <p:cNvSpPr txBox="1">
            <a:spLocks/>
          </p:cNvSpPr>
          <p:nvPr/>
        </p:nvSpPr>
        <p:spPr bwMode="auto">
          <a:xfrm>
            <a:off x="-585788" y="2935288"/>
            <a:ext cx="4443413" cy="199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r" defTabSz="914400"/>
            <a:r>
              <a:rPr lang="fr-FR" sz="3600" b="1" dirty="0" smtClean="0">
                <a:solidFill>
                  <a:srgbClr val="3687BC"/>
                </a:solidFill>
              </a:rPr>
              <a:t>Cohorte Elfe</a:t>
            </a:r>
          </a:p>
          <a:p>
            <a:pPr algn="r" defTabSz="914400"/>
            <a:endParaRPr lang="fr-FR" sz="3600" b="1" dirty="0" smtClean="0">
              <a:solidFill>
                <a:srgbClr val="3687BC"/>
              </a:solidFill>
            </a:endParaRPr>
          </a:p>
          <a:p>
            <a:pPr algn="r" defTabSz="914400"/>
            <a:r>
              <a:rPr lang="fr-FR" sz="2000" b="1" dirty="0" smtClean="0">
                <a:solidFill>
                  <a:srgbClr val="7F7F7F"/>
                </a:solidFill>
              </a:rPr>
              <a:t>Analyses longitudinales : </a:t>
            </a:r>
            <a:br>
              <a:rPr lang="fr-FR" sz="2000" b="1" dirty="0" smtClean="0">
                <a:solidFill>
                  <a:srgbClr val="7F7F7F"/>
                </a:solidFill>
              </a:rPr>
            </a:br>
            <a:r>
              <a:rPr lang="fr-FR" sz="2000" b="1" dirty="0" smtClean="0">
                <a:solidFill>
                  <a:srgbClr val="7F7F7F"/>
                </a:solidFill>
              </a:rPr>
              <a:t>démarches, outils, expériences </a:t>
            </a:r>
            <a:br>
              <a:rPr lang="fr-FR" sz="2000" b="1" dirty="0" smtClean="0">
                <a:solidFill>
                  <a:srgbClr val="7F7F7F"/>
                </a:solidFill>
              </a:rPr>
            </a:br>
            <a:r>
              <a:rPr lang="fr-FR" sz="2000" b="1" dirty="0" smtClean="0">
                <a:solidFill>
                  <a:srgbClr val="7F7F7F"/>
                </a:solidFill>
              </a:rPr>
              <a:t>Journée Pôle </a:t>
            </a:r>
            <a:r>
              <a:rPr lang="fr-FR" sz="2000" b="1" dirty="0" err="1" smtClean="0">
                <a:solidFill>
                  <a:srgbClr val="7F7F7F"/>
                </a:solidFill>
              </a:rPr>
              <a:t>Suds</a:t>
            </a:r>
            <a:r>
              <a:rPr lang="fr-FR" sz="2000" b="1" dirty="0" smtClean="0">
                <a:solidFill>
                  <a:srgbClr val="7F7F7F"/>
                </a:solidFill>
              </a:rPr>
              <a:t> / SMS </a:t>
            </a:r>
            <a:r>
              <a:rPr lang="fr-FR" sz="2000" b="1" dirty="0" err="1" smtClean="0">
                <a:solidFill>
                  <a:srgbClr val="7F7F7F"/>
                </a:solidFill>
              </a:rPr>
              <a:t>Ined</a:t>
            </a:r>
            <a:endParaRPr lang="fr-FR" sz="2000" b="1" dirty="0" smtClean="0">
              <a:solidFill>
                <a:srgbClr val="7F7F7F"/>
              </a:solidFill>
            </a:endParaRPr>
          </a:p>
          <a:p>
            <a:pPr algn="r" defTabSz="914400"/>
            <a:endParaRPr lang="fr-FR" sz="2000" b="1" dirty="0">
              <a:solidFill>
                <a:srgbClr val="7F7F7F"/>
              </a:solidFill>
            </a:endParaRPr>
          </a:p>
          <a:p>
            <a:pPr algn="r" defTabSz="914400"/>
            <a:r>
              <a:rPr lang="fr-FR" sz="2000" b="1" dirty="0" smtClean="0">
                <a:solidFill>
                  <a:srgbClr val="7F7F7F"/>
                </a:solidFill>
              </a:rPr>
              <a:t>21 mars 213</a:t>
            </a:r>
            <a:endParaRPr lang="fr-FR" sz="2000" b="1" dirty="0">
              <a:solidFill>
                <a:srgbClr val="7F7F7F"/>
              </a:solidFill>
            </a:endParaRPr>
          </a:p>
        </p:txBody>
      </p:sp>
      <p:pic>
        <p:nvPicPr>
          <p:cNvPr id="22532" name="Image 7" descr="Logos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2900" y="228600"/>
            <a:ext cx="2324100" cy="236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ZoneTexte 7"/>
          <p:cNvSpPr txBox="1"/>
          <p:nvPr/>
        </p:nvSpPr>
        <p:spPr>
          <a:xfrm>
            <a:off x="88705" y="5934670"/>
            <a:ext cx="344209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Marie-Aline Charles, </a:t>
            </a:r>
            <a:br>
              <a:rPr lang="fr-FR" b="1" dirty="0" smtClean="0">
                <a:solidFill>
                  <a:schemeClr val="bg1"/>
                </a:solidFill>
              </a:rPr>
            </a:br>
            <a:r>
              <a:rPr lang="fr-FR" b="1" dirty="0" smtClean="0">
                <a:solidFill>
                  <a:schemeClr val="bg1"/>
                </a:solidFill>
              </a:rPr>
              <a:t>Jean-Louis </a:t>
            </a:r>
            <a:r>
              <a:rPr lang="fr-FR" b="1" dirty="0" err="1" smtClean="0">
                <a:solidFill>
                  <a:schemeClr val="bg1"/>
                </a:solidFill>
              </a:rPr>
              <a:t>Lanoë</a:t>
            </a:r>
            <a:r>
              <a:rPr lang="fr-FR" b="1" dirty="0" smtClean="0">
                <a:solidFill>
                  <a:schemeClr val="bg1"/>
                </a:solidFill>
              </a:rPr>
              <a:t>, Xavier  Thierry</a:t>
            </a:r>
          </a:p>
          <a:p>
            <a:r>
              <a:rPr lang="fr-FR" b="1" dirty="0" smtClean="0">
                <a:solidFill>
                  <a:schemeClr val="bg1"/>
                </a:solidFill>
              </a:rPr>
              <a:t>Unité mixte </a:t>
            </a:r>
            <a:r>
              <a:rPr lang="fr-FR" b="1" dirty="0" err="1" smtClean="0">
                <a:solidFill>
                  <a:schemeClr val="bg1"/>
                </a:solidFill>
              </a:rPr>
              <a:t>Ined</a:t>
            </a:r>
            <a:r>
              <a:rPr lang="fr-FR" b="1" dirty="0" smtClean="0">
                <a:solidFill>
                  <a:schemeClr val="bg1"/>
                </a:solidFill>
              </a:rPr>
              <a:t>-Inserm-EFS   Elfe</a:t>
            </a:r>
            <a:endParaRPr lang="fr-FR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3959936"/>
      </p:ext>
    </p:extLst>
  </p:cSld>
  <p:clrMapOvr>
    <a:masterClrMapping/>
  </p:clrMapOvr>
  <p:transition advClick="0" advTm="5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"/>
          <p:cNvSpPr txBox="1">
            <a:spLocks noChangeArrowheads="1"/>
          </p:cNvSpPr>
          <p:nvPr/>
        </p:nvSpPr>
        <p:spPr bwMode="auto">
          <a:xfrm>
            <a:off x="1371600" y="3741489"/>
            <a:ext cx="6400800" cy="1752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7171" name="Line 2"/>
          <p:cNvSpPr>
            <a:spLocks noChangeShapeType="1"/>
          </p:cNvSpPr>
          <p:nvPr/>
        </p:nvSpPr>
        <p:spPr bwMode="auto">
          <a:xfrm>
            <a:off x="1364875" y="3745210"/>
            <a:ext cx="1587" cy="5032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7172" name="Text Box 3"/>
          <p:cNvSpPr txBox="1">
            <a:spLocks noChangeArrowheads="1"/>
          </p:cNvSpPr>
          <p:nvPr/>
        </p:nvSpPr>
        <p:spPr bwMode="auto">
          <a:xfrm>
            <a:off x="454025" y="4281937"/>
            <a:ext cx="1835150" cy="730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400" b="1" dirty="0">
                <a:solidFill>
                  <a:srgbClr val="000000"/>
                </a:solidFill>
                <a:latin typeface="Times New Roman" pitchFamily="16" charset="0"/>
              </a:rPr>
              <a:t>320</a:t>
            </a:r>
            <a:r>
              <a:rPr lang="fr-FR" sz="1400" dirty="0">
                <a:solidFill>
                  <a:srgbClr val="000000"/>
                </a:solidFill>
                <a:latin typeface="Times New Roman" pitchFamily="16" charset="0"/>
              </a:rPr>
              <a:t> 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400" dirty="0">
                <a:solidFill>
                  <a:srgbClr val="000000"/>
                </a:solidFill>
                <a:latin typeface="Times New Roman" pitchFamily="16" charset="0"/>
              </a:rPr>
              <a:t>maternités </a:t>
            </a:r>
            <a:r>
              <a:rPr lang="fr-FR" sz="1400" dirty="0" smtClean="0">
                <a:solidFill>
                  <a:srgbClr val="000000"/>
                </a:solidFill>
                <a:latin typeface="Times New Roman" pitchFamily="16" charset="0"/>
              </a:rPr>
              <a:t>répondantes</a:t>
            </a:r>
            <a:br>
              <a:rPr lang="fr-FR" sz="1400" dirty="0" smtClean="0">
                <a:solidFill>
                  <a:srgbClr val="000000"/>
                </a:solidFill>
                <a:latin typeface="Times New Roman" pitchFamily="16" charset="0"/>
              </a:rPr>
            </a:br>
            <a:r>
              <a:rPr lang="fr-FR" sz="1400" dirty="0" smtClean="0">
                <a:solidFill>
                  <a:srgbClr val="000000"/>
                </a:solidFill>
                <a:latin typeface="Times New Roman" pitchFamily="16" charset="0"/>
              </a:rPr>
              <a:t>(à au moins 1 vague)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sz="1400" dirty="0" smtClean="0">
              <a:solidFill>
                <a:srgbClr val="000000"/>
              </a:solidFill>
              <a:latin typeface="Times New Roman" pitchFamily="16" charset="0"/>
            </a:endParaRP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400" dirty="0" smtClean="0">
                <a:solidFill>
                  <a:srgbClr val="000000"/>
                </a:solidFill>
                <a:latin typeface="Times New Roman" pitchFamily="16" charset="0"/>
              </a:rPr>
              <a:t/>
            </a:r>
            <a:br>
              <a:rPr lang="fr-FR" sz="1400" dirty="0" smtClean="0">
                <a:solidFill>
                  <a:srgbClr val="000000"/>
                </a:solidFill>
                <a:latin typeface="Times New Roman" pitchFamily="16" charset="0"/>
              </a:rPr>
            </a:br>
            <a:r>
              <a:rPr lang="fr-FR" sz="1400" dirty="0" smtClean="0">
                <a:solidFill>
                  <a:srgbClr val="000000"/>
                </a:solidFill>
                <a:latin typeface="Times New Roman" pitchFamily="16" charset="0"/>
              </a:rPr>
              <a:t>(92%)</a:t>
            </a:r>
            <a:endParaRPr lang="fr-FR" sz="14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3810740" y="4317751"/>
            <a:ext cx="1079500" cy="515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400" b="1" dirty="0">
                <a:solidFill>
                  <a:srgbClr val="000000"/>
                </a:solidFill>
                <a:latin typeface="Times New Roman" pitchFamily="16" charset="0"/>
              </a:rPr>
              <a:t>7741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400" dirty="0">
                <a:solidFill>
                  <a:srgbClr val="000000"/>
                </a:solidFill>
                <a:latin typeface="Times New Roman" pitchFamily="16" charset="0"/>
              </a:rPr>
              <a:t>jours sur les 8000 jours </a:t>
            </a:r>
            <a:r>
              <a:rPr lang="fr-FR" sz="1400" dirty="0" smtClean="0">
                <a:solidFill>
                  <a:srgbClr val="000000"/>
                </a:solidFill>
                <a:latin typeface="Times New Roman" pitchFamily="16" charset="0"/>
              </a:rPr>
              <a:t>attendus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400" dirty="0" smtClean="0">
                <a:solidFill>
                  <a:srgbClr val="000000"/>
                </a:solidFill>
                <a:latin typeface="Times New Roman" pitchFamily="16" charset="0"/>
              </a:rPr>
              <a:t/>
            </a:r>
            <a:br>
              <a:rPr lang="fr-FR" sz="1400" dirty="0" smtClean="0">
                <a:solidFill>
                  <a:srgbClr val="000000"/>
                </a:solidFill>
                <a:latin typeface="Times New Roman" pitchFamily="16" charset="0"/>
              </a:rPr>
            </a:br>
            <a:r>
              <a:rPr lang="fr-FR" sz="1400" dirty="0" smtClean="0">
                <a:solidFill>
                  <a:srgbClr val="000000"/>
                </a:solidFill>
                <a:latin typeface="Times New Roman" pitchFamily="16" charset="0"/>
              </a:rPr>
              <a:t>(97%)</a:t>
            </a:r>
            <a:endParaRPr lang="fr-FR" sz="14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7174" name="Line 5"/>
          <p:cNvSpPr>
            <a:spLocks noChangeShapeType="1"/>
          </p:cNvSpPr>
          <p:nvPr/>
        </p:nvSpPr>
        <p:spPr bwMode="auto">
          <a:xfrm>
            <a:off x="2393154" y="4572370"/>
            <a:ext cx="900112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7175" name="Line 6"/>
          <p:cNvSpPr>
            <a:spLocks noChangeShapeType="1"/>
          </p:cNvSpPr>
          <p:nvPr/>
        </p:nvSpPr>
        <p:spPr bwMode="auto">
          <a:xfrm>
            <a:off x="5202237" y="4575720"/>
            <a:ext cx="1602011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7176" name="Text Box 7"/>
          <p:cNvSpPr txBox="1">
            <a:spLocks noChangeArrowheads="1"/>
          </p:cNvSpPr>
          <p:nvPr/>
        </p:nvSpPr>
        <p:spPr bwMode="auto">
          <a:xfrm>
            <a:off x="6516216" y="4422576"/>
            <a:ext cx="2627784" cy="195875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400" dirty="0" smtClean="0">
                <a:solidFill>
                  <a:srgbClr val="000000"/>
                </a:solidFill>
                <a:latin typeface="Times New Roman" pitchFamily="16" charset="0"/>
              </a:rPr>
              <a:t>37 500 enfants éligibles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sz="1400" dirty="0">
              <a:solidFill>
                <a:srgbClr val="000000"/>
              </a:solidFill>
              <a:latin typeface="Times New Roman" pitchFamily="16" charset="0"/>
            </a:endParaRP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400" dirty="0" smtClean="0">
                <a:solidFill>
                  <a:srgbClr val="000000"/>
                </a:solidFill>
                <a:latin typeface="Times New Roman" pitchFamily="16" charset="0"/>
              </a:rPr>
              <a:t>36 056 enfants contactés </a:t>
            </a:r>
            <a:br>
              <a:rPr lang="fr-FR" sz="1400" dirty="0" smtClean="0">
                <a:solidFill>
                  <a:srgbClr val="000000"/>
                </a:solidFill>
                <a:latin typeface="Times New Roman" pitchFamily="16" charset="0"/>
              </a:rPr>
            </a:br>
            <a:r>
              <a:rPr lang="fr-FR" sz="1400" dirty="0" smtClean="0">
                <a:solidFill>
                  <a:srgbClr val="000000"/>
                </a:solidFill>
                <a:latin typeface="Times New Roman" pitchFamily="16" charset="0"/>
              </a:rPr>
              <a:t>(96%)</a:t>
            </a:r>
            <a:br>
              <a:rPr lang="fr-FR" sz="1400" dirty="0" smtClean="0">
                <a:solidFill>
                  <a:srgbClr val="000000"/>
                </a:solidFill>
                <a:latin typeface="Times New Roman" pitchFamily="16" charset="0"/>
              </a:rPr>
            </a:br>
            <a:endParaRPr lang="fr-FR" sz="1400" dirty="0" smtClean="0">
              <a:solidFill>
                <a:srgbClr val="000000"/>
              </a:solidFill>
              <a:latin typeface="Times New Roman" pitchFamily="16" charset="0"/>
            </a:endParaRP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2000" b="1" dirty="0" smtClean="0">
                <a:solidFill>
                  <a:srgbClr val="6B4794"/>
                </a:solidFill>
                <a:latin typeface="Times New Roman" pitchFamily="16" charset="0"/>
              </a:rPr>
              <a:t>18 280 nourrissons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400" b="1" dirty="0" smtClean="0">
                <a:latin typeface="Times New Roman" pitchFamily="16" charset="0"/>
              </a:rPr>
              <a:t>soit 51% de participants</a:t>
            </a:r>
            <a:endParaRPr lang="fr-FR" sz="1400" b="1" dirty="0">
              <a:latin typeface="Times New Roman" pitchFamily="16" charset="0"/>
            </a:endParaRP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sz="1400" dirty="0">
              <a:solidFill>
                <a:srgbClr val="000000"/>
              </a:solidFill>
              <a:latin typeface="Times New Roman" pitchFamily="16" charset="0"/>
            </a:endParaRP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sz="1400" dirty="0">
              <a:solidFill>
                <a:srgbClr val="000000"/>
              </a:solidFill>
              <a:latin typeface="Times New Roman" pitchFamily="16" charset="0"/>
            </a:endParaRP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sz="14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7177" name="Text Box 8"/>
          <p:cNvSpPr txBox="1">
            <a:spLocks noChangeArrowheads="1"/>
          </p:cNvSpPr>
          <p:nvPr/>
        </p:nvSpPr>
        <p:spPr bwMode="auto">
          <a:xfrm>
            <a:off x="684213" y="476673"/>
            <a:ext cx="7704138" cy="57606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2000" b="1" dirty="0" smtClean="0">
                <a:solidFill>
                  <a:srgbClr val="FF3366"/>
                </a:solidFill>
                <a:latin typeface="Times New Roman" pitchFamily="16" charset="0"/>
              </a:rPr>
              <a:t>ECHANTILLONNAGE, NON-REPONSE </a:t>
            </a:r>
            <a:r>
              <a:rPr lang="fr-FR" sz="2000" b="1" dirty="0">
                <a:solidFill>
                  <a:srgbClr val="FF3366"/>
                </a:solidFill>
                <a:latin typeface="Times New Roman" pitchFamily="16" charset="0"/>
              </a:rPr>
              <a:t>et SOUS-COUVERTURE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sz="2000" b="1" dirty="0">
              <a:solidFill>
                <a:srgbClr val="FF3366"/>
              </a:solidFill>
              <a:latin typeface="Times New Roman" pitchFamily="16" charset="0"/>
            </a:endParaRPr>
          </a:p>
        </p:txBody>
      </p:sp>
      <p:sp>
        <p:nvSpPr>
          <p:cNvPr id="7178" name="Text Box 9"/>
          <p:cNvSpPr txBox="1">
            <a:spLocks noChangeArrowheads="1"/>
          </p:cNvSpPr>
          <p:nvPr/>
        </p:nvSpPr>
        <p:spPr bwMode="auto">
          <a:xfrm>
            <a:off x="975518" y="3801964"/>
            <a:ext cx="2735263" cy="660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200" b="1" dirty="0">
                <a:solidFill>
                  <a:srgbClr val="FF3366"/>
                </a:solidFill>
                <a:latin typeface="Times New Roman" pitchFamily="16" charset="0"/>
              </a:rPr>
              <a:t>NON-REPONSE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100" b="1" dirty="0">
                <a:solidFill>
                  <a:srgbClr val="FF3366"/>
                </a:solidFill>
                <a:latin typeface="Times New Roman" pitchFamily="16" charset="0"/>
              </a:rPr>
              <a:t>des maternités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sz="1100" b="1" dirty="0">
              <a:solidFill>
                <a:srgbClr val="FF3366"/>
              </a:solidFill>
              <a:latin typeface="Times New Roman" pitchFamily="16" charset="0"/>
            </a:endParaRPr>
          </a:p>
        </p:txBody>
      </p:sp>
      <p:sp>
        <p:nvSpPr>
          <p:cNvPr id="7179" name="Text Box 10"/>
          <p:cNvSpPr txBox="1">
            <a:spLocks noChangeArrowheads="1"/>
          </p:cNvSpPr>
          <p:nvPr/>
        </p:nvSpPr>
        <p:spPr bwMode="auto">
          <a:xfrm>
            <a:off x="1655763" y="4833689"/>
            <a:ext cx="2735262" cy="660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200" b="1" dirty="0">
                <a:solidFill>
                  <a:srgbClr val="FF3366"/>
                </a:solidFill>
                <a:latin typeface="Times New Roman" pitchFamily="16" charset="0"/>
              </a:rPr>
              <a:t>NON-REPONSE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100" b="1" dirty="0">
                <a:solidFill>
                  <a:srgbClr val="FF3366"/>
                </a:solidFill>
                <a:latin typeface="Times New Roman" pitchFamily="16" charset="0"/>
              </a:rPr>
              <a:t>de jours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sz="1100" b="1" dirty="0">
              <a:solidFill>
                <a:srgbClr val="FF3366"/>
              </a:solidFill>
              <a:latin typeface="Times New Roman" pitchFamily="16" charset="0"/>
            </a:endParaRPr>
          </a:p>
        </p:txBody>
      </p:sp>
      <p:sp>
        <p:nvSpPr>
          <p:cNvPr id="7180" name="Text Box 11"/>
          <p:cNvSpPr txBox="1">
            <a:spLocks noChangeArrowheads="1"/>
          </p:cNvSpPr>
          <p:nvPr/>
        </p:nvSpPr>
        <p:spPr bwMode="auto">
          <a:xfrm>
            <a:off x="4492413" y="4807484"/>
            <a:ext cx="2735262" cy="660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200" b="1" dirty="0" smtClean="0">
                <a:solidFill>
                  <a:srgbClr val="FF3366"/>
                </a:solidFill>
                <a:latin typeface="Times New Roman" pitchFamily="16" charset="0"/>
              </a:rPr>
              <a:t>SOUS-COUVERTURE</a:t>
            </a:r>
            <a:br>
              <a:rPr lang="fr-FR" sz="1200" b="1" dirty="0" smtClean="0">
                <a:solidFill>
                  <a:srgbClr val="FF3366"/>
                </a:solidFill>
                <a:latin typeface="Times New Roman" pitchFamily="16" charset="0"/>
              </a:rPr>
            </a:br>
            <a:r>
              <a:rPr lang="fr-FR" sz="1200" b="1" dirty="0" smtClean="0">
                <a:solidFill>
                  <a:srgbClr val="FF3366"/>
                </a:solidFill>
                <a:latin typeface="Times New Roman" pitchFamily="16" charset="0"/>
              </a:rPr>
              <a:t>du contact avec les mères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200" b="1" dirty="0">
                <a:solidFill>
                  <a:srgbClr val="FF3366"/>
                </a:solidFill>
                <a:latin typeface="Times New Roman" pitchFamily="16" charset="0"/>
              </a:rPr>
              <a:t>+</a:t>
            </a:r>
            <a:endParaRPr lang="fr-FR" sz="1200" b="1" dirty="0" smtClean="0">
              <a:solidFill>
                <a:srgbClr val="FF3366"/>
              </a:solidFill>
              <a:latin typeface="Times New Roman" pitchFamily="16" charset="0"/>
            </a:endParaRP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400" b="1" dirty="0">
                <a:solidFill>
                  <a:srgbClr val="FF3366"/>
                </a:solidFill>
                <a:latin typeface="Times New Roman" pitchFamily="16" charset="0"/>
              </a:rPr>
              <a:t>NON-REPONSE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200" b="1" dirty="0">
                <a:solidFill>
                  <a:srgbClr val="FF3366"/>
                </a:solidFill>
                <a:latin typeface="Times New Roman" pitchFamily="16" charset="0"/>
              </a:rPr>
              <a:t>des familles </a:t>
            </a:r>
            <a:br>
              <a:rPr lang="fr-FR" sz="1200" b="1" dirty="0">
                <a:solidFill>
                  <a:srgbClr val="FF3366"/>
                </a:solidFill>
                <a:latin typeface="Times New Roman" pitchFamily="16" charset="0"/>
              </a:rPr>
            </a:br>
            <a:endParaRPr lang="fr-FR" sz="1200" b="1" dirty="0">
              <a:solidFill>
                <a:srgbClr val="FF3366"/>
              </a:solidFill>
              <a:latin typeface="Times New Roman" pitchFamily="16" charset="0"/>
            </a:endParaRP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sz="1200" b="1" dirty="0">
              <a:solidFill>
                <a:srgbClr val="FF3366"/>
              </a:solidFill>
              <a:latin typeface="Times New Roman" pitchFamily="16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sz="1200" b="1" dirty="0">
              <a:solidFill>
                <a:srgbClr val="FF3366"/>
              </a:solidFill>
              <a:latin typeface="Times New Roman" pitchFamily="16" charset="0"/>
            </a:endParaRPr>
          </a:p>
        </p:txBody>
      </p:sp>
      <p:sp>
        <p:nvSpPr>
          <p:cNvPr id="7182" name="Text Box 13"/>
          <p:cNvSpPr txBox="1">
            <a:spLocks noChangeArrowheads="1"/>
          </p:cNvSpPr>
          <p:nvPr/>
        </p:nvSpPr>
        <p:spPr bwMode="auto">
          <a:xfrm>
            <a:off x="7108926" y="1432278"/>
            <a:ext cx="1079500" cy="51593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sz="1100" dirty="0">
              <a:solidFill>
                <a:srgbClr val="000000"/>
              </a:solidFill>
              <a:latin typeface="Times New Roman" pitchFamily="16" charset="0"/>
            </a:endParaRP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400" b="1" dirty="0" smtClean="0">
                <a:solidFill>
                  <a:srgbClr val="000000"/>
                </a:solidFill>
                <a:latin typeface="Times New Roman" pitchFamily="16" charset="0"/>
              </a:rPr>
              <a:t>nourrissons</a:t>
            </a:r>
            <a:endParaRPr lang="fr-FR" sz="1400" b="1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7184" name="Text Box 15"/>
          <p:cNvSpPr txBox="1">
            <a:spLocks noChangeArrowheads="1"/>
          </p:cNvSpPr>
          <p:nvPr/>
        </p:nvSpPr>
        <p:spPr bwMode="auto">
          <a:xfrm>
            <a:off x="3846116" y="1427292"/>
            <a:ext cx="1079500" cy="5159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400" dirty="0">
                <a:solidFill>
                  <a:srgbClr val="000000"/>
                </a:solidFill>
                <a:latin typeface="Times New Roman" pitchFamily="16" charset="0"/>
              </a:rPr>
              <a:t>365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100" b="1" dirty="0">
                <a:solidFill>
                  <a:srgbClr val="000000"/>
                </a:solidFill>
                <a:latin typeface="Times New Roman" pitchFamily="16" charset="0"/>
              </a:rPr>
              <a:t>jours</a:t>
            </a:r>
          </a:p>
        </p:txBody>
      </p:sp>
      <p:sp>
        <p:nvSpPr>
          <p:cNvPr id="7185" name="Text Box 16"/>
          <p:cNvSpPr txBox="1">
            <a:spLocks noChangeArrowheads="1"/>
          </p:cNvSpPr>
          <p:nvPr/>
        </p:nvSpPr>
        <p:spPr bwMode="auto">
          <a:xfrm>
            <a:off x="3816862" y="3013361"/>
            <a:ext cx="1151508" cy="515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400" b="1" dirty="0" smtClean="0">
                <a:solidFill>
                  <a:srgbClr val="000000"/>
                </a:solidFill>
                <a:latin typeface="Times New Roman" pitchFamily="16" charset="0"/>
              </a:rPr>
              <a:t>25 jours </a:t>
            </a:r>
            <a:r>
              <a:rPr lang="fr-FR" sz="1100" dirty="0" smtClean="0">
                <a:solidFill>
                  <a:srgbClr val="000000"/>
                </a:solidFill>
                <a:latin typeface="Times New Roman" pitchFamily="16" charset="0"/>
              </a:rPr>
              <a:t>sélectionnés</a:t>
            </a:r>
            <a:endParaRPr lang="fr-FR" sz="11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7186" name="AutoShape 17"/>
          <p:cNvSpPr>
            <a:spLocks noChangeArrowheads="1"/>
          </p:cNvSpPr>
          <p:nvPr/>
        </p:nvSpPr>
        <p:spPr bwMode="auto">
          <a:xfrm>
            <a:off x="975519" y="1196752"/>
            <a:ext cx="792162" cy="935038"/>
          </a:xfrm>
          <a:prstGeom prst="roundRect">
            <a:avLst>
              <a:gd name="adj" fmla="val 176"/>
            </a:avLst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7187" name="Text Box 18"/>
          <p:cNvSpPr txBox="1">
            <a:spLocks noChangeArrowheads="1"/>
          </p:cNvSpPr>
          <p:nvPr/>
        </p:nvSpPr>
        <p:spPr bwMode="auto">
          <a:xfrm>
            <a:off x="869841" y="1447895"/>
            <a:ext cx="1079500" cy="5159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400" dirty="0">
                <a:solidFill>
                  <a:srgbClr val="000000"/>
                </a:solidFill>
                <a:latin typeface="Times New Roman" pitchFamily="16" charset="0"/>
              </a:rPr>
              <a:t>544</a:t>
            </a:r>
            <a:r>
              <a:rPr lang="fr-FR" sz="1100" dirty="0">
                <a:solidFill>
                  <a:srgbClr val="000000"/>
                </a:solidFill>
                <a:latin typeface="Times New Roman" pitchFamily="16" charset="0"/>
              </a:rPr>
              <a:t> 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100" b="1" dirty="0">
                <a:solidFill>
                  <a:srgbClr val="000000"/>
                </a:solidFill>
                <a:latin typeface="Times New Roman" pitchFamily="16" charset="0"/>
              </a:rPr>
              <a:t>maternités</a:t>
            </a:r>
          </a:p>
        </p:txBody>
      </p:sp>
      <p:sp>
        <p:nvSpPr>
          <p:cNvPr id="7188" name="Line 19"/>
          <p:cNvSpPr>
            <a:spLocks noChangeShapeType="1"/>
          </p:cNvSpPr>
          <p:nvPr/>
        </p:nvSpPr>
        <p:spPr bwMode="auto">
          <a:xfrm>
            <a:off x="1364875" y="2171313"/>
            <a:ext cx="1588" cy="50323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7189" name="Oval 20"/>
          <p:cNvSpPr>
            <a:spLocks noChangeArrowheads="1"/>
          </p:cNvSpPr>
          <p:nvPr/>
        </p:nvSpPr>
        <p:spPr bwMode="auto">
          <a:xfrm>
            <a:off x="825125" y="2699568"/>
            <a:ext cx="1079500" cy="1015077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7190" name="Text Box 21"/>
          <p:cNvSpPr txBox="1">
            <a:spLocks noChangeArrowheads="1"/>
          </p:cNvSpPr>
          <p:nvPr/>
        </p:nvSpPr>
        <p:spPr bwMode="auto">
          <a:xfrm>
            <a:off x="822570" y="2940738"/>
            <a:ext cx="1079500" cy="515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400" b="1" dirty="0">
                <a:solidFill>
                  <a:srgbClr val="000000"/>
                </a:solidFill>
                <a:latin typeface="Times New Roman" pitchFamily="16" charset="0"/>
              </a:rPr>
              <a:t>349</a:t>
            </a:r>
            <a:r>
              <a:rPr lang="fr-FR" sz="1100" b="1" dirty="0">
                <a:solidFill>
                  <a:srgbClr val="000000"/>
                </a:solidFill>
                <a:latin typeface="Times New Roman" pitchFamily="16" charset="0"/>
              </a:rPr>
              <a:t> 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100" dirty="0" smtClean="0">
                <a:solidFill>
                  <a:srgbClr val="000000"/>
                </a:solidFill>
                <a:latin typeface="Times New Roman" pitchFamily="16" charset="0"/>
              </a:rPr>
              <a:t>maternités tirées au sort</a:t>
            </a:r>
            <a:endParaRPr lang="fr-FR" sz="11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7191" name="Line 22"/>
          <p:cNvSpPr>
            <a:spLocks noChangeShapeType="1"/>
          </p:cNvSpPr>
          <p:nvPr/>
        </p:nvSpPr>
        <p:spPr bwMode="auto">
          <a:xfrm>
            <a:off x="4392616" y="2195512"/>
            <a:ext cx="0" cy="504056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fr-FR"/>
          </a:p>
        </p:txBody>
      </p:sp>
      <p:sp>
        <p:nvSpPr>
          <p:cNvPr id="7192" name="AutoShape 23"/>
          <p:cNvSpPr>
            <a:spLocks noChangeArrowheads="1"/>
          </p:cNvSpPr>
          <p:nvPr/>
        </p:nvSpPr>
        <p:spPr bwMode="auto">
          <a:xfrm>
            <a:off x="3954409" y="1199210"/>
            <a:ext cx="792162" cy="935038"/>
          </a:xfrm>
          <a:prstGeom prst="roundRect">
            <a:avLst>
              <a:gd name="adj" fmla="val 176"/>
            </a:avLst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7193" name="Oval 24"/>
          <p:cNvSpPr>
            <a:spLocks noChangeArrowheads="1"/>
          </p:cNvSpPr>
          <p:nvPr/>
        </p:nvSpPr>
        <p:spPr bwMode="auto">
          <a:xfrm>
            <a:off x="3882464" y="2795841"/>
            <a:ext cx="1006226" cy="950978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7194" name="AutoShape 25"/>
          <p:cNvSpPr>
            <a:spLocks noChangeArrowheads="1"/>
          </p:cNvSpPr>
          <p:nvPr/>
        </p:nvSpPr>
        <p:spPr bwMode="auto">
          <a:xfrm>
            <a:off x="7198745" y="1199210"/>
            <a:ext cx="901498" cy="972103"/>
          </a:xfrm>
          <a:prstGeom prst="roundRect">
            <a:avLst>
              <a:gd name="adj" fmla="val 176"/>
            </a:avLst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pic>
        <p:nvPicPr>
          <p:cNvPr id="7195" name="Picture 2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1625" y="5876925"/>
            <a:ext cx="3825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9" name="Oval 24"/>
          <p:cNvSpPr>
            <a:spLocks noChangeArrowheads="1"/>
          </p:cNvSpPr>
          <p:nvPr/>
        </p:nvSpPr>
        <p:spPr bwMode="auto">
          <a:xfrm>
            <a:off x="7165206" y="2990269"/>
            <a:ext cx="935037" cy="932814"/>
          </a:xfrm>
          <a:prstGeom prst="ellips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0" name="Text Box 16"/>
          <p:cNvSpPr txBox="1">
            <a:spLocks noChangeArrowheads="1"/>
          </p:cNvSpPr>
          <p:nvPr/>
        </p:nvSpPr>
        <p:spPr bwMode="auto">
          <a:xfrm>
            <a:off x="7072922" y="3229272"/>
            <a:ext cx="1151508" cy="5159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400" b="1" dirty="0" smtClean="0">
                <a:solidFill>
                  <a:srgbClr val="000000"/>
                </a:solidFill>
                <a:latin typeface="Times New Roman" pitchFamily="16" charset="0"/>
              </a:rPr>
              <a:t>exhausti</a:t>
            </a:r>
            <a:r>
              <a:rPr lang="fr-FR" sz="1400" dirty="0" smtClean="0">
                <a:solidFill>
                  <a:srgbClr val="000000"/>
                </a:solidFill>
                <a:latin typeface="Times New Roman" pitchFamily="16" charset="0"/>
              </a:rPr>
              <a:t>f</a:t>
            </a:r>
            <a:endParaRPr lang="fr-FR" sz="1400" dirty="0">
              <a:solidFill>
                <a:srgbClr val="000000"/>
              </a:solidFill>
              <a:latin typeface="Times New Roman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1625" y="5876925"/>
            <a:ext cx="3825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684212" y="188640"/>
            <a:ext cx="8208267" cy="549830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2000" b="1" dirty="0" smtClean="0">
                <a:solidFill>
                  <a:srgbClr val="FF3366"/>
                </a:solidFill>
                <a:latin typeface="Times New Roman" pitchFamily="16" charset="0"/>
              </a:rPr>
              <a:t>PROTOCOLE en MATERNITE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sz="1400" b="1" dirty="0" smtClean="0">
              <a:solidFill>
                <a:srgbClr val="FF3366"/>
              </a:solidFill>
              <a:latin typeface="Times New Roman" pitchFamily="16" charset="0"/>
            </a:endParaRP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b="1" dirty="0" smtClean="0">
                <a:latin typeface="Times New Roman" pitchFamily="16" charset="0"/>
              </a:rPr>
              <a:t>Caractéristiques des maternités </a:t>
            </a:r>
            <a:r>
              <a:rPr lang="fr-FR" b="1" dirty="0">
                <a:latin typeface="Times New Roman" pitchFamily="16" charset="0"/>
              </a:rPr>
              <a:t>participantes ou </a:t>
            </a:r>
            <a:r>
              <a:rPr lang="fr-FR" b="1" dirty="0" smtClean="0">
                <a:latin typeface="Times New Roman" pitchFamily="16" charset="0"/>
              </a:rPr>
              <a:t>non </a:t>
            </a:r>
            <a:endParaRPr lang="fr-FR" b="1" dirty="0">
              <a:latin typeface="Times New Roman" pitchFamily="16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600" b="1" dirty="0" smtClean="0">
                <a:solidFill>
                  <a:srgbClr val="7030A0"/>
                </a:solidFill>
                <a:latin typeface="Times New Roman" pitchFamily="16" charset="0"/>
              </a:rPr>
              <a:t>			strate, statut, région, niveau médical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sz="1400" b="1" dirty="0">
              <a:solidFill>
                <a:srgbClr val="FF3366"/>
              </a:solidFill>
              <a:latin typeface="Times New Roman" pitchFamily="16" charset="0"/>
            </a:endParaRP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b="1" dirty="0" smtClean="0">
                <a:latin typeface="Times New Roman" pitchFamily="16" charset="0"/>
              </a:rPr>
              <a:t>Information préalable et recueil des consentements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b="1" dirty="0" smtClean="0">
                <a:latin typeface="Times New Roman" pitchFamily="16" charset="0"/>
              </a:rPr>
              <a:t> </a:t>
            </a:r>
            <a:br>
              <a:rPr lang="fr-FR" b="1" dirty="0" smtClean="0">
                <a:latin typeface="Times New Roman" pitchFamily="16" charset="0"/>
              </a:rPr>
            </a:br>
            <a:r>
              <a:rPr lang="fr-FR" b="1" dirty="0" smtClean="0">
                <a:latin typeface="Times New Roman" pitchFamily="16" charset="0"/>
              </a:rPr>
              <a:t>Questionnaire en face-à-face (enquêtrices sages-femmes)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400" b="1" dirty="0" smtClean="0">
                <a:latin typeface="Times New Roman" pitchFamily="16" charset="0"/>
              </a:rPr>
              <a:t>			</a:t>
            </a:r>
            <a:r>
              <a:rPr lang="fr-FR" sz="1600" b="1" u="sng" dirty="0" smtClean="0">
                <a:solidFill>
                  <a:srgbClr val="7030A0"/>
                </a:solidFill>
                <a:latin typeface="Times New Roman" pitchFamily="16" charset="0"/>
              </a:rPr>
              <a:t>situation sociodémographique, professionnelle, parité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600" b="1" dirty="0" smtClean="0">
                <a:solidFill>
                  <a:srgbClr val="7030A0"/>
                </a:solidFill>
                <a:latin typeface="Times New Roman" pitchFamily="16" charset="0"/>
              </a:rPr>
              <a:t>			suivi de la grossesse, aspects psychologiques, 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600" b="1" dirty="0" smtClean="0">
                <a:solidFill>
                  <a:srgbClr val="7030A0"/>
                </a:solidFill>
                <a:latin typeface="Times New Roman" pitchFamily="16" charset="0"/>
              </a:rPr>
              <a:t>			tabac et alcool pendant la grossesse, allaitement ou non 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600" b="1" dirty="0">
                <a:solidFill>
                  <a:srgbClr val="7030A0"/>
                </a:solidFill>
                <a:latin typeface="Times New Roman" pitchFamily="16" charset="0"/>
              </a:rPr>
              <a:t>	</a:t>
            </a:r>
            <a:r>
              <a:rPr lang="fr-FR" sz="1600" b="1" dirty="0" smtClean="0">
                <a:solidFill>
                  <a:srgbClr val="7030A0"/>
                </a:solidFill>
                <a:latin typeface="Times New Roman" pitchFamily="16" charset="0"/>
              </a:rPr>
              <a:t>		exposition au soleil et au rayonnement d’origine médicale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600" b="1" dirty="0">
                <a:solidFill>
                  <a:srgbClr val="7030A0"/>
                </a:solidFill>
                <a:latin typeface="Times New Roman" pitchFamily="16" charset="0"/>
              </a:rPr>
              <a:t>	</a:t>
            </a:r>
            <a:r>
              <a:rPr lang="fr-FR" sz="1600" b="1" dirty="0" smtClean="0">
                <a:solidFill>
                  <a:srgbClr val="7030A0"/>
                </a:solidFill>
                <a:latin typeface="Times New Roman" pitchFamily="16" charset="0"/>
              </a:rPr>
              <a:t>		</a:t>
            </a:r>
            <a:endParaRPr lang="fr-FR" sz="1600" b="1" dirty="0" smtClean="0">
              <a:latin typeface="Times New Roman" pitchFamily="16" charset="0"/>
            </a:endParaRP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b="1" dirty="0" smtClean="0">
                <a:latin typeface="Times New Roman" pitchFamily="16" charset="0"/>
              </a:rPr>
              <a:t>Dossier médical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400" b="1" dirty="0" smtClean="0">
                <a:solidFill>
                  <a:srgbClr val="7030A0"/>
                </a:solidFill>
                <a:latin typeface="Times New Roman" pitchFamily="16" charset="0"/>
              </a:rPr>
              <a:t>			</a:t>
            </a:r>
            <a:r>
              <a:rPr lang="fr-FR" sz="1600" b="1" dirty="0" smtClean="0">
                <a:solidFill>
                  <a:srgbClr val="7030A0"/>
                </a:solidFill>
                <a:latin typeface="Times New Roman" pitchFamily="16" charset="0"/>
              </a:rPr>
              <a:t>pathologies antérieures, infectieuses, dépistages, traitements, 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600" b="1" dirty="0" smtClean="0">
                <a:solidFill>
                  <a:srgbClr val="7030A0"/>
                </a:solidFill>
                <a:latin typeface="Times New Roman" pitchFamily="16" charset="0"/>
              </a:rPr>
              <a:t>			imagerie et diagnostic </a:t>
            </a:r>
            <a:r>
              <a:rPr lang="fr-FR" sz="1600" b="1" dirty="0" err="1" smtClean="0">
                <a:solidFill>
                  <a:srgbClr val="7030A0"/>
                </a:solidFill>
                <a:latin typeface="Times New Roman" pitchFamily="16" charset="0"/>
              </a:rPr>
              <a:t>ante-natal</a:t>
            </a:r>
            <a:r>
              <a:rPr lang="fr-FR" sz="1600" b="1" dirty="0" smtClean="0">
                <a:solidFill>
                  <a:srgbClr val="7030A0"/>
                </a:solidFill>
                <a:latin typeface="Times New Roman" pitchFamily="16" charset="0"/>
              </a:rPr>
              <a:t>,  </a:t>
            </a:r>
            <a:r>
              <a:rPr lang="fr-FR" sz="1600" b="1" u="sng" dirty="0" smtClean="0">
                <a:solidFill>
                  <a:srgbClr val="7030A0"/>
                </a:solidFill>
                <a:latin typeface="Times New Roman" pitchFamily="16" charset="0"/>
              </a:rPr>
              <a:t>durée de grossesse</a:t>
            </a:r>
            <a:r>
              <a:rPr lang="fr-FR" sz="1400" b="1" dirty="0" smtClean="0">
                <a:solidFill>
                  <a:srgbClr val="7030A0"/>
                </a:solidFill>
                <a:latin typeface="Times New Roman" pitchFamily="16" charset="0"/>
              </a:rPr>
              <a:t/>
            </a:r>
            <a:br>
              <a:rPr lang="fr-FR" sz="1400" b="1" dirty="0" smtClean="0">
                <a:solidFill>
                  <a:srgbClr val="7030A0"/>
                </a:solidFill>
                <a:latin typeface="Times New Roman" pitchFamily="16" charset="0"/>
              </a:rPr>
            </a:br>
            <a:r>
              <a:rPr lang="fr-FR" sz="1400" b="1" dirty="0" smtClean="0">
                <a:solidFill>
                  <a:srgbClr val="7030A0"/>
                </a:solidFill>
                <a:latin typeface="Times New Roman" pitchFamily="16" charset="0"/>
              </a:rPr>
              <a:t>	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b="1" dirty="0" smtClean="0">
                <a:latin typeface="Times New Roman" pitchFamily="16" charset="0"/>
              </a:rPr>
              <a:t>Piège à poussière, cadeau</a:t>
            </a:r>
            <a:r>
              <a:rPr lang="fr-FR" b="1" dirty="0" smtClean="0">
                <a:solidFill>
                  <a:srgbClr val="7030A0"/>
                </a:solidFill>
                <a:latin typeface="Times New Roman" pitchFamily="16" charset="0"/>
              </a:rPr>
              <a:t>	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sz="1400" b="1" dirty="0" smtClean="0">
              <a:latin typeface="Times New Roman" pitchFamily="16" charset="0"/>
            </a:endParaRP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b="1" dirty="0" smtClean="0">
                <a:latin typeface="Times New Roman" pitchFamily="16" charset="0"/>
              </a:rPr>
              <a:t>Variables </a:t>
            </a:r>
            <a:r>
              <a:rPr lang="fr-FR" b="1" u="sng" dirty="0" smtClean="0">
                <a:latin typeface="Times New Roman" pitchFamily="16" charset="0"/>
              </a:rPr>
              <a:t>communes</a:t>
            </a:r>
            <a:r>
              <a:rPr lang="fr-FR" b="1" dirty="0" smtClean="0">
                <a:latin typeface="Times New Roman" pitchFamily="16" charset="0"/>
              </a:rPr>
              <a:t> recueillie sur les non-répondants 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600" b="1" dirty="0">
                <a:latin typeface="Times New Roman" pitchFamily="16" charset="0"/>
              </a:rPr>
              <a:t>	</a:t>
            </a:r>
            <a:r>
              <a:rPr lang="fr-FR" sz="1600" b="1" dirty="0" smtClean="0">
                <a:latin typeface="Times New Roman" pitchFamily="16" charset="0"/>
              </a:rPr>
              <a:t>		</a:t>
            </a:r>
            <a:r>
              <a:rPr lang="fr-FR" sz="1600" b="1" dirty="0" smtClean="0">
                <a:solidFill>
                  <a:srgbClr val="7030A0"/>
                </a:solidFill>
                <a:latin typeface="Times New Roman" pitchFamily="16" charset="0"/>
              </a:rPr>
              <a:t>certificat du 8e jour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sz="1400" b="1" dirty="0">
              <a:latin typeface="Times New Roman" pitchFamily="16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b="1" dirty="0" smtClean="0">
                <a:latin typeface="Times New Roman" pitchFamily="16" charset="0"/>
              </a:rPr>
              <a:t>Auto-questionnaire sur l’activité physique et l’alimentation de la mère durant les 3 derniers mois de grossesse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sz="1400" b="1" dirty="0" smtClean="0">
              <a:latin typeface="Times New Roman" pitchFamily="16" charset="0"/>
            </a:endParaRP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sz="1400" b="1" dirty="0" smtClean="0">
              <a:latin typeface="Times New Roman" pitchFamily="1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56176" y="6165304"/>
            <a:ext cx="254615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400" b="1" dirty="0" smtClean="0">
                <a:solidFill>
                  <a:srgbClr val="FF3366"/>
                </a:solidFill>
                <a:latin typeface="Times New Roman" pitchFamily="16" charset="0"/>
              </a:rPr>
              <a:t>+ VOLET BIOLOGIQUE</a:t>
            </a:r>
          </a:p>
        </p:txBody>
      </p:sp>
      <p:sp>
        <p:nvSpPr>
          <p:cNvPr id="6" name="Rectangle 5"/>
          <p:cNvSpPr/>
          <p:nvPr/>
        </p:nvSpPr>
        <p:spPr>
          <a:xfrm>
            <a:off x="251520" y="476672"/>
            <a:ext cx="176368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1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8"/>
          <p:cNvSpPr txBox="1">
            <a:spLocks noChangeArrowheads="1"/>
          </p:cNvSpPr>
          <p:nvPr/>
        </p:nvSpPr>
        <p:spPr bwMode="auto">
          <a:xfrm>
            <a:off x="301625" y="404664"/>
            <a:ext cx="8556707" cy="547226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2000" b="1" dirty="0" smtClean="0">
                <a:solidFill>
                  <a:srgbClr val="FF3366"/>
                </a:solidFill>
                <a:latin typeface="Times New Roman" pitchFamily="16" charset="0"/>
              </a:rPr>
              <a:t>VOLET BIOLOGIQUE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Sang veineux, urines et cheveux de la mère, </a:t>
            </a:r>
            <a:br>
              <a:rPr lang="fr-FR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sang du cordon, méconium (selles), colostrum (lait)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sz="1400" b="1" dirty="0" smtClean="0">
              <a:solidFill>
                <a:srgbClr val="FF3366"/>
              </a:solidFill>
              <a:latin typeface="Times New Roman" pitchFamily="16" charset="0"/>
            </a:endParaRP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b="1" dirty="0">
                <a:solidFill>
                  <a:srgbClr val="FF3399"/>
                </a:solidFill>
                <a:latin typeface="Times New Roman" pitchFamily="16" charset="0"/>
              </a:rPr>
              <a:t>→  Résultat : 8082 naissances ayant donné lieu à au moins un prélèvement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sz="1400" b="1" dirty="0" smtClean="0">
              <a:solidFill>
                <a:srgbClr val="FF3366"/>
              </a:solidFill>
              <a:latin typeface="Times New Roman" pitchFamily="16" charset="0"/>
            </a:endParaRP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sz="1400" b="1" dirty="0" smtClean="0">
              <a:solidFill>
                <a:srgbClr val="FF3366"/>
              </a:solidFill>
              <a:latin typeface="Times New Roman" pitchFamily="16" charset="0"/>
            </a:endParaRP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400" b="1" dirty="0" smtClean="0">
                <a:solidFill>
                  <a:srgbClr val="FF3366"/>
                </a:solidFill>
                <a:latin typeface="Times New Roman" pitchFamily="16" charset="0"/>
              </a:rPr>
              <a:t>			Degré 1 </a:t>
            </a:r>
            <a:endParaRPr lang="fr-FR" sz="1400" dirty="0" smtClean="0">
              <a:latin typeface="Times New Roman" pitchFamily="16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400" dirty="0" smtClean="0">
                <a:latin typeface="Times New Roman" pitchFamily="16" charset="0"/>
              </a:rPr>
              <a:t>			Province : toutes les maternités ELFE sauf les ‘petites’, celles situées à plus de 150 km d’une </a:t>
            </a:r>
            <a:r>
              <a:rPr lang="fr-FR" sz="1400" dirty="0" err="1" smtClean="0">
                <a:latin typeface="Times New Roman" pitchFamily="16" charset="0"/>
              </a:rPr>
              <a:t>biothèque</a:t>
            </a:r>
            <a:r>
              <a:rPr lang="fr-FR" sz="1400" dirty="0" smtClean="0">
                <a:latin typeface="Times New Roman" pitchFamily="16" charset="0"/>
              </a:rPr>
              <a:t> 			EFS et celles appartenant déjà au RFSP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400" dirty="0" smtClean="0">
                <a:latin typeface="Times New Roman" pitchFamily="16" charset="0"/>
              </a:rPr>
              <a:t>			Ile-de-France : tirage au sort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400" dirty="0" smtClean="0">
                <a:latin typeface="Times New Roman" pitchFamily="16" charset="0"/>
              </a:rPr>
              <a:t>			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400" dirty="0" smtClean="0">
                <a:latin typeface="Times New Roman" pitchFamily="16" charset="0"/>
              </a:rPr>
              <a:t>			→ </a:t>
            </a:r>
            <a:r>
              <a:rPr lang="fr-FR" sz="1400" b="1" dirty="0" smtClean="0">
                <a:latin typeface="Times New Roman" pitchFamily="16" charset="0"/>
              </a:rPr>
              <a:t>159</a:t>
            </a:r>
            <a:r>
              <a:rPr lang="fr-FR" sz="1400" dirty="0" smtClean="0">
                <a:latin typeface="Times New Roman" pitchFamily="16" charset="0"/>
              </a:rPr>
              <a:t> participantes (75,4% des 211 invitées)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sz="1400" dirty="0" smtClean="0">
              <a:latin typeface="Times New Roman" pitchFamily="16" charset="0"/>
            </a:endParaRP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400" b="1" dirty="0" smtClean="0">
                <a:solidFill>
                  <a:srgbClr val="FF3366"/>
                </a:solidFill>
                <a:latin typeface="Times New Roman" pitchFamily="16" charset="0"/>
              </a:rPr>
              <a:t>			Degré 2</a:t>
            </a:r>
            <a:endParaRPr lang="fr-FR" sz="1400" dirty="0" smtClean="0">
              <a:latin typeface="Times New Roman" pitchFamily="16" charset="0"/>
            </a:endParaRP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400" dirty="0" smtClean="0">
                <a:latin typeface="Times New Roman" pitchFamily="16" charset="0"/>
              </a:rPr>
              <a:t>			vagues 2, 3 et 4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sz="1400" dirty="0" smtClean="0">
              <a:latin typeface="Times New Roman" pitchFamily="16" charset="0"/>
            </a:endParaRP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400" b="1" dirty="0" smtClean="0">
                <a:solidFill>
                  <a:srgbClr val="FF3366"/>
                </a:solidFill>
                <a:latin typeface="Times New Roman" pitchFamily="16" charset="0"/>
              </a:rPr>
              <a:t>			Degré 3 </a:t>
            </a:r>
            <a:endParaRPr lang="fr-FR" sz="1400" dirty="0" smtClean="0">
              <a:latin typeface="Times New Roman" pitchFamily="16" charset="0"/>
            </a:endParaRP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400" dirty="0" smtClean="0">
                <a:latin typeface="Times New Roman" pitchFamily="16" charset="0"/>
              </a:rPr>
              <a:t>			Exhaustif : enquête auprès de tous les </a:t>
            </a:r>
            <a:r>
              <a:rPr lang="fr-FR" sz="1400" b="1" dirty="0" smtClean="0">
                <a:solidFill>
                  <a:srgbClr val="FF3366"/>
                </a:solidFill>
                <a:latin typeface="Times New Roman" pitchFamily="16" charset="0"/>
              </a:rPr>
              <a:t>nourrissons</a:t>
            </a:r>
            <a:r>
              <a:rPr lang="fr-FR" sz="1400" dirty="0" smtClean="0">
                <a:latin typeface="Times New Roman" pitchFamily="16" charset="0"/>
              </a:rPr>
              <a:t> éligibles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400" dirty="0" smtClean="0">
                <a:latin typeface="Times New Roman" pitchFamily="16" charset="0"/>
              </a:rPr>
              <a:t>		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400" dirty="0" smtClean="0">
                <a:latin typeface="Times New Roman" pitchFamily="16" charset="0"/>
              </a:rPr>
              <a:t>			mais contraintes matérielles, volumes de matrices disponibles en </a:t>
            </a:r>
            <a:r>
              <a:rPr lang="fr-FR" sz="1400" dirty="0" err="1" smtClean="0">
                <a:latin typeface="Times New Roman" pitchFamily="16" charset="0"/>
              </a:rPr>
              <a:t>biothèque</a:t>
            </a:r>
            <a:endParaRPr lang="fr-FR" sz="1400" dirty="0" smtClean="0">
              <a:latin typeface="Times New Roman" pitchFamily="16" charset="0"/>
            </a:endParaRP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400" dirty="0" smtClean="0">
                <a:latin typeface="Times New Roman" pitchFamily="16" charset="0"/>
              </a:rPr>
              <a:t>			Réalisation ET non-refus de conservation : </a:t>
            </a:r>
            <a:r>
              <a:rPr lang="fr-FR" sz="1400" b="1" dirty="0" smtClean="0">
                <a:latin typeface="Times New Roman" pitchFamily="16" charset="0"/>
              </a:rPr>
              <a:t>53.2%</a:t>
            </a:r>
            <a:r>
              <a:rPr lang="fr-FR" sz="1400" dirty="0" smtClean="0">
                <a:latin typeface="Times New Roman" pitchFamily="16" charset="0"/>
              </a:rPr>
              <a:t> des mères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400" dirty="0" smtClean="0">
                <a:latin typeface="Times New Roman" pitchFamily="16" charset="0"/>
              </a:rPr>
              <a:t> </a:t>
            </a:r>
            <a:endParaRPr lang="fr-FR" sz="1400" dirty="0">
              <a:latin typeface="Times New Roman" pitchFamily="16" charset="0"/>
            </a:endParaRP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sz="1400" dirty="0" smtClean="0">
              <a:latin typeface="Times New Roman" pitchFamily="16" charset="0"/>
            </a:endParaRP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400" b="1" dirty="0" smtClean="0">
                <a:solidFill>
                  <a:srgbClr val="FF3399"/>
                </a:solidFill>
                <a:latin typeface="Times New Roman" pitchFamily="16" charset="0"/>
              </a:rPr>
              <a:t>			</a:t>
            </a:r>
            <a:endParaRPr lang="fr-FR" sz="1400" b="1" dirty="0" smtClean="0">
              <a:solidFill>
                <a:srgbClr val="FF3366"/>
              </a:solidFill>
              <a:latin typeface="Times New Roman" pitchFamily="16" charset="0"/>
            </a:endParaRPr>
          </a:p>
        </p:txBody>
      </p:sp>
      <p:pic>
        <p:nvPicPr>
          <p:cNvPr id="3" name="Picture 2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1625" y="5876925"/>
            <a:ext cx="3825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8" name="ZoneTexte 7"/>
          <p:cNvSpPr txBox="1"/>
          <p:nvPr/>
        </p:nvSpPr>
        <p:spPr>
          <a:xfrm>
            <a:off x="5887284" y="6219031"/>
            <a:ext cx="25010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solidFill>
                  <a:srgbClr val="14DE66"/>
                </a:solidFill>
                <a:latin typeface="Times New Roman" pitchFamily="18" charset="0"/>
                <a:cs typeface="Times New Roman" pitchFamily="18" charset="0"/>
              </a:rPr>
              <a:t>« représentativité » à suivre</a:t>
            </a:r>
            <a:endParaRPr lang="fr-FR" sz="1600" dirty="0">
              <a:solidFill>
                <a:srgbClr val="14DE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Taux de non-participation des parents</a:t>
            </a:r>
            <a:br>
              <a:rPr lang="fr-FR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par critères sociodémographiques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Graphique 4"/>
          <p:cNvGraphicFramePr/>
          <p:nvPr/>
        </p:nvGraphicFramePr>
        <p:xfrm>
          <a:off x="4932040" y="3140968"/>
          <a:ext cx="3672408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aphique 5"/>
          <p:cNvGraphicFramePr/>
          <p:nvPr/>
        </p:nvGraphicFramePr>
        <p:xfrm>
          <a:off x="179512" y="1412776"/>
          <a:ext cx="3672408" cy="35010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Graphique 8"/>
          <p:cNvGraphicFramePr/>
          <p:nvPr/>
        </p:nvGraphicFramePr>
        <p:xfrm>
          <a:off x="6516216" y="1772816"/>
          <a:ext cx="2145407" cy="15358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Graphique 11"/>
          <p:cNvGraphicFramePr/>
          <p:nvPr/>
        </p:nvGraphicFramePr>
        <p:xfrm>
          <a:off x="2483768" y="4409728"/>
          <a:ext cx="2160240" cy="2448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13" name="Picture 2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01625" y="5876925"/>
            <a:ext cx="3825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914400" y="2107654"/>
            <a:ext cx="7690048" cy="1924050"/>
          </a:xfrm>
        </p:spPr>
        <p:txBody>
          <a:bodyPr/>
          <a:lstStyle/>
          <a:p>
            <a:r>
              <a:rPr lang="fr-FR" sz="3200" dirty="0" smtClean="0">
                <a:latin typeface="Calibri" pitchFamily="34" charset="0"/>
              </a:rPr>
              <a:t>Les premières étapes du suivi : analyse de la participation</a:t>
            </a:r>
            <a:endParaRPr lang="fr-FR" sz="3200" dirty="0">
              <a:latin typeface="Calibri" pitchFamily="34" charset="0"/>
            </a:endParaRPr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>
          <a:xfrm>
            <a:off x="914400" y="4412704"/>
            <a:ext cx="7690048" cy="1752600"/>
          </a:xfrm>
        </p:spPr>
        <p:txBody>
          <a:bodyPr>
            <a:normAutofit/>
          </a:bodyPr>
          <a:lstStyle/>
          <a:p>
            <a:r>
              <a:rPr lang="fr-FR" dirty="0" smtClean="0">
                <a:latin typeface="Calibri" pitchFamily="34" charset="0"/>
              </a:rPr>
              <a:t>J-L </a:t>
            </a:r>
            <a:r>
              <a:rPr lang="fr-FR" dirty="0" err="1" smtClean="0">
                <a:latin typeface="Calibri" pitchFamily="34" charset="0"/>
              </a:rPr>
              <a:t>Lanoë</a:t>
            </a:r>
            <a:r>
              <a:rPr lang="fr-FR" dirty="0" smtClean="0">
                <a:latin typeface="Calibri" pitchFamily="34" charset="0"/>
              </a:rPr>
              <a:t/>
            </a:r>
            <a:br>
              <a:rPr lang="fr-FR" dirty="0" smtClean="0">
                <a:latin typeface="Calibri" pitchFamily="34" charset="0"/>
              </a:rPr>
            </a:br>
            <a:endParaRPr lang="fr-FR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1043608" y="332656"/>
            <a:ext cx="7690048" cy="936104"/>
          </a:xfrm>
        </p:spPr>
        <p:txBody>
          <a:bodyPr/>
          <a:lstStyle/>
          <a:p>
            <a:r>
              <a:rPr lang="fr-FR" sz="20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/>
            </a:r>
            <a:br>
              <a:rPr lang="fr-FR" sz="20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</a:br>
            <a:r>
              <a:rPr lang="fr-FR" sz="20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/>
            </a:r>
            <a:br>
              <a:rPr lang="fr-FR" sz="20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</a:br>
            <a:r>
              <a:rPr lang="fr-FR" sz="20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/>
            </a:r>
            <a:br>
              <a:rPr lang="fr-FR" sz="20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</a:br>
            <a:r>
              <a:rPr lang="fr-FR" sz="2000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/>
            </a:r>
            <a:br>
              <a:rPr lang="fr-FR" sz="2000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</a:br>
            <a:r>
              <a:rPr lang="fr-FR" sz="20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/>
            </a:r>
            <a:br>
              <a:rPr lang="fr-FR" sz="20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</a:br>
            <a:r>
              <a:rPr lang="fr-FR" sz="2000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/>
            </a:r>
            <a:br>
              <a:rPr lang="fr-FR" sz="2000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</a:br>
            <a:r>
              <a:rPr lang="fr-FR" sz="2000" dirty="0" smtClean="0">
                <a:solidFill>
                  <a:srgbClr val="002060"/>
                </a:solidFill>
                <a:latin typeface="Calibri" pitchFamily="34" charset="0"/>
                <a:ea typeface="+mn-ea"/>
                <a:cs typeface="+mn-cs"/>
              </a:rPr>
              <a:t>Après </a:t>
            </a:r>
            <a:r>
              <a:rPr lang="fr-FR" sz="2000" dirty="0">
                <a:solidFill>
                  <a:srgbClr val="002060"/>
                </a:solidFill>
                <a:latin typeface="Calibri" pitchFamily="34" charset="0"/>
                <a:ea typeface="+mn-ea"/>
                <a:cs typeface="+mn-cs"/>
              </a:rPr>
              <a:t>l’enquête en maternité </a:t>
            </a:r>
            <a:r>
              <a:rPr lang="fr-FR" sz="2000" dirty="0">
                <a:latin typeface="Calibri" pitchFamily="34" charset="0"/>
              </a:rPr>
              <a:t>:</a:t>
            </a:r>
            <a:br>
              <a:rPr lang="fr-FR" sz="2000" dirty="0">
                <a:latin typeface="Calibri" pitchFamily="34" charset="0"/>
              </a:rPr>
            </a:br>
            <a:endParaRPr lang="fr-FR" sz="2000" dirty="0">
              <a:latin typeface="Calibri" pitchFamily="34" charset="0"/>
            </a:endParaRPr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>
          <a:xfrm>
            <a:off x="323528" y="1628800"/>
            <a:ext cx="8568952" cy="4536504"/>
          </a:xfrm>
        </p:spPr>
        <p:txBody>
          <a:bodyPr>
            <a:normAutofit/>
          </a:bodyPr>
          <a:lstStyle/>
          <a:p>
            <a:pPr algn="l"/>
            <a:r>
              <a:rPr lang="fr-FR" dirty="0" smtClean="0"/>
              <a:t>- </a:t>
            </a:r>
            <a:r>
              <a:rPr lang="fr-FR" dirty="0" smtClean="0">
                <a:latin typeface="Calibri" pitchFamily="34" charset="0"/>
              </a:rPr>
              <a:t>première enquête téléphonique réalisée </a:t>
            </a:r>
            <a:r>
              <a:rPr lang="fr-FR" dirty="0" smtClean="0">
                <a:solidFill>
                  <a:srgbClr val="002060"/>
                </a:solidFill>
                <a:latin typeface="Calibri" pitchFamily="34" charset="0"/>
              </a:rPr>
              <a:t>deux mois </a:t>
            </a:r>
            <a:r>
              <a:rPr lang="fr-FR" dirty="0" smtClean="0">
                <a:latin typeface="Calibri" pitchFamily="34" charset="0"/>
              </a:rPr>
              <a:t>après la naissance des enfants puis une seconde  </a:t>
            </a:r>
            <a:r>
              <a:rPr lang="fr-FR" dirty="0" smtClean="0">
                <a:solidFill>
                  <a:srgbClr val="002060"/>
                </a:solidFill>
                <a:latin typeface="Calibri" pitchFamily="34" charset="0"/>
              </a:rPr>
              <a:t>1 an après la naissance</a:t>
            </a:r>
          </a:p>
          <a:p>
            <a:pPr algn="l"/>
            <a:r>
              <a:rPr lang="fr-FR" dirty="0" smtClean="0">
                <a:latin typeface="Calibri" pitchFamily="34" charset="0"/>
              </a:rPr>
              <a:t>- l’une et l’autre des enquêtes ont comporté </a:t>
            </a:r>
            <a:r>
              <a:rPr lang="fr-FR" dirty="0" smtClean="0">
                <a:solidFill>
                  <a:srgbClr val="002060"/>
                </a:solidFill>
                <a:latin typeface="Calibri" pitchFamily="34" charset="0"/>
              </a:rPr>
              <a:t>quatre vagues </a:t>
            </a:r>
            <a:r>
              <a:rPr lang="fr-FR" dirty="0" smtClean="0">
                <a:latin typeface="Calibri" pitchFamily="34" charset="0"/>
              </a:rPr>
              <a:t>(avril, juillet octobre et décembre) correspondant aux vagues d’inclusion en maternité,</a:t>
            </a:r>
          </a:p>
          <a:p>
            <a:pPr algn="l"/>
            <a:r>
              <a:rPr lang="fr-FR" dirty="0" smtClean="0">
                <a:latin typeface="Calibri" pitchFamily="34" charset="0"/>
              </a:rPr>
              <a:t>- Enquêtes réalisées auprès </a:t>
            </a:r>
            <a:r>
              <a:rPr lang="fr-FR" dirty="0" smtClean="0">
                <a:solidFill>
                  <a:srgbClr val="002060"/>
                </a:solidFill>
                <a:latin typeface="Calibri" pitchFamily="34" charset="0"/>
              </a:rPr>
              <a:t>des parents</a:t>
            </a:r>
            <a:r>
              <a:rPr lang="fr-FR" dirty="0" smtClean="0">
                <a:latin typeface="Calibri" pitchFamily="34" charset="0"/>
              </a:rPr>
              <a:t> : père et mère (qu’ils cohabitent ou pas), mère et conjointe cohabitant avec la mère, mère seulement (si pas de père connu ou père décédé),</a:t>
            </a:r>
          </a:p>
          <a:p>
            <a:pPr algn="l"/>
            <a:r>
              <a:rPr lang="fr-FR" dirty="0" smtClean="0">
                <a:latin typeface="Calibri" pitchFamily="34" charset="0"/>
              </a:rPr>
              <a:t>- Sauf dans le cas où l’enfant vivait ‘avec son père et pas sa mère’, la mère était par définition le </a:t>
            </a:r>
            <a:r>
              <a:rPr lang="fr-FR" dirty="0" smtClean="0">
                <a:solidFill>
                  <a:srgbClr val="002060"/>
                </a:solidFill>
                <a:latin typeface="Calibri" pitchFamily="34" charset="0"/>
              </a:rPr>
              <a:t>parent référent</a:t>
            </a:r>
            <a:r>
              <a:rPr lang="fr-FR" dirty="0" smtClean="0">
                <a:latin typeface="Calibri" pitchFamily="34" charset="0"/>
              </a:rPr>
              <a:t>, c’est-à-dire celui qui répondait au questionnaire comportant les plus d’informations concernant l’enfant</a:t>
            </a:r>
            <a:endParaRPr lang="fr-FR" sz="2400" dirty="0" smtClean="0">
              <a:latin typeface="Calibri" pitchFamily="34" charset="0"/>
            </a:endParaRPr>
          </a:p>
          <a:p>
            <a:pPr algn="l"/>
            <a:endParaRPr lang="fr-FR" sz="32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149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0"/>
            <a:ext cx="7992888" cy="1340768"/>
          </a:xfrm>
        </p:spPr>
        <p:txBody>
          <a:bodyPr>
            <a:normAutofit fontScale="90000"/>
          </a:bodyPr>
          <a:lstStyle/>
          <a:p>
            <a:pPr algn="l"/>
            <a:r>
              <a:rPr lang="fr-FR" sz="3200" dirty="0" smtClean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 	</a:t>
            </a:r>
            <a:br>
              <a:rPr lang="fr-FR" sz="3200" dirty="0" smtClean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fr-FR" sz="3200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/>
            </a:r>
            <a:br>
              <a:rPr lang="fr-FR" sz="3200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</a:br>
            <a:r>
              <a:rPr lang="fr-FR" sz="2200" dirty="0" smtClean="0">
                <a:solidFill>
                  <a:srgbClr val="002060"/>
                </a:solidFill>
                <a:ea typeface="+mn-ea"/>
                <a:cs typeface="+mn-cs"/>
              </a:rPr>
              <a:t>Enquête téléphonique à deux mois après la naissance des enfants</a:t>
            </a:r>
            <a:r>
              <a:rPr lang="fr-FR" sz="2200" dirty="0" smtClean="0"/>
              <a:t/>
            </a:r>
            <a:br>
              <a:rPr lang="fr-FR" sz="2200" dirty="0" smtClean="0"/>
            </a:br>
            <a:r>
              <a:rPr lang="fr-FR" sz="2200" b="1" dirty="0">
                <a:solidFill>
                  <a:schemeClr val="accent5">
                    <a:lumMod val="50000"/>
                  </a:schemeClr>
                </a:solidFill>
                <a:ea typeface="+mn-ea"/>
                <a:cs typeface="+mn-cs"/>
              </a:rPr>
              <a:t/>
            </a:r>
            <a:br>
              <a:rPr lang="fr-FR" sz="2200" b="1" dirty="0">
                <a:solidFill>
                  <a:schemeClr val="accent5">
                    <a:lumMod val="50000"/>
                  </a:schemeClr>
                </a:solidFill>
                <a:ea typeface="+mn-ea"/>
                <a:cs typeface="+mn-cs"/>
              </a:rPr>
            </a:br>
            <a:endParaRPr lang="fr-FR" sz="2200" b="1" dirty="0">
              <a:solidFill>
                <a:schemeClr val="accent5">
                  <a:lumMod val="50000"/>
                </a:schemeClr>
              </a:solidFill>
              <a:ea typeface="+mn-ea"/>
              <a:cs typeface="+mn-cs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1520" y="1556792"/>
            <a:ext cx="8712968" cy="5184576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fr-FR" sz="2000" dirty="0" smtClean="0">
              <a:solidFill>
                <a:srgbClr val="0099FF"/>
              </a:solidFill>
            </a:endParaRPr>
          </a:p>
          <a:p>
            <a:pPr lvl="0">
              <a:buNone/>
            </a:pPr>
            <a:r>
              <a:rPr lang="fr-FR" sz="2000" dirty="0" smtClean="0">
                <a:solidFill>
                  <a:srgbClr val="002060"/>
                </a:solidFill>
              </a:rPr>
              <a:t>Contact initial pris avec les mères ayant donné leur consentement en maternité</a:t>
            </a:r>
            <a:r>
              <a:rPr lang="fr-FR" sz="2000" dirty="0" smtClean="0">
                <a:solidFill>
                  <a:srgbClr val="0099FF"/>
                </a:solidFill>
              </a:rPr>
              <a:t> </a:t>
            </a:r>
          </a:p>
          <a:p>
            <a:pPr lvl="0">
              <a:buNone/>
            </a:pPr>
            <a:endParaRPr lang="fr-FR" sz="2000" dirty="0" smtClean="0">
              <a:solidFill>
                <a:srgbClr val="0099FF"/>
              </a:solidFill>
            </a:endParaRPr>
          </a:p>
          <a:p>
            <a:pPr lvl="0">
              <a:buClr>
                <a:srgbClr val="002060"/>
              </a:buClr>
            </a:pPr>
            <a:r>
              <a:rPr lang="fr-FR" sz="2000" dirty="0" smtClean="0"/>
              <a:t>18 027 mères à contacter et 18 315 enfants concernés</a:t>
            </a:r>
          </a:p>
          <a:p>
            <a:pPr marL="0" lvl="0" indent="0">
              <a:buClr>
                <a:srgbClr val="002060"/>
              </a:buClr>
              <a:buNone/>
            </a:pPr>
            <a:endParaRPr lang="fr-FR" sz="2000" dirty="0" smtClean="0"/>
          </a:p>
          <a:p>
            <a:pPr lvl="0">
              <a:buClr>
                <a:srgbClr val="002060"/>
              </a:buClr>
            </a:pPr>
            <a:r>
              <a:rPr lang="fr-FR" sz="2000" dirty="0" smtClean="0"/>
              <a:t>29 enfants nés hors dates d’inclusion  dans 29 familles</a:t>
            </a:r>
          </a:p>
          <a:p>
            <a:pPr lvl="0">
              <a:buClr>
                <a:srgbClr val="002060"/>
              </a:buClr>
              <a:buFont typeface="Courier New" pitchFamily="49" charset="0"/>
              <a:buChar char="o"/>
            </a:pPr>
            <a:endParaRPr lang="fr-FR" sz="2000" dirty="0" smtClean="0">
              <a:solidFill>
                <a:srgbClr val="0099FF"/>
              </a:solidFill>
            </a:endParaRPr>
          </a:p>
          <a:p>
            <a:pPr>
              <a:buFont typeface="Wingdings" pitchFamily="2" charset="2"/>
              <a:buChar char="§"/>
            </a:pPr>
            <a:endParaRPr lang="fr-FR" sz="2000" dirty="0">
              <a:solidFill>
                <a:srgbClr val="0099FF"/>
              </a:solidFill>
            </a:endParaRPr>
          </a:p>
          <a:p>
            <a:pPr lvl="0">
              <a:buNone/>
            </a:pPr>
            <a:r>
              <a:rPr lang="fr-FR" sz="2000" dirty="0" smtClean="0">
                <a:solidFill>
                  <a:srgbClr val="0099FF"/>
                </a:solidFill>
              </a:rPr>
              <a:t>   </a:t>
            </a:r>
            <a:r>
              <a:rPr lang="fr-FR" sz="2000" dirty="0" smtClean="0">
                <a:sym typeface="Wingdings" pitchFamily="2" charset="2"/>
              </a:rPr>
              <a:t> </a:t>
            </a:r>
            <a:r>
              <a:rPr lang="fr-FR" sz="2000" dirty="0" smtClean="0">
                <a:solidFill>
                  <a:srgbClr val="0099FF"/>
                </a:solidFill>
              </a:rPr>
              <a:t> </a:t>
            </a:r>
            <a:r>
              <a:rPr lang="fr-FR" sz="2400" dirty="0" smtClean="0">
                <a:solidFill>
                  <a:srgbClr val="002060"/>
                </a:solidFill>
              </a:rPr>
              <a:t>17 998 mères à contacter et 18 286 enfants concernés</a:t>
            </a:r>
          </a:p>
          <a:p>
            <a:pPr lvl="0">
              <a:buNone/>
            </a:pPr>
            <a:endParaRPr lang="fr-FR" sz="2400" dirty="0">
              <a:solidFill>
                <a:srgbClr val="0099FF"/>
              </a:solidFill>
            </a:endParaRPr>
          </a:p>
          <a:p>
            <a:pPr lvl="0">
              <a:buNone/>
            </a:pPr>
            <a:endParaRPr lang="fr-FR" sz="2000" dirty="0" smtClean="0">
              <a:solidFill>
                <a:srgbClr val="0099FF"/>
              </a:solidFill>
            </a:endParaRPr>
          </a:p>
          <a:p>
            <a:pPr marL="0" indent="0">
              <a:buNone/>
            </a:pPr>
            <a:r>
              <a:rPr lang="fr-FR" sz="20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417099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0"/>
            <a:ext cx="7992888" cy="1340768"/>
          </a:xfrm>
        </p:spPr>
        <p:txBody>
          <a:bodyPr>
            <a:normAutofit fontScale="90000"/>
          </a:bodyPr>
          <a:lstStyle/>
          <a:p>
            <a:pPr algn="l"/>
            <a:r>
              <a:rPr lang="fr-FR" sz="3200" dirty="0" smtClean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 	</a:t>
            </a:r>
            <a:br>
              <a:rPr lang="fr-FR" sz="3200" dirty="0" smtClean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fr-FR" sz="3200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/>
            </a:r>
            <a:br>
              <a:rPr lang="fr-FR" sz="3200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</a:br>
            <a:r>
              <a:rPr lang="fr-FR" sz="2200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Enquête téléphonique à deux mois après la naissance des enfants. Participation des familles : 3 vagues vs 4 vagues</a:t>
            </a: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2000" b="1" dirty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/>
            </a:r>
            <a:br>
              <a:rPr lang="fr-FR" sz="2000" b="1" dirty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</a:br>
            <a:endParaRPr lang="fr-FR" sz="2000" b="1" dirty="0">
              <a:solidFill>
                <a:schemeClr val="accent5">
                  <a:lumMod val="5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1520" y="1556792"/>
            <a:ext cx="8712968" cy="5184576"/>
          </a:xfrm>
        </p:spPr>
        <p:txBody>
          <a:bodyPr>
            <a:normAutofit fontScale="70000" lnSpcReduction="20000"/>
          </a:bodyPr>
          <a:lstStyle/>
          <a:p>
            <a:pPr lvl="0">
              <a:buNone/>
            </a:pPr>
            <a:endParaRPr lang="fr-FR" sz="2000" dirty="0" smtClean="0">
              <a:solidFill>
                <a:srgbClr val="0099FF"/>
              </a:solidFill>
            </a:endParaRPr>
          </a:p>
          <a:p>
            <a:pPr lvl="0">
              <a:buNone/>
            </a:pPr>
            <a:r>
              <a:rPr lang="fr-FR" sz="2000" dirty="0" smtClean="0">
                <a:solidFill>
                  <a:srgbClr val="002060"/>
                </a:solidFill>
              </a:rPr>
              <a:t>	</a:t>
            </a:r>
            <a:r>
              <a:rPr lang="fr-FR" sz="3100" dirty="0" smtClean="0"/>
              <a:t>Familles ayant participé à l’enquête : </a:t>
            </a:r>
            <a:r>
              <a:rPr lang="fr-FR" sz="2600" dirty="0" smtClean="0"/>
              <a:t>au moins le parent  référent a été complètement enquêté</a:t>
            </a:r>
          </a:p>
          <a:p>
            <a:pPr lvl="0">
              <a:buNone/>
            </a:pPr>
            <a:endParaRPr lang="fr-FR" sz="2000" dirty="0" smtClean="0">
              <a:solidFill>
                <a:srgbClr val="002060"/>
              </a:solidFill>
            </a:endParaRPr>
          </a:p>
          <a:p>
            <a:pPr lvl="0">
              <a:buNone/>
            </a:pPr>
            <a:r>
              <a:rPr lang="fr-FR" sz="2000" dirty="0">
                <a:solidFill>
                  <a:srgbClr val="002060"/>
                </a:solidFill>
              </a:rPr>
              <a:t> </a:t>
            </a:r>
            <a:r>
              <a:rPr lang="fr-FR" sz="2000" dirty="0" smtClean="0">
                <a:solidFill>
                  <a:srgbClr val="002060"/>
                </a:solidFill>
              </a:rPr>
              <a:t>        </a:t>
            </a:r>
            <a:r>
              <a:rPr lang="fr-FR" sz="2000" b="1" dirty="0" smtClean="0">
                <a:solidFill>
                  <a:srgbClr val="002060"/>
                </a:solidFill>
              </a:rPr>
              <a:t>- </a:t>
            </a:r>
            <a:r>
              <a:rPr lang="fr-FR" sz="2000" dirty="0" smtClean="0">
                <a:solidFill>
                  <a:srgbClr val="002060"/>
                </a:solidFill>
              </a:rPr>
              <a:t>  </a:t>
            </a:r>
            <a:r>
              <a:rPr lang="fr-FR" sz="2600" dirty="0" smtClean="0"/>
              <a:t>Les 4 vagues : 	15 661/17 998  : </a:t>
            </a:r>
            <a:r>
              <a:rPr lang="fr-FR" sz="2600" dirty="0" smtClean="0">
                <a:solidFill>
                  <a:srgbClr val="002060"/>
                </a:solidFill>
              </a:rPr>
              <a:t>87,06 %</a:t>
            </a:r>
            <a:r>
              <a:rPr lang="fr-FR" sz="2600" dirty="0" smtClean="0"/>
              <a:t>      (</a:t>
            </a:r>
            <a:r>
              <a:rPr lang="fr-FR" sz="2600" dirty="0" smtClean="0">
                <a:solidFill>
                  <a:srgbClr val="002060"/>
                </a:solidFill>
              </a:rPr>
              <a:t>87,02 %</a:t>
            </a:r>
            <a:r>
              <a:rPr lang="fr-FR" sz="2600" dirty="0" smtClean="0"/>
              <a:t> des enfants)</a:t>
            </a:r>
          </a:p>
          <a:p>
            <a:pPr>
              <a:buNone/>
            </a:pPr>
            <a:r>
              <a:rPr lang="fr-FR" sz="2600" dirty="0" smtClean="0"/>
              <a:t>	 - Les vagues 1,2,3	10 787/12 396  : </a:t>
            </a:r>
            <a:r>
              <a:rPr lang="fr-FR" sz="2600" dirty="0" smtClean="0">
                <a:solidFill>
                  <a:srgbClr val="002060"/>
                </a:solidFill>
              </a:rPr>
              <a:t>87,05 %</a:t>
            </a:r>
            <a:r>
              <a:rPr lang="fr-FR" sz="2600" dirty="0" smtClean="0"/>
              <a:t>       (</a:t>
            </a:r>
            <a:r>
              <a:rPr lang="fr-FR" sz="2600" dirty="0" smtClean="0">
                <a:solidFill>
                  <a:srgbClr val="002060"/>
                </a:solidFill>
              </a:rPr>
              <a:t>87,02 %</a:t>
            </a:r>
            <a:r>
              <a:rPr lang="fr-FR" sz="2600" dirty="0" smtClean="0"/>
              <a:t> </a:t>
            </a:r>
            <a:r>
              <a:rPr lang="fr-FR" sz="2600" dirty="0"/>
              <a:t>des enfants</a:t>
            </a:r>
            <a:r>
              <a:rPr lang="fr-FR" sz="2600" dirty="0" smtClean="0"/>
              <a:t>)</a:t>
            </a:r>
          </a:p>
          <a:p>
            <a:pPr>
              <a:buNone/>
            </a:pPr>
            <a:endParaRPr lang="fr-FR" sz="2600" dirty="0" smtClean="0"/>
          </a:p>
          <a:p>
            <a:pPr>
              <a:buNone/>
            </a:pPr>
            <a:endParaRPr lang="fr-FR" sz="1800" dirty="0"/>
          </a:p>
          <a:p>
            <a:pPr>
              <a:buNone/>
            </a:pPr>
            <a:r>
              <a:rPr lang="fr-FR" sz="2000" dirty="0"/>
              <a:t>	</a:t>
            </a:r>
            <a:r>
              <a:rPr lang="fr-FR" sz="2000" dirty="0" smtClean="0"/>
              <a:t>- </a:t>
            </a:r>
            <a:r>
              <a:rPr lang="fr-FR" sz="3100" dirty="0" smtClean="0"/>
              <a:t>Familles </a:t>
            </a:r>
            <a:r>
              <a:rPr lang="fr-FR" sz="3100" dirty="0"/>
              <a:t>complètement enquêtées </a:t>
            </a:r>
            <a:r>
              <a:rPr lang="fr-FR" sz="3100" dirty="0" smtClean="0"/>
              <a:t>: </a:t>
            </a:r>
            <a:r>
              <a:rPr lang="fr-FR" sz="2600" dirty="0" smtClean="0"/>
              <a:t>père </a:t>
            </a:r>
            <a:r>
              <a:rPr lang="fr-FR" sz="2600" dirty="0"/>
              <a:t>et mère si un père connu, père et </a:t>
            </a:r>
            <a:r>
              <a:rPr lang="fr-FR" sz="2600" dirty="0" smtClean="0"/>
              <a:t>conjointe </a:t>
            </a:r>
            <a:r>
              <a:rPr lang="fr-FR" sz="2600" dirty="0"/>
              <a:t>si une conjointe dans le ménage, mère seule si pas de père ou de conjointe, père </a:t>
            </a:r>
            <a:r>
              <a:rPr lang="fr-FR" sz="2600" dirty="0" smtClean="0"/>
              <a:t>seul si père </a:t>
            </a:r>
            <a:r>
              <a:rPr lang="fr-FR" sz="2600" dirty="0"/>
              <a:t>référent  se substituant à la mère</a:t>
            </a:r>
            <a:r>
              <a:rPr lang="fr-FR" sz="3100" dirty="0"/>
              <a:t> </a:t>
            </a:r>
            <a:r>
              <a:rPr lang="fr-FR" sz="2600" dirty="0" smtClean="0"/>
              <a:t>(problème </a:t>
            </a:r>
            <a:r>
              <a:rPr lang="fr-FR" sz="2600" dirty="0"/>
              <a:t>de langue, </a:t>
            </a:r>
            <a:r>
              <a:rPr lang="fr-FR" sz="2600" dirty="0" smtClean="0"/>
              <a:t>d’alitement, d’absence longue durée </a:t>
            </a:r>
            <a:r>
              <a:rPr lang="fr-FR" sz="2600" dirty="0" smtClean="0">
                <a:solidFill>
                  <a:srgbClr val="002060"/>
                </a:solidFill>
              </a:rPr>
              <a:t>…)</a:t>
            </a:r>
          </a:p>
          <a:p>
            <a:pPr>
              <a:buNone/>
            </a:pPr>
            <a:r>
              <a:rPr lang="fr-FR" sz="2000" dirty="0" smtClean="0">
                <a:solidFill>
                  <a:srgbClr val="002060"/>
                </a:solidFill>
              </a:rPr>
              <a:t>       </a:t>
            </a:r>
            <a:endParaRPr lang="fr-FR" sz="2400" dirty="0" smtClean="0">
              <a:solidFill>
                <a:srgbClr val="002060"/>
              </a:solidFill>
            </a:endParaRPr>
          </a:p>
          <a:p>
            <a:pPr lvl="0">
              <a:buNone/>
            </a:pPr>
            <a:r>
              <a:rPr lang="fr-FR" sz="2400" dirty="0" smtClean="0"/>
              <a:t>	 </a:t>
            </a:r>
            <a:r>
              <a:rPr lang="fr-FR" sz="2600" dirty="0" smtClean="0"/>
              <a:t>-  les </a:t>
            </a:r>
            <a:r>
              <a:rPr lang="fr-FR" sz="2600" dirty="0"/>
              <a:t>4 vagues : 	</a:t>
            </a:r>
            <a:r>
              <a:rPr lang="fr-FR" sz="2600" dirty="0" smtClean="0"/>
              <a:t>12 522 /17 998  : </a:t>
            </a:r>
            <a:r>
              <a:rPr lang="fr-FR" sz="2600" dirty="0" smtClean="0">
                <a:solidFill>
                  <a:srgbClr val="002060"/>
                </a:solidFill>
              </a:rPr>
              <a:t>69,6 %         </a:t>
            </a:r>
            <a:r>
              <a:rPr lang="fr-FR" sz="2600" dirty="0" smtClean="0"/>
              <a:t>(</a:t>
            </a:r>
            <a:r>
              <a:rPr lang="fr-FR" sz="2600" dirty="0" smtClean="0">
                <a:solidFill>
                  <a:srgbClr val="002060"/>
                </a:solidFill>
              </a:rPr>
              <a:t>69,6 %</a:t>
            </a:r>
            <a:r>
              <a:rPr lang="fr-FR" sz="2600" dirty="0" smtClean="0"/>
              <a:t> </a:t>
            </a:r>
            <a:r>
              <a:rPr lang="fr-FR" sz="2600" dirty="0"/>
              <a:t>des enfants)</a:t>
            </a:r>
          </a:p>
          <a:p>
            <a:pPr>
              <a:buNone/>
            </a:pPr>
            <a:r>
              <a:rPr lang="fr-FR" sz="2600" dirty="0"/>
              <a:t>	 - </a:t>
            </a:r>
            <a:r>
              <a:rPr lang="fr-FR" sz="2600" dirty="0" smtClean="0"/>
              <a:t> Les </a:t>
            </a:r>
            <a:r>
              <a:rPr lang="fr-FR" sz="2600" dirty="0"/>
              <a:t>vagues 1,2,3	</a:t>
            </a:r>
            <a:r>
              <a:rPr lang="fr-FR" sz="2600" dirty="0" smtClean="0"/>
              <a:t>  8 666/ 12 396  : </a:t>
            </a:r>
            <a:r>
              <a:rPr lang="fr-FR" sz="2600" dirty="0" smtClean="0">
                <a:solidFill>
                  <a:srgbClr val="002060"/>
                </a:solidFill>
              </a:rPr>
              <a:t>69,7 </a:t>
            </a:r>
            <a:r>
              <a:rPr lang="fr-FR" sz="2600" dirty="0" smtClean="0"/>
              <a:t>%         (</a:t>
            </a:r>
            <a:r>
              <a:rPr lang="fr-FR" sz="2600" dirty="0" smtClean="0">
                <a:solidFill>
                  <a:srgbClr val="002060"/>
                </a:solidFill>
              </a:rPr>
              <a:t>69,8</a:t>
            </a:r>
            <a:r>
              <a:rPr lang="fr-FR" sz="2600" dirty="0" smtClean="0"/>
              <a:t>% </a:t>
            </a:r>
            <a:r>
              <a:rPr lang="fr-FR" sz="2600" dirty="0"/>
              <a:t>des enfants)</a:t>
            </a:r>
          </a:p>
          <a:p>
            <a:pPr lvl="0">
              <a:buNone/>
            </a:pPr>
            <a:endParaRPr lang="fr-FR" sz="2600" dirty="0">
              <a:solidFill>
                <a:srgbClr val="0099FF"/>
              </a:solidFill>
            </a:endParaRPr>
          </a:p>
          <a:p>
            <a:pPr lvl="0">
              <a:buNone/>
            </a:pPr>
            <a:endParaRPr lang="fr-FR" sz="2400" dirty="0">
              <a:solidFill>
                <a:srgbClr val="0099FF"/>
              </a:solidFill>
            </a:endParaRPr>
          </a:p>
          <a:p>
            <a:pPr lvl="0">
              <a:buNone/>
            </a:pPr>
            <a:endParaRPr lang="fr-FR" sz="2000" dirty="0" smtClean="0">
              <a:solidFill>
                <a:srgbClr val="0099FF"/>
              </a:solidFill>
            </a:endParaRPr>
          </a:p>
          <a:p>
            <a:pPr marL="0" indent="0">
              <a:buNone/>
            </a:pPr>
            <a:r>
              <a:rPr lang="fr-FR" sz="20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70694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27584" y="35130"/>
            <a:ext cx="7992888" cy="1340768"/>
          </a:xfrm>
        </p:spPr>
        <p:txBody>
          <a:bodyPr>
            <a:normAutofit fontScale="90000"/>
          </a:bodyPr>
          <a:lstStyle/>
          <a:p>
            <a:pPr algn="l"/>
            <a:r>
              <a:rPr lang="fr-FR" sz="3200" dirty="0" smtClean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 	</a:t>
            </a:r>
            <a:br>
              <a:rPr lang="fr-FR" sz="3200" dirty="0" smtClean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fr-FR" sz="3200" dirty="0" smtClean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/>
            </a:r>
            <a:br>
              <a:rPr lang="fr-FR" sz="3200" dirty="0" smtClean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fr-FR" sz="2200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Participation des mères à 2 mois et à 1 an  </a:t>
            </a:r>
            <a:r>
              <a:rPr lang="fr-FR" sz="2000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(3 vagues d’enquête)</a:t>
            </a:r>
            <a:r>
              <a:rPr lang="fr-FR" sz="20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/>
            </a:r>
            <a:br>
              <a:rPr lang="fr-FR" sz="20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</a:b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2000" b="1" dirty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/>
            </a:r>
            <a:br>
              <a:rPr lang="fr-FR" sz="2000" b="1" dirty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</a:br>
            <a:endParaRPr lang="fr-FR" sz="2000" b="1" dirty="0">
              <a:solidFill>
                <a:schemeClr val="accent5">
                  <a:lumMod val="5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1520" y="1484784"/>
            <a:ext cx="8712968" cy="5256584"/>
          </a:xfrm>
        </p:spPr>
        <p:txBody>
          <a:bodyPr>
            <a:normAutofit fontScale="25000" lnSpcReduction="20000"/>
          </a:bodyPr>
          <a:lstStyle/>
          <a:p>
            <a:pPr lvl="0">
              <a:buNone/>
            </a:pPr>
            <a:endParaRPr lang="fr-FR" sz="800" dirty="0" smtClean="0">
              <a:solidFill>
                <a:srgbClr val="0099FF"/>
              </a:solidFill>
            </a:endParaRPr>
          </a:p>
          <a:p>
            <a:pPr lvl="0">
              <a:buNone/>
            </a:pPr>
            <a:endParaRPr lang="fr-FR" sz="800" dirty="0" smtClean="0">
              <a:solidFill>
                <a:srgbClr val="0099FF"/>
              </a:solidFill>
            </a:endParaRPr>
          </a:p>
          <a:p>
            <a:pPr marL="3657600" lvl="8" indent="0">
              <a:buClr>
                <a:srgbClr val="002060"/>
              </a:buClr>
              <a:buNone/>
            </a:pPr>
            <a:r>
              <a:rPr lang="fr-FR" sz="6800" dirty="0" smtClean="0"/>
              <a:t>                               </a:t>
            </a:r>
            <a:r>
              <a:rPr lang="fr-FR" sz="6800" dirty="0" smtClean="0">
                <a:solidFill>
                  <a:srgbClr val="002060"/>
                </a:solidFill>
              </a:rPr>
              <a:t>Enquête 2 mois</a:t>
            </a:r>
            <a:r>
              <a:rPr lang="fr-FR" sz="6800" dirty="0">
                <a:solidFill>
                  <a:srgbClr val="002060"/>
                </a:solidFill>
              </a:rPr>
              <a:t> </a:t>
            </a:r>
            <a:r>
              <a:rPr lang="fr-FR" sz="6800" dirty="0" smtClean="0">
                <a:solidFill>
                  <a:srgbClr val="002060"/>
                </a:solidFill>
              </a:rPr>
              <a:t>       Enquête 1 an</a:t>
            </a:r>
          </a:p>
          <a:p>
            <a:pPr marL="3657600" lvl="8" indent="0">
              <a:buClr>
                <a:srgbClr val="002060"/>
              </a:buClr>
              <a:buNone/>
            </a:pPr>
            <a:endParaRPr lang="fr-FR" sz="6800" dirty="0" smtClean="0"/>
          </a:p>
          <a:p>
            <a:pPr>
              <a:buClr>
                <a:srgbClr val="002060"/>
              </a:buClr>
            </a:pPr>
            <a:r>
              <a:rPr lang="fr-FR" sz="8000" dirty="0" smtClean="0"/>
              <a:t>Non participation liée au protocole</a:t>
            </a:r>
            <a:r>
              <a:rPr lang="fr-FR" sz="8000" dirty="0"/>
              <a:t>	</a:t>
            </a:r>
            <a:r>
              <a:rPr lang="fr-FR" sz="8000" dirty="0" smtClean="0"/>
              <a:t>	3    </a:t>
            </a:r>
            <a:r>
              <a:rPr lang="fr-FR" sz="7200" dirty="0" smtClean="0">
                <a:solidFill>
                  <a:srgbClr val="002060"/>
                </a:solidFill>
              </a:rPr>
              <a:t>0,02 %</a:t>
            </a:r>
            <a:r>
              <a:rPr lang="fr-FR" sz="8000" dirty="0" smtClean="0">
                <a:solidFill>
                  <a:srgbClr val="002060"/>
                </a:solidFill>
              </a:rPr>
              <a:t>             </a:t>
            </a:r>
            <a:r>
              <a:rPr lang="fr-FR" sz="8000" dirty="0" smtClean="0"/>
              <a:t>3 </a:t>
            </a:r>
            <a:r>
              <a:rPr lang="fr-FR" sz="8000" dirty="0" smtClean="0">
                <a:solidFill>
                  <a:srgbClr val="002060"/>
                </a:solidFill>
              </a:rPr>
              <a:t>   </a:t>
            </a:r>
            <a:r>
              <a:rPr lang="fr-FR" sz="7200" dirty="0" smtClean="0">
                <a:solidFill>
                  <a:srgbClr val="002060"/>
                </a:solidFill>
              </a:rPr>
              <a:t>0,02 %</a:t>
            </a:r>
            <a:endParaRPr lang="fr-FR" sz="7200" dirty="0">
              <a:solidFill>
                <a:srgbClr val="002060"/>
              </a:solidFill>
            </a:endParaRPr>
          </a:p>
          <a:p>
            <a:pPr>
              <a:buClr>
                <a:srgbClr val="002060"/>
              </a:buClr>
            </a:pPr>
            <a:endParaRPr lang="fr-FR" sz="3600" dirty="0"/>
          </a:p>
          <a:p>
            <a:pPr>
              <a:buClr>
                <a:srgbClr val="002060"/>
              </a:buClr>
            </a:pPr>
            <a:r>
              <a:rPr lang="fr-FR" sz="8000" dirty="0" smtClean="0"/>
              <a:t>Impossible à joindre		</a:t>
            </a:r>
            <a:r>
              <a:rPr lang="fr-FR" sz="8000" dirty="0"/>
              <a:t> </a:t>
            </a:r>
            <a:r>
              <a:rPr lang="fr-FR" sz="8000" dirty="0" smtClean="0"/>
              <a:t>	             202   </a:t>
            </a:r>
            <a:r>
              <a:rPr lang="fr-FR" sz="7200" dirty="0" smtClean="0">
                <a:solidFill>
                  <a:srgbClr val="002060"/>
                </a:solidFill>
              </a:rPr>
              <a:t>1,6 %</a:t>
            </a:r>
            <a:r>
              <a:rPr lang="fr-FR" sz="8000" dirty="0" smtClean="0">
                <a:solidFill>
                  <a:srgbClr val="002060"/>
                </a:solidFill>
              </a:rPr>
              <a:t>           </a:t>
            </a:r>
            <a:r>
              <a:rPr lang="fr-FR" sz="8000" dirty="0" smtClean="0"/>
              <a:t>662</a:t>
            </a:r>
            <a:r>
              <a:rPr lang="fr-FR" sz="2000" dirty="0">
                <a:solidFill>
                  <a:srgbClr val="002060"/>
                </a:solidFill>
              </a:rPr>
              <a:t> </a:t>
            </a:r>
            <a:r>
              <a:rPr lang="fr-FR" sz="2000" dirty="0" smtClean="0">
                <a:solidFill>
                  <a:srgbClr val="002060"/>
                </a:solidFill>
              </a:rPr>
              <a:t>           </a:t>
            </a:r>
            <a:r>
              <a:rPr lang="fr-FR" sz="7200" dirty="0" smtClean="0">
                <a:solidFill>
                  <a:srgbClr val="002060"/>
                </a:solidFill>
              </a:rPr>
              <a:t>5,3  %</a:t>
            </a:r>
            <a:endParaRPr lang="fr-FR" sz="7200" dirty="0">
              <a:solidFill>
                <a:srgbClr val="002060"/>
              </a:solidFill>
            </a:endParaRPr>
          </a:p>
          <a:p>
            <a:pPr>
              <a:buClr>
                <a:srgbClr val="002060"/>
              </a:buClr>
            </a:pPr>
            <a:endParaRPr lang="fr-FR" sz="3600" dirty="0"/>
          </a:p>
          <a:p>
            <a:pPr>
              <a:buClr>
                <a:srgbClr val="002060"/>
              </a:buClr>
            </a:pPr>
            <a:r>
              <a:rPr lang="fr-FR" sz="8000" dirty="0" smtClean="0"/>
              <a:t>Enquête impossible (problème de langue …)        142   </a:t>
            </a:r>
            <a:r>
              <a:rPr lang="fr-FR" sz="7200" dirty="0" smtClean="0">
                <a:solidFill>
                  <a:srgbClr val="002060"/>
                </a:solidFill>
              </a:rPr>
              <a:t>1,1 %</a:t>
            </a:r>
            <a:r>
              <a:rPr lang="fr-FR" sz="8000" dirty="0" smtClean="0">
                <a:solidFill>
                  <a:srgbClr val="002060"/>
                </a:solidFill>
              </a:rPr>
              <a:t>           </a:t>
            </a:r>
            <a:r>
              <a:rPr lang="fr-FR" sz="8000" dirty="0" smtClean="0"/>
              <a:t>119</a:t>
            </a:r>
            <a:r>
              <a:rPr lang="fr-FR" sz="8000" dirty="0" smtClean="0">
                <a:solidFill>
                  <a:srgbClr val="002060"/>
                </a:solidFill>
              </a:rPr>
              <a:t>   </a:t>
            </a:r>
            <a:r>
              <a:rPr lang="fr-FR" sz="7200" dirty="0" smtClean="0">
                <a:solidFill>
                  <a:srgbClr val="002060"/>
                </a:solidFill>
              </a:rPr>
              <a:t>1 %</a:t>
            </a:r>
            <a:endParaRPr lang="fr-FR" sz="7200" dirty="0">
              <a:solidFill>
                <a:srgbClr val="002060"/>
              </a:solidFill>
            </a:endParaRPr>
          </a:p>
          <a:p>
            <a:pPr>
              <a:buClr>
                <a:srgbClr val="002060"/>
              </a:buClr>
            </a:pPr>
            <a:endParaRPr lang="fr-FR" sz="3600" dirty="0"/>
          </a:p>
          <a:p>
            <a:pPr>
              <a:buClr>
                <a:srgbClr val="002060"/>
              </a:buClr>
            </a:pPr>
            <a:r>
              <a:rPr lang="fr-FR" sz="8000" dirty="0" smtClean="0"/>
              <a:t>Enquête impossible (alitée</a:t>
            </a:r>
            <a:r>
              <a:rPr lang="fr-FR" sz="8000" dirty="0"/>
              <a:t>, </a:t>
            </a:r>
            <a:r>
              <a:rPr lang="fr-FR" sz="8000" dirty="0" smtClean="0"/>
              <a:t>abs. longue durée)      44   </a:t>
            </a:r>
            <a:r>
              <a:rPr lang="fr-FR" sz="7200" dirty="0" smtClean="0">
                <a:solidFill>
                  <a:srgbClr val="002060"/>
                </a:solidFill>
              </a:rPr>
              <a:t>0,04 %</a:t>
            </a:r>
            <a:r>
              <a:rPr lang="fr-FR" sz="8000" dirty="0" smtClean="0">
                <a:solidFill>
                  <a:srgbClr val="002060"/>
                </a:solidFill>
              </a:rPr>
              <a:t>           </a:t>
            </a:r>
            <a:r>
              <a:rPr lang="fr-FR" sz="8000" dirty="0" smtClean="0"/>
              <a:t>47</a:t>
            </a:r>
            <a:r>
              <a:rPr lang="fr-FR" sz="8000" dirty="0" smtClean="0">
                <a:solidFill>
                  <a:srgbClr val="002060"/>
                </a:solidFill>
              </a:rPr>
              <a:t>   </a:t>
            </a:r>
            <a:r>
              <a:rPr lang="fr-FR" sz="7200" dirty="0" smtClean="0">
                <a:solidFill>
                  <a:srgbClr val="002060"/>
                </a:solidFill>
              </a:rPr>
              <a:t>0,4 %</a:t>
            </a:r>
            <a:endParaRPr lang="fr-FR" sz="7200" dirty="0">
              <a:solidFill>
                <a:srgbClr val="002060"/>
              </a:solidFill>
            </a:endParaRPr>
          </a:p>
          <a:p>
            <a:pPr>
              <a:buClr>
                <a:srgbClr val="002060"/>
              </a:buClr>
            </a:pPr>
            <a:endParaRPr lang="fr-FR" sz="3600" dirty="0" smtClean="0"/>
          </a:p>
          <a:p>
            <a:pPr>
              <a:buClr>
                <a:srgbClr val="002060"/>
              </a:buClr>
            </a:pPr>
            <a:r>
              <a:rPr lang="fr-FR" sz="8000" dirty="0" smtClean="0"/>
              <a:t>Souhaite le père comme référent	</a:t>
            </a:r>
            <a:r>
              <a:rPr lang="fr-FR" sz="8000" dirty="0"/>
              <a:t>	</a:t>
            </a:r>
            <a:r>
              <a:rPr lang="fr-FR" sz="8000" dirty="0" smtClean="0"/>
              <a:t>15   </a:t>
            </a:r>
            <a:r>
              <a:rPr lang="fr-FR" sz="7200" dirty="0" smtClean="0">
                <a:solidFill>
                  <a:srgbClr val="002060"/>
                </a:solidFill>
              </a:rPr>
              <a:t>0,01 %</a:t>
            </a:r>
            <a:r>
              <a:rPr lang="fr-FR" sz="8000" dirty="0" smtClean="0">
                <a:solidFill>
                  <a:srgbClr val="002060"/>
                </a:solidFill>
              </a:rPr>
              <a:t>          </a:t>
            </a:r>
            <a:r>
              <a:rPr lang="fr-FR" sz="8000" dirty="0" smtClean="0"/>
              <a:t>14</a:t>
            </a:r>
            <a:r>
              <a:rPr lang="fr-FR" sz="8000" dirty="0" smtClean="0">
                <a:solidFill>
                  <a:srgbClr val="002060"/>
                </a:solidFill>
              </a:rPr>
              <a:t>   </a:t>
            </a:r>
            <a:r>
              <a:rPr lang="fr-FR" sz="7200" dirty="0" smtClean="0">
                <a:solidFill>
                  <a:srgbClr val="002060"/>
                </a:solidFill>
              </a:rPr>
              <a:t>0,01 %</a:t>
            </a:r>
            <a:endParaRPr lang="fr-FR" sz="7200" dirty="0">
              <a:solidFill>
                <a:srgbClr val="002060"/>
              </a:solidFill>
            </a:endParaRPr>
          </a:p>
          <a:p>
            <a:pPr>
              <a:buClr>
                <a:srgbClr val="002060"/>
              </a:buClr>
            </a:pPr>
            <a:endParaRPr lang="fr-FR" sz="3600" dirty="0" smtClean="0"/>
          </a:p>
          <a:p>
            <a:pPr>
              <a:buClr>
                <a:srgbClr val="002060"/>
              </a:buClr>
            </a:pPr>
            <a:r>
              <a:rPr lang="fr-FR" sz="8000" dirty="0" smtClean="0"/>
              <a:t>Refus, abandon initial, non </a:t>
            </a:r>
            <a:r>
              <a:rPr lang="fr-FR" sz="8000" dirty="0" err="1" smtClean="0"/>
              <a:t>re</a:t>
            </a:r>
            <a:r>
              <a:rPr lang="fr-FR" sz="8000" dirty="0" smtClean="0"/>
              <a:t>-joignable</a:t>
            </a:r>
            <a:r>
              <a:rPr lang="fr-FR" sz="8000" dirty="0"/>
              <a:t>	 </a:t>
            </a:r>
            <a:r>
              <a:rPr lang="fr-FR" sz="8000" dirty="0" smtClean="0"/>
              <a:t>         </a:t>
            </a:r>
            <a:r>
              <a:rPr lang="fr-FR" sz="8000" dirty="0"/>
              <a:t> </a:t>
            </a:r>
            <a:r>
              <a:rPr lang="fr-FR" sz="8000" dirty="0" smtClean="0"/>
              <a:t>   844   </a:t>
            </a:r>
            <a:r>
              <a:rPr lang="fr-FR" sz="7200" dirty="0" smtClean="0">
                <a:solidFill>
                  <a:srgbClr val="002060"/>
                </a:solidFill>
              </a:rPr>
              <a:t>6,8 %</a:t>
            </a:r>
            <a:r>
              <a:rPr lang="fr-FR" sz="8000" dirty="0" smtClean="0">
                <a:solidFill>
                  <a:srgbClr val="002060"/>
                </a:solidFill>
              </a:rPr>
              <a:t>          928    </a:t>
            </a:r>
            <a:r>
              <a:rPr lang="fr-FR" sz="7200" dirty="0" smtClean="0">
                <a:solidFill>
                  <a:srgbClr val="002060"/>
                </a:solidFill>
              </a:rPr>
              <a:t>7,5 %</a:t>
            </a:r>
            <a:endParaRPr lang="fr-FR" sz="7200" dirty="0">
              <a:solidFill>
                <a:srgbClr val="002060"/>
              </a:solidFill>
            </a:endParaRPr>
          </a:p>
          <a:p>
            <a:pPr>
              <a:buClr>
                <a:srgbClr val="002060"/>
              </a:buClr>
            </a:pPr>
            <a:endParaRPr lang="fr-FR" sz="3600" dirty="0"/>
          </a:p>
          <a:p>
            <a:pPr>
              <a:buClr>
                <a:srgbClr val="002060"/>
              </a:buClr>
            </a:pPr>
            <a:r>
              <a:rPr lang="fr-FR" sz="8000" dirty="0" smtClean="0"/>
              <a:t>Enquête incomplète (abandon en cours)                439   </a:t>
            </a:r>
            <a:r>
              <a:rPr lang="fr-FR" sz="7200" dirty="0" smtClean="0">
                <a:solidFill>
                  <a:srgbClr val="002060"/>
                </a:solidFill>
              </a:rPr>
              <a:t>3,5 %</a:t>
            </a:r>
            <a:r>
              <a:rPr lang="fr-FR" sz="8000" dirty="0" smtClean="0">
                <a:solidFill>
                  <a:srgbClr val="002060"/>
                </a:solidFill>
              </a:rPr>
              <a:t>          396    </a:t>
            </a:r>
            <a:r>
              <a:rPr lang="fr-FR" sz="7200" dirty="0" smtClean="0">
                <a:solidFill>
                  <a:srgbClr val="002060"/>
                </a:solidFill>
              </a:rPr>
              <a:t>3,2 %</a:t>
            </a:r>
            <a:endParaRPr lang="fr-FR" sz="7200" i="1" dirty="0" smtClean="0"/>
          </a:p>
          <a:p>
            <a:pPr marL="0" indent="0">
              <a:buClr>
                <a:srgbClr val="002060"/>
              </a:buClr>
              <a:buNone/>
            </a:pPr>
            <a:endParaRPr lang="fr-FR" sz="8000" dirty="0"/>
          </a:p>
          <a:p>
            <a:pPr>
              <a:buClr>
                <a:srgbClr val="002060"/>
              </a:buClr>
            </a:pPr>
            <a:r>
              <a:rPr lang="fr-FR" sz="8000" dirty="0" smtClean="0"/>
              <a:t>Enquête réalisée 		</a:t>
            </a:r>
            <a:r>
              <a:rPr lang="fr-FR" sz="8000" dirty="0"/>
              <a:t>	 </a:t>
            </a:r>
            <a:r>
              <a:rPr lang="fr-FR" sz="8000" dirty="0" smtClean="0"/>
              <a:t>        10 707   </a:t>
            </a:r>
            <a:r>
              <a:rPr lang="fr-FR" sz="7200" dirty="0" smtClean="0">
                <a:solidFill>
                  <a:srgbClr val="002060"/>
                </a:solidFill>
              </a:rPr>
              <a:t>86,4 </a:t>
            </a:r>
            <a:r>
              <a:rPr lang="fr-FR" sz="7200" dirty="0" smtClean="0"/>
              <a:t>%</a:t>
            </a:r>
            <a:r>
              <a:rPr lang="fr-FR" sz="8000" dirty="0" smtClean="0"/>
              <a:t>     9 488   </a:t>
            </a:r>
            <a:r>
              <a:rPr lang="fr-FR" sz="7200" dirty="0" smtClean="0"/>
              <a:t>76,5 %</a:t>
            </a:r>
            <a:endParaRPr lang="fr-FR" sz="7200" dirty="0"/>
          </a:p>
          <a:p>
            <a:pPr>
              <a:buClr>
                <a:srgbClr val="002060"/>
              </a:buClr>
            </a:pPr>
            <a:endParaRPr lang="fr-FR" sz="3600" dirty="0"/>
          </a:p>
          <a:p>
            <a:pPr>
              <a:buClr>
                <a:srgbClr val="002060"/>
              </a:buClr>
            </a:pPr>
            <a:r>
              <a:rPr lang="fr-FR" sz="8000" dirty="0" smtClean="0"/>
              <a:t>Total                                                                           </a:t>
            </a:r>
            <a:r>
              <a:rPr lang="fr-FR" sz="8000" dirty="0">
                <a:solidFill>
                  <a:srgbClr val="002060"/>
                </a:solidFill>
              </a:rPr>
              <a:t>12 396                   </a:t>
            </a:r>
            <a:r>
              <a:rPr lang="fr-FR" sz="8000" dirty="0" smtClean="0">
                <a:solidFill>
                  <a:srgbClr val="002060"/>
                </a:solidFill>
              </a:rPr>
              <a:t>12 </a:t>
            </a:r>
            <a:r>
              <a:rPr lang="fr-FR" sz="8000" dirty="0">
                <a:solidFill>
                  <a:srgbClr val="002060"/>
                </a:solidFill>
              </a:rPr>
              <a:t>396</a:t>
            </a:r>
          </a:p>
          <a:p>
            <a:pPr>
              <a:buClr>
                <a:srgbClr val="002060"/>
              </a:buClr>
            </a:pPr>
            <a:endParaRPr lang="fr-FR" sz="80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fr-FR" sz="8000" dirty="0"/>
          </a:p>
        </p:txBody>
      </p:sp>
    </p:spTree>
    <p:extLst>
      <p:ext uri="{BB962C8B-B14F-4D97-AF65-F5344CB8AC3E}">
        <p14:creationId xmlns:p14="http://schemas.microsoft.com/office/powerpoint/2010/main" val="2432520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27584" y="35130"/>
            <a:ext cx="7992888" cy="1340768"/>
          </a:xfrm>
        </p:spPr>
        <p:txBody>
          <a:bodyPr>
            <a:normAutofit fontScale="90000"/>
          </a:bodyPr>
          <a:lstStyle/>
          <a:p>
            <a:pPr algn="l"/>
            <a:r>
              <a:rPr lang="fr-FR" sz="3200" dirty="0" smtClean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sz="3200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	</a:t>
            </a:r>
            <a:br>
              <a:rPr lang="fr-FR" sz="3200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</a:br>
            <a:r>
              <a:rPr lang="fr-FR" sz="3200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/>
            </a:r>
            <a:br>
              <a:rPr lang="fr-FR" sz="3200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</a:br>
            <a:r>
              <a:rPr lang="fr-FR" sz="2200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Type de questionnaire posé aux mères à 2 mois et à 1 an  </a:t>
            </a:r>
            <a:r>
              <a:rPr lang="fr-FR" sz="1800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(3 vagues d’enquête)</a:t>
            </a:r>
            <a:r>
              <a:rPr lang="fr-FR" sz="18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/>
            </a:r>
            <a:br>
              <a:rPr lang="fr-FR" sz="18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</a:br>
            <a:r>
              <a:rPr lang="fr-FR" sz="1800" dirty="0" smtClean="0"/>
              <a:t/>
            </a:r>
            <a:br>
              <a:rPr lang="fr-FR" sz="1800" dirty="0" smtClean="0"/>
            </a:br>
            <a:r>
              <a:rPr lang="fr-FR" sz="2000" b="1" dirty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/>
            </a:r>
            <a:br>
              <a:rPr lang="fr-FR" sz="2000" b="1" dirty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</a:br>
            <a:endParaRPr lang="fr-FR" sz="2000" b="1" dirty="0">
              <a:solidFill>
                <a:schemeClr val="accent5">
                  <a:lumMod val="5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7504" y="1628800"/>
            <a:ext cx="8928992" cy="5112568"/>
          </a:xfrm>
        </p:spPr>
        <p:txBody>
          <a:bodyPr>
            <a:normAutofit/>
          </a:bodyPr>
          <a:lstStyle/>
          <a:p>
            <a:pPr marL="3657600" lvl="8" indent="0">
              <a:buClr>
                <a:srgbClr val="002060"/>
              </a:buClr>
              <a:buNone/>
            </a:pPr>
            <a:r>
              <a:rPr lang="fr-FR" sz="2400" dirty="0" smtClean="0"/>
              <a:t>                     </a:t>
            </a:r>
            <a:r>
              <a:rPr lang="fr-FR" dirty="0" smtClean="0">
                <a:solidFill>
                  <a:srgbClr val="002060"/>
                </a:solidFill>
              </a:rPr>
              <a:t>Enquête 2 mois    Enquête 1 an    </a:t>
            </a:r>
          </a:p>
          <a:p>
            <a:pPr marL="3657600" lvl="8" indent="0">
              <a:buClr>
                <a:srgbClr val="002060"/>
              </a:buClr>
              <a:buNone/>
            </a:pPr>
            <a:r>
              <a:rPr lang="fr-FR" sz="2400" dirty="0" smtClean="0"/>
              <a:t>                           </a:t>
            </a:r>
          </a:p>
          <a:p>
            <a:pPr>
              <a:buClr>
                <a:srgbClr val="002060"/>
              </a:buClr>
            </a:pPr>
            <a:r>
              <a:rPr lang="fr-FR" sz="2200" dirty="0" smtClean="0"/>
              <a:t>Parent référent 				10 700                9 480</a:t>
            </a:r>
            <a:endParaRPr lang="fr-FR" sz="2200" dirty="0"/>
          </a:p>
          <a:p>
            <a:pPr>
              <a:buClr>
                <a:srgbClr val="002060"/>
              </a:buClr>
            </a:pPr>
            <a:endParaRPr lang="fr-FR" sz="800" dirty="0"/>
          </a:p>
          <a:p>
            <a:pPr>
              <a:buClr>
                <a:srgbClr val="002060"/>
              </a:buClr>
            </a:pPr>
            <a:r>
              <a:rPr lang="fr-FR" sz="2200" dirty="0" smtClean="0"/>
              <a:t>Parent référent : enfant hospitalisé                             3</a:t>
            </a:r>
          </a:p>
          <a:p>
            <a:pPr>
              <a:buClr>
                <a:srgbClr val="002060"/>
              </a:buClr>
            </a:pPr>
            <a:endParaRPr lang="fr-FR" sz="800" dirty="0"/>
          </a:p>
          <a:p>
            <a:pPr>
              <a:buClr>
                <a:srgbClr val="002060"/>
              </a:buClr>
            </a:pPr>
            <a:r>
              <a:rPr lang="fr-FR" sz="2200" dirty="0" smtClean="0"/>
              <a:t>Parent référent enfant placé                                         3                       4</a:t>
            </a:r>
          </a:p>
          <a:p>
            <a:pPr>
              <a:buClr>
                <a:srgbClr val="002060"/>
              </a:buClr>
            </a:pPr>
            <a:endParaRPr lang="fr-FR" sz="800" dirty="0"/>
          </a:p>
          <a:p>
            <a:pPr>
              <a:buClr>
                <a:srgbClr val="002060"/>
              </a:buClr>
            </a:pPr>
            <a:r>
              <a:rPr lang="fr-FR" sz="2200" dirty="0" smtClean="0"/>
              <a:t>Parent cohabitant				          1                       4</a:t>
            </a:r>
          </a:p>
          <a:p>
            <a:pPr marL="0" indent="0">
              <a:buClr>
                <a:srgbClr val="002060"/>
              </a:buClr>
              <a:buNone/>
            </a:pPr>
            <a:r>
              <a:rPr lang="fr-FR" sz="1800" dirty="0" smtClean="0"/>
              <a:t> (le père est référent car l’enfant vit avec lui)</a:t>
            </a:r>
          </a:p>
          <a:p>
            <a:pPr marL="0" indent="0">
              <a:buClr>
                <a:srgbClr val="002060"/>
              </a:buClr>
              <a:buNone/>
            </a:pPr>
            <a:endParaRPr lang="fr-FR" sz="1600" dirty="0" smtClean="0">
              <a:solidFill>
                <a:srgbClr val="002060"/>
              </a:solidFill>
            </a:endParaRPr>
          </a:p>
          <a:p>
            <a:pPr marL="0" indent="0">
              <a:buClr>
                <a:srgbClr val="002060"/>
              </a:buClr>
              <a:buNone/>
            </a:pPr>
            <a:r>
              <a:rPr lang="fr-FR" sz="1600" dirty="0">
                <a:solidFill>
                  <a:srgbClr val="002060"/>
                </a:solidFill>
              </a:rPr>
              <a:t> </a:t>
            </a:r>
            <a:r>
              <a:rPr lang="fr-FR" sz="1600" dirty="0" smtClean="0">
                <a:solidFill>
                  <a:srgbClr val="002060"/>
                </a:solidFill>
              </a:rPr>
              <a:t>                                                                                                                        </a:t>
            </a:r>
            <a:r>
              <a:rPr lang="fr-FR" sz="2200" dirty="0" smtClean="0"/>
              <a:t>10 707              9 488</a:t>
            </a:r>
            <a:endParaRPr lang="fr-FR" sz="2200" dirty="0"/>
          </a:p>
          <a:p>
            <a:pPr marL="0" indent="0">
              <a:buClr>
                <a:srgbClr val="002060"/>
              </a:buClr>
              <a:buNone/>
            </a:pPr>
            <a:r>
              <a:rPr lang="fr-FR" sz="1600" dirty="0">
                <a:solidFill>
                  <a:srgbClr val="002060"/>
                </a:solidFill>
              </a:rPr>
              <a:t>	</a:t>
            </a:r>
            <a:r>
              <a:rPr lang="fr-FR" sz="1600" dirty="0" smtClean="0">
                <a:solidFill>
                  <a:srgbClr val="002060"/>
                </a:solidFill>
              </a:rPr>
              <a:t>					        									</a:t>
            </a:r>
            <a:endParaRPr lang="fr-FR" sz="16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fr-FR" sz="8000" dirty="0"/>
          </a:p>
        </p:txBody>
      </p:sp>
    </p:spTree>
    <p:extLst>
      <p:ext uri="{BB962C8B-B14F-4D97-AF65-F5344CB8AC3E}">
        <p14:creationId xmlns:p14="http://schemas.microsoft.com/office/powerpoint/2010/main" val="771201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475656" y="404664"/>
            <a:ext cx="6965950" cy="100811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fr-FR" sz="2400" b="1" dirty="0" smtClean="0">
                <a:solidFill>
                  <a:srgbClr val="595959"/>
                </a:solidFill>
                <a:cs typeface="+mn-cs"/>
              </a:rPr>
              <a:t>Plan</a:t>
            </a:r>
            <a:endParaRPr lang="fr-FR" sz="2400" b="1" dirty="0">
              <a:solidFill>
                <a:srgbClr val="595959"/>
              </a:solidFill>
              <a:cs typeface="+mn-cs"/>
            </a:endParaRPr>
          </a:p>
        </p:txBody>
      </p:sp>
      <p:sp>
        <p:nvSpPr>
          <p:cNvPr id="8195" name="Espace réservé du contenu 4"/>
          <p:cNvSpPr>
            <a:spLocks noGrp="1"/>
          </p:cNvSpPr>
          <p:nvPr>
            <p:ph idx="1"/>
          </p:nvPr>
        </p:nvSpPr>
        <p:spPr>
          <a:xfrm>
            <a:off x="900113" y="2133600"/>
            <a:ext cx="7345362" cy="3932238"/>
          </a:xfrm>
        </p:spPr>
        <p:txBody>
          <a:bodyPr>
            <a:normAutofit/>
          </a:bodyPr>
          <a:lstStyle/>
          <a:p>
            <a:r>
              <a:rPr lang="fr-FR" dirty="0" smtClean="0"/>
              <a:t>Elfe: présentation générale (MA Charles)</a:t>
            </a:r>
          </a:p>
          <a:p>
            <a:endParaRPr lang="fr-FR" dirty="0" smtClean="0"/>
          </a:p>
          <a:p>
            <a:r>
              <a:rPr lang="fr-FR" dirty="0" smtClean="0"/>
              <a:t>L’enquête en maternité : plan de sondage, réalisation (X. Thierry)</a:t>
            </a:r>
          </a:p>
          <a:p>
            <a:endParaRPr lang="fr-FR" dirty="0" smtClean="0"/>
          </a:p>
          <a:p>
            <a:r>
              <a:rPr lang="fr-FR" dirty="0" smtClean="0"/>
              <a:t>Les premières étapes du suivi : participation </a:t>
            </a:r>
            <a:br>
              <a:rPr lang="fr-FR" dirty="0" smtClean="0"/>
            </a:br>
            <a:r>
              <a:rPr lang="fr-FR" dirty="0" smtClean="0"/>
              <a:t>(JL. </a:t>
            </a:r>
            <a:r>
              <a:rPr lang="fr-FR" dirty="0" err="1" smtClean="0"/>
              <a:t>Lanoë</a:t>
            </a:r>
            <a:r>
              <a:rPr lang="fr-FR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116632"/>
            <a:ext cx="7992888" cy="1080120"/>
          </a:xfrm>
        </p:spPr>
        <p:txBody>
          <a:bodyPr>
            <a:normAutofit fontScale="90000"/>
          </a:bodyPr>
          <a:lstStyle/>
          <a:p>
            <a:pPr algn="l"/>
            <a:r>
              <a:rPr lang="fr-FR" sz="3200" dirty="0" smtClean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 	</a:t>
            </a:r>
            <a:br>
              <a:rPr lang="fr-FR" sz="3200" dirty="0" smtClean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fr-FR" sz="3200" dirty="0" smtClean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/>
            </a:r>
            <a:br>
              <a:rPr lang="fr-FR" sz="3200" dirty="0" smtClean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fr-FR" sz="2200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Contact avec les pères à 2 mois et à  1 an</a:t>
            </a: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2000" b="1" dirty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/>
            </a:r>
            <a:br>
              <a:rPr lang="fr-FR" sz="2000" b="1" dirty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fr-FR" sz="2000" dirty="0"/>
              <a:t> </a:t>
            </a:r>
            <a:r>
              <a:rPr lang="fr-FR" sz="2000" dirty="0" smtClean="0"/>
              <a:t>                                                                                             </a:t>
            </a:r>
            <a:br>
              <a:rPr lang="fr-FR" sz="2000" dirty="0" smtClean="0"/>
            </a:br>
            <a:r>
              <a:rPr lang="fr-FR" sz="2000" dirty="0"/>
              <a:t>	</a:t>
            </a:r>
            <a:r>
              <a:rPr lang="fr-FR" sz="2000" dirty="0" smtClean="0"/>
              <a:t>			               Enquête </a:t>
            </a:r>
            <a:r>
              <a:rPr lang="fr-FR" sz="2000" dirty="0" smtClean="0">
                <a:solidFill>
                  <a:srgbClr val="002060"/>
                </a:solidFill>
              </a:rPr>
              <a:t>2 mois</a:t>
            </a:r>
            <a:r>
              <a:rPr lang="fr-FR" sz="2000" dirty="0"/>
              <a:t> </a:t>
            </a:r>
            <a:r>
              <a:rPr lang="fr-FR" sz="2000" dirty="0" smtClean="0"/>
              <a:t>      Enquête </a:t>
            </a:r>
            <a:r>
              <a:rPr lang="fr-FR" sz="2000" dirty="0" smtClean="0">
                <a:solidFill>
                  <a:srgbClr val="002060"/>
                </a:solidFill>
              </a:rPr>
              <a:t>1 </a:t>
            </a:r>
            <a:r>
              <a:rPr lang="fr-FR" sz="2000" dirty="0">
                <a:solidFill>
                  <a:srgbClr val="002060"/>
                </a:solidFill>
              </a:rPr>
              <a:t>an</a:t>
            </a:r>
            <a:endParaRPr lang="fr-FR" sz="2000" b="1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7504" y="1844824"/>
            <a:ext cx="8928992" cy="4392488"/>
          </a:xfrm>
        </p:spPr>
        <p:txBody>
          <a:bodyPr>
            <a:normAutofit fontScale="25000" lnSpcReduction="20000"/>
          </a:bodyPr>
          <a:lstStyle/>
          <a:p>
            <a:pPr lvl="0">
              <a:buNone/>
            </a:pPr>
            <a:endParaRPr lang="fr-FR" sz="800" dirty="0" smtClean="0">
              <a:solidFill>
                <a:srgbClr val="0099FF"/>
              </a:solidFill>
            </a:endParaRPr>
          </a:p>
          <a:p>
            <a:pPr lvl="0">
              <a:buNone/>
            </a:pPr>
            <a:endParaRPr lang="fr-FR" sz="800" dirty="0" smtClean="0">
              <a:solidFill>
                <a:srgbClr val="0099FF"/>
              </a:solidFill>
            </a:endParaRPr>
          </a:p>
          <a:p>
            <a:pPr>
              <a:buClr>
                <a:srgbClr val="002060"/>
              </a:buClr>
            </a:pPr>
            <a:r>
              <a:rPr lang="fr-FR" sz="8000" dirty="0"/>
              <a:t>Pas de contact possible (mère non participant</a:t>
            </a:r>
            <a:r>
              <a:rPr lang="fr-FR" sz="8000" dirty="0" smtClean="0"/>
              <a:t>)     1 483   </a:t>
            </a:r>
            <a:r>
              <a:rPr lang="fr-FR" sz="7200" dirty="0" smtClean="0">
                <a:solidFill>
                  <a:srgbClr val="002060"/>
                </a:solidFill>
              </a:rPr>
              <a:t>12 %</a:t>
            </a:r>
            <a:r>
              <a:rPr lang="fr-FR" sz="8000" dirty="0"/>
              <a:t> </a:t>
            </a:r>
            <a:r>
              <a:rPr lang="fr-FR" sz="8000" dirty="0" smtClean="0"/>
              <a:t>       2 730    </a:t>
            </a:r>
            <a:r>
              <a:rPr lang="fr-FR" sz="7200" dirty="0" smtClean="0">
                <a:solidFill>
                  <a:srgbClr val="002060"/>
                </a:solidFill>
              </a:rPr>
              <a:t>20%</a:t>
            </a:r>
          </a:p>
          <a:p>
            <a:pPr>
              <a:buClr>
                <a:srgbClr val="002060"/>
              </a:buClr>
            </a:pPr>
            <a:endParaRPr lang="fr-FR" sz="3600" dirty="0"/>
          </a:p>
          <a:p>
            <a:pPr>
              <a:buClr>
                <a:srgbClr val="002060"/>
              </a:buClr>
            </a:pPr>
            <a:r>
              <a:rPr lang="fr-FR" sz="8000" dirty="0" smtClean="0"/>
              <a:t>Pas de père ou pas de conjointe			    11    </a:t>
            </a:r>
            <a:r>
              <a:rPr lang="fr-FR" sz="7200" dirty="0" smtClean="0">
                <a:solidFill>
                  <a:srgbClr val="002060"/>
                </a:solidFill>
              </a:rPr>
              <a:t>0,1%              </a:t>
            </a:r>
            <a:r>
              <a:rPr lang="fr-FR" sz="8000" dirty="0" smtClean="0"/>
              <a:t>11</a:t>
            </a:r>
            <a:r>
              <a:rPr lang="fr-FR" sz="8000" dirty="0" smtClean="0">
                <a:solidFill>
                  <a:srgbClr val="002060"/>
                </a:solidFill>
              </a:rPr>
              <a:t>    </a:t>
            </a:r>
            <a:r>
              <a:rPr lang="fr-FR" sz="7200" dirty="0" smtClean="0">
                <a:solidFill>
                  <a:srgbClr val="002060"/>
                </a:solidFill>
              </a:rPr>
              <a:t>0,1</a:t>
            </a:r>
            <a:r>
              <a:rPr lang="fr-FR" sz="7200" dirty="0">
                <a:solidFill>
                  <a:srgbClr val="002060"/>
                </a:solidFill>
              </a:rPr>
              <a:t>%     </a:t>
            </a:r>
          </a:p>
          <a:p>
            <a:pPr>
              <a:buClr>
                <a:srgbClr val="002060"/>
              </a:buClr>
            </a:pPr>
            <a:endParaRPr lang="fr-FR" sz="3600" dirty="0"/>
          </a:p>
          <a:p>
            <a:pPr>
              <a:buClr>
                <a:srgbClr val="002060"/>
              </a:buClr>
            </a:pPr>
            <a:r>
              <a:rPr lang="fr-FR" sz="8000" dirty="0" smtClean="0"/>
              <a:t>Pas de coordonnées téléphoniques		  206   </a:t>
            </a:r>
            <a:r>
              <a:rPr lang="fr-FR" sz="7200" dirty="0" smtClean="0">
                <a:solidFill>
                  <a:srgbClr val="002060"/>
                </a:solidFill>
              </a:rPr>
              <a:t>1,7%             </a:t>
            </a:r>
            <a:r>
              <a:rPr lang="fr-FR" sz="8000" dirty="0" smtClean="0"/>
              <a:t>142</a:t>
            </a:r>
            <a:r>
              <a:rPr lang="fr-FR" sz="8000" dirty="0" smtClean="0">
                <a:solidFill>
                  <a:srgbClr val="002060"/>
                </a:solidFill>
              </a:rPr>
              <a:t>   </a:t>
            </a:r>
            <a:r>
              <a:rPr lang="fr-FR" sz="7200" dirty="0" smtClean="0">
                <a:solidFill>
                  <a:srgbClr val="002060"/>
                </a:solidFill>
              </a:rPr>
              <a:t>1,1%</a:t>
            </a:r>
          </a:p>
          <a:p>
            <a:pPr>
              <a:buClr>
                <a:srgbClr val="002060"/>
              </a:buClr>
            </a:pPr>
            <a:endParaRPr lang="fr-FR" sz="3600" dirty="0" smtClean="0"/>
          </a:p>
          <a:p>
            <a:pPr>
              <a:buClr>
                <a:srgbClr val="002060"/>
              </a:buClr>
            </a:pPr>
            <a:r>
              <a:rPr lang="fr-FR" sz="8000" dirty="0" smtClean="0"/>
              <a:t>Père ne parle pas français 			    24   </a:t>
            </a:r>
            <a:r>
              <a:rPr lang="fr-FR" sz="7200" dirty="0" smtClean="0">
                <a:solidFill>
                  <a:srgbClr val="002060"/>
                </a:solidFill>
              </a:rPr>
              <a:t>0,2%               </a:t>
            </a:r>
            <a:r>
              <a:rPr lang="fr-FR" sz="8000" dirty="0" smtClean="0"/>
              <a:t>14</a:t>
            </a:r>
            <a:r>
              <a:rPr lang="fr-FR" sz="8000" dirty="0" smtClean="0">
                <a:solidFill>
                  <a:srgbClr val="002060"/>
                </a:solidFill>
              </a:rPr>
              <a:t>    </a:t>
            </a:r>
            <a:r>
              <a:rPr lang="fr-FR" sz="7200" dirty="0" smtClean="0">
                <a:solidFill>
                  <a:srgbClr val="002060"/>
                </a:solidFill>
              </a:rPr>
              <a:t>0,1%</a:t>
            </a:r>
            <a:endParaRPr lang="fr-FR" sz="7200" dirty="0">
              <a:solidFill>
                <a:srgbClr val="002060"/>
              </a:solidFill>
            </a:endParaRPr>
          </a:p>
          <a:p>
            <a:pPr>
              <a:buClr>
                <a:srgbClr val="002060"/>
              </a:buClr>
            </a:pPr>
            <a:endParaRPr lang="fr-FR" sz="3600" dirty="0"/>
          </a:p>
          <a:p>
            <a:pPr>
              <a:buClr>
                <a:srgbClr val="002060"/>
              </a:buClr>
            </a:pPr>
            <a:r>
              <a:rPr lang="fr-FR" sz="8000" dirty="0" smtClean="0"/>
              <a:t>Père alité, </a:t>
            </a:r>
            <a:r>
              <a:rPr lang="fr-FR" sz="8000" dirty="0"/>
              <a:t>absent longue </a:t>
            </a:r>
            <a:r>
              <a:rPr lang="fr-FR" sz="8000" dirty="0" smtClean="0"/>
              <a:t>durée			     47 </a:t>
            </a:r>
            <a:r>
              <a:rPr lang="fr-FR" sz="8000" dirty="0"/>
              <a:t> </a:t>
            </a:r>
            <a:r>
              <a:rPr lang="fr-FR" sz="8000" dirty="0" smtClean="0"/>
              <a:t> </a:t>
            </a:r>
            <a:r>
              <a:rPr lang="fr-FR" sz="7200" dirty="0" smtClean="0">
                <a:solidFill>
                  <a:srgbClr val="002060"/>
                </a:solidFill>
              </a:rPr>
              <a:t>0,4%              </a:t>
            </a:r>
            <a:r>
              <a:rPr lang="fr-FR" sz="8000" dirty="0" smtClean="0"/>
              <a:t>24</a:t>
            </a:r>
            <a:r>
              <a:rPr lang="fr-FR" sz="8000" dirty="0" smtClean="0">
                <a:solidFill>
                  <a:srgbClr val="002060"/>
                </a:solidFill>
              </a:rPr>
              <a:t>    </a:t>
            </a:r>
            <a:r>
              <a:rPr lang="fr-FR" sz="7200" dirty="0" smtClean="0">
                <a:solidFill>
                  <a:srgbClr val="002060"/>
                </a:solidFill>
              </a:rPr>
              <a:t>0,2%</a:t>
            </a:r>
            <a:endParaRPr lang="fr-FR" sz="7200" dirty="0">
              <a:solidFill>
                <a:srgbClr val="002060"/>
              </a:solidFill>
            </a:endParaRPr>
          </a:p>
          <a:p>
            <a:pPr>
              <a:buClr>
                <a:srgbClr val="002060"/>
              </a:buClr>
            </a:pPr>
            <a:endParaRPr lang="fr-FR" sz="3600" dirty="0" smtClean="0"/>
          </a:p>
          <a:p>
            <a:pPr>
              <a:buClr>
                <a:srgbClr val="002060"/>
              </a:buClr>
            </a:pPr>
            <a:r>
              <a:rPr lang="fr-FR" sz="8000" dirty="0" smtClean="0"/>
              <a:t>Père ne voudra pas participer 			   658   </a:t>
            </a:r>
            <a:r>
              <a:rPr lang="fr-FR" sz="7200" dirty="0">
                <a:solidFill>
                  <a:srgbClr val="002060"/>
                </a:solidFill>
              </a:rPr>
              <a:t>5,3</a:t>
            </a:r>
            <a:r>
              <a:rPr lang="fr-FR" sz="7200" dirty="0" smtClean="0">
                <a:solidFill>
                  <a:srgbClr val="002060"/>
                </a:solidFill>
              </a:rPr>
              <a:t>%           </a:t>
            </a:r>
            <a:r>
              <a:rPr lang="fr-FR" sz="8000" dirty="0" smtClean="0"/>
              <a:t>674</a:t>
            </a:r>
            <a:r>
              <a:rPr lang="fr-FR" sz="8000" dirty="0" smtClean="0">
                <a:solidFill>
                  <a:srgbClr val="002060"/>
                </a:solidFill>
              </a:rPr>
              <a:t>    </a:t>
            </a:r>
            <a:r>
              <a:rPr lang="fr-FR" sz="7200" dirty="0" smtClean="0">
                <a:solidFill>
                  <a:srgbClr val="002060"/>
                </a:solidFill>
              </a:rPr>
              <a:t>5,4%</a:t>
            </a:r>
            <a:endParaRPr lang="fr-FR" sz="7200" dirty="0">
              <a:solidFill>
                <a:srgbClr val="002060"/>
              </a:solidFill>
            </a:endParaRPr>
          </a:p>
          <a:p>
            <a:pPr>
              <a:buClr>
                <a:srgbClr val="002060"/>
              </a:buClr>
            </a:pPr>
            <a:endParaRPr lang="fr-FR" sz="3600" dirty="0" smtClean="0"/>
          </a:p>
          <a:p>
            <a:pPr>
              <a:buClr>
                <a:srgbClr val="002060"/>
              </a:buClr>
            </a:pPr>
            <a:r>
              <a:rPr lang="fr-FR" sz="8000" dirty="0" smtClean="0"/>
              <a:t>Raison du non-contact non documentée</a:t>
            </a:r>
            <a:r>
              <a:rPr lang="fr-FR" sz="8000" dirty="0"/>
              <a:t>	</a:t>
            </a:r>
            <a:r>
              <a:rPr lang="fr-FR" sz="8000" dirty="0" smtClean="0"/>
              <a:t>                     27   </a:t>
            </a:r>
            <a:r>
              <a:rPr lang="fr-FR" sz="7200" dirty="0" smtClean="0">
                <a:solidFill>
                  <a:srgbClr val="002060"/>
                </a:solidFill>
              </a:rPr>
              <a:t>0,2%              </a:t>
            </a:r>
            <a:r>
              <a:rPr lang="fr-FR" sz="8000" dirty="0" smtClean="0"/>
              <a:t>40</a:t>
            </a:r>
            <a:r>
              <a:rPr lang="fr-FR" sz="8000" dirty="0" smtClean="0">
                <a:solidFill>
                  <a:srgbClr val="002060"/>
                </a:solidFill>
              </a:rPr>
              <a:t>    </a:t>
            </a:r>
            <a:r>
              <a:rPr lang="fr-FR" sz="7200" dirty="0" smtClean="0">
                <a:solidFill>
                  <a:srgbClr val="002060"/>
                </a:solidFill>
              </a:rPr>
              <a:t>0,3%</a:t>
            </a:r>
            <a:endParaRPr lang="fr-FR" sz="7200" dirty="0">
              <a:solidFill>
                <a:srgbClr val="002060"/>
              </a:solidFill>
            </a:endParaRPr>
          </a:p>
          <a:p>
            <a:pPr>
              <a:buClr>
                <a:srgbClr val="002060"/>
              </a:buClr>
            </a:pPr>
            <a:endParaRPr lang="fr-FR" sz="3600" dirty="0"/>
          </a:p>
          <a:p>
            <a:pPr>
              <a:buClr>
                <a:srgbClr val="002060"/>
              </a:buClr>
            </a:pPr>
            <a:r>
              <a:rPr lang="fr-FR" sz="8000" dirty="0" smtClean="0"/>
              <a:t>Contact possible </a:t>
            </a:r>
            <a:r>
              <a:rPr lang="fr-FR" sz="8000" dirty="0"/>
              <a:t>		                </a:t>
            </a:r>
            <a:r>
              <a:rPr lang="fr-FR" sz="8000" dirty="0" smtClean="0"/>
              <a:t>                 9 940  </a:t>
            </a:r>
            <a:r>
              <a:rPr lang="fr-FR" sz="7200" dirty="0">
                <a:solidFill>
                  <a:srgbClr val="002060"/>
                </a:solidFill>
              </a:rPr>
              <a:t>80,2</a:t>
            </a:r>
            <a:r>
              <a:rPr lang="fr-FR" sz="7200" dirty="0" smtClean="0">
                <a:solidFill>
                  <a:srgbClr val="002060"/>
                </a:solidFill>
              </a:rPr>
              <a:t>%       </a:t>
            </a:r>
            <a:r>
              <a:rPr lang="fr-FR" sz="8000" dirty="0" smtClean="0"/>
              <a:t>8 761 </a:t>
            </a:r>
            <a:r>
              <a:rPr lang="fr-FR" sz="7200" dirty="0" smtClean="0">
                <a:solidFill>
                  <a:srgbClr val="002060"/>
                </a:solidFill>
              </a:rPr>
              <a:t>70,7%</a:t>
            </a:r>
            <a:endParaRPr lang="fr-FR" sz="72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fr-FR" sz="8000" dirty="0"/>
              <a:t> </a:t>
            </a:r>
            <a:r>
              <a:rPr lang="fr-FR" sz="8000" dirty="0" smtClean="0"/>
              <a:t>               </a:t>
            </a:r>
          </a:p>
          <a:p>
            <a:pPr marL="0" indent="0">
              <a:buNone/>
            </a:pPr>
            <a:r>
              <a:rPr lang="fr-FR" sz="8000" dirty="0" smtClean="0"/>
              <a:t>Total                       				               </a:t>
            </a:r>
            <a:r>
              <a:rPr lang="fr-FR" sz="8000" dirty="0" smtClean="0">
                <a:solidFill>
                  <a:srgbClr val="002060"/>
                </a:solidFill>
              </a:rPr>
              <a:t>12 </a:t>
            </a:r>
            <a:r>
              <a:rPr lang="fr-FR" sz="8000" dirty="0">
                <a:solidFill>
                  <a:srgbClr val="002060"/>
                </a:solidFill>
              </a:rPr>
              <a:t>396               </a:t>
            </a:r>
            <a:r>
              <a:rPr lang="fr-FR" sz="8000" dirty="0" smtClean="0">
                <a:solidFill>
                  <a:srgbClr val="002060"/>
                </a:solidFill>
              </a:rPr>
              <a:t>  12 </a:t>
            </a:r>
            <a:r>
              <a:rPr lang="fr-FR" sz="8000" dirty="0">
                <a:solidFill>
                  <a:srgbClr val="002060"/>
                </a:solidFill>
              </a:rPr>
              <a:t>396</a:t>
            </a:r>
          </a:p>
          <a:p>
            <a:pPr marL="0" indent="0">
              <a:buNone/>
            </a:pPr>
            <a:endParaRPr lang="fr-FR" sz="80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fr-FR" sz="96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88102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3568" y="188640"/>
            <a:ext cx="8064896" cy="1008112"/>
          </a:xfrm>
        </p:spPr>
        <p:txBody>
          <a:bodyPr>
            <a:normAutofit fontScale="90000"/>
          </a:bodyPr>
          <a:lstStyle/>
          <a:p>
            <a:pPr algn="l"/>
            <a:r>
              <a:rPr lang="fr-FR" sz="3200" dirty="0" smtClean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 	</a:t>
            </a:r>
            <a:br>
              <a:rPr lang="fr-FR" sz="3200" dirty="0" smtClean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fr-FR" sz="3200" dirty="0" smtClean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/>
            </a:r>
            <a:br>
              <a:rPr lang="fr-FR" sz="3200" dirty="0" smtClean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fr-FR" sz="22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Participation des pères quand </a:t>
            </a:r>
            <a:r>
              <a:rPr lang="fr-FR" sz="2200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les mères ‘parent référent’ ont été enquêtées</a:t>
            </a:r>
            <a:r>
              <a:rPr lang="fr-FR" sz="1800" dirty="0"/>
              <a:t/>
            </a:r>
            <a:br>
              <a:rPr lang="fr-FR" sz="1800" dirty="0"/>
            </a:br>
            <a:r>
              <a:rPr lang="fr-FR" sz="2400" b="1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fr-FR" sz="24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fr-FR" sz="2000" b="1" dirty="0" smtClean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/>
            </a:r>
            <a:br>
              <a:rPr lang="fr-FR" sz="2000" b="1" dirty="0" smtClean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</a:br>
            <a:endParaRPr lang="fr-FR" sz="2000" b="1" dirty="0">
              <a:solidFill>
                <a:schemeClr val="accent5">
                  <a:lumMod val="5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1520" y="1484784"/>
            <a:ext cx="8712968" cy="5256584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fr-FR" sz="800" dirty="0" smtClean="0">
              <a:solidFill>
                <a:srgbClr val="0099FF"/>
              </a:solidFill>
            </a:endParaRPr>
          </a:p>
          <a:p>
            <a:pPr lvl="0">
              <a:buNone/>
            </a:pPr>
            <a:endParaRPr lang="fr-FR" sz="800" dirty="0" smtClean="0">
              <a:solidFill>
                <a:srgbClr val="0099FF"/>
              </a:solidFill>
            </a:endParaRPr>
          </a:p>
          <a:p>
            <a:pPr marL="3657600" lvl="8" indent="0">
              <a:buClr>
                <a:srgbClr val="002060"/>
              </a:buClr>
              <a:buNone/>
            </a:pPr>
            <a:r>
              <a:rPr lang="fr-FR" sz="6800" dirty="0" smtClean="0"/>
              <a:t>                                       </a:t>
            </a:r>
          </a:p>
          <a:p>
            <a:pPr marL="0" indent="0">
              <a:buNone/>
            </a:pPr>
            <a:endParaRPr lang="fr-FR" sz="8000" dirty="0"/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3873539"/>
              </p:ext>
            </p:extLst>
          </p:nvPr>
        </p:nvGraphicFramePr>
        <p:xfrm>
          <a:off x="251520" y="1231240"/>
          <a:ext cx="8496944" cy="54381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00500"/>
                <a:gridCol w="996110"/>
                <a:gridCol w="960107"/>
                <a:gridCol w="1080120"/>
                <a:gridCol w="960107"/>
              </a:tblGrid>
              <a:tr h="278071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Enquête 2 mois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Enquête 1 an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87064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>
                          <a:effectLst/>
                        </a:rPr>
                        <a:t> 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>
                          <a:effectLst/>
                        </a:rPr>
                        <a:t> 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87064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</a:rPr>
                        <a:t>Mères référent enquêtées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>
                          <a:effectLst/>
                        </a:rPr>
                        <a:t>10 706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>
                          <a:effectLst/>
                        </a:rPr>
                        <a:t> 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 smtClean="0">
                          <a:effectLst/>
                        </a:rPr>
                        <a:t>   9 </a:t>
                      </a:r>
                      <a:r>
                        <a:rPr lang="fr-FR" sz="1800" u="none" strike="noStrike" dirty="0">
                          <a:effectLst/>
                        </a:rPr>
                        <a:t>484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>
                          <a:effectLst/>
                        </a:rPr>
                        <a:t> 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78124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>
                          <a:effectLst/>
                        </a:rPr>
                        <a:t> 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>
                          <a:effectLst/>
                        </a:rPr>
                        <a:t> 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>
                          <a:effectLst/>
                        </a:rPr>
                        <a:t> 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87064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smtClean="0">
                          <a:effectLst/>
                        </a:rPr>
                        <a:t>Père </a:t>
                      </a:r>
                      <a:r>
                        <a:rPr lang="fr-FR" sz="1800" u="none" strike="noStrike" dirty="0">
                          <a:effectLst/>
                        </a:rPr>
                        <a:t>cohabitant à contacter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>
                          <a:effectLst/>
                        </a:rPr>
                        <a:t>10 158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94,9%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 smtClean="0">
                          <a:effectLst/>
                        </a:rPr>
                        <a:t>    9 </a:t>
                      </a:r>
                      <a:r>
                        <a:rPr lang="fr-FR" sz="1800" u="none" strike="noStrike" dirty="0">
                          <a:effectLst/>
                        </a:rPr>
                        <a:t>012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95,0%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87064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</a:rPr>
                        <a:t>Père non cohabitant à contacter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>
                          <a:effectLst/>
                        </a:rPr>
                        <a:t>537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5,0%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 smtClean="0">
                          <a:effectLst/>
                        </a:rPr>
                        <a:t>        461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4,9%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87064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</a:rPr>
                        <a:t>Pas de père à contacter (décès, pas de père)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>
                          <a:effectLst/>
                        </a:rPr>
                        <a:t>11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0,1%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 smtClean="0">
                          <a:effectLst/>
                        </a:rPr>
                        <a:t>         11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0,1%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154004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>
                          <a:effectLst/>
                        </a:rPr>
                        <a:t> 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>
                          <a:effectLst/>
                        </a:rPr>
                        <a:t> 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87064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</a:rPr>
                        <a:t>Contact avec pères cohabitant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>
                          <a:effectLst/>
                        </a:rPr>
                        <a:t>9 564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94,2%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 smtClean="0">
                          <a:effectLst/>
                        </a:rPr>
                        <a:t>    8 </a:t>
                      </a:r>
                      <a:r>
                        <a:rPr lang="fr-FR" sz="1800" u="none" strike="noStrike" dirty="0">
                          <a:effectLst/>
                        </a:rPr>
                        <a:t>399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93,2%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87064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</a:rPr>
                        <a:t>Contact avec pères cohabitant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>
                          <a:effectLst/>
                        </a:rPr>
                        <a:t>215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40,0%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 smtClean="0">
                          <a:effectLst/>
                        </a:rPr>
                        <a:t>       223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48,4%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87064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>
                          <a:effectLst/>
                        </a:rPr>
                        <a:t> 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>
                          <a:effectLst/>
                        </a:rPr>
                        <a:t> 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87064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</a:rPr>
                        <a:t>/contactés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>
                          <a:effectLst/>
                        </a:rPr>
                        <a:t> 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>
                          <a:effectLst/>
                        </a:rPr>
                        <a:t> 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87064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</a:rPr>
                        <a:t>Participation pères cohabitant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>
                          <a:effectLst/>
                        </a:rPr>
                        <a:t>8 479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88,7%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 smtClean="0">
                          <a:effectLst/>
                        </a:rPr>
                        <a:t>      7 </a:t>
                      </a:r>
                      <a:r>
                        <a:rPr lang="fr-FR" sz="1800" u="none" strike="noStrike" dirty="0">
                          <a:effectLst/>
                        </a:rPr>
                        <a:t>612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90,6%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87064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smtClean="0">
                          <a:effectLst/>
                        </a:rPr>
                        <a:t>Participation </a:t>
                      </a:r>
                      <a:r>
                        <a:rPr lang="fr-FR" sz="1800" u="none" strike="noStrike" dirty="0">
                          <a:effectLst/>
                        </a:rPr>
                        <a:t>pères non cohabitant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>
                          <a:effectLst/>
                        </a:rPr>
                        <a:t>97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45,1%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 smtClean="0">
                          <a:effectLst/>
                        </a:rPr>
                        <a:t>           62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27,8%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167218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>
                          <a:effectLst/>
                        </a:rPr>
                        <a:t> 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>
                          <a:effectLst/>
                        </a:rPr>
                        <a:t> 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87064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</a:rPr>
                        <a:t>/ à contacter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>
                          <a:effectLst/>
                        </a:rPr>
                        <a:t> 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87064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</a:rPr>
                        <a:t>Participation pères cohabitant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83,5%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>
                          <a:effectLst/>
                        </a:rPr>
                        <a:t> 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84,5%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87064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smtClean="0">
                          <a:effectLst/>
                        </a:rPr>
                        <a:t>Participation </a:t>
                      </a:r>
                      <a:r>
                        <a:rPr lang="fr-FR" sz="1800" u="none" strike="noStrike" dirty="0">
                          <a:effectLst/>
                        </a:rPr>
                        <a:t>pères non cohabitant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18,1%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>
                          <a:effectLst/>
                        </a:rPr>
                        <a:t> 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13,4%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102301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 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fr-FR" sz="11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7082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404664"/>
            <a:ext cx="7992888" cy="864096"/>
          </a:xfrm>
        </p:spPr>
        <p:txBody>
          <a:bodyPr>
            <a:normAutofit fontScale="90000"/>
          </a:bodyPr>
          <a:lstStyle/>
          <a:p>
            <a:pPr algn="l"/>
            <a:r>
              <a:rPr lang="fr-FR" sz="3200" dirty="0" smtClean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 	</a:t>
            </a:r>
            <a:br>
              <a:rPr lang="fr-FR" sz="3200" dirty="0" smtClean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fr-FR" sz="2200" dirty="0">
                <a:solidFill>
                  <a:srgbClr val="002060"/>
                </a:solidFill>
              </a:rPr>
              <a:t>Participation des pères quand les </a:t>
            </a:r>
            <a:r>
              <a:rPr lang="fr-FR" sz="2200" dirty="0" smtClean="0">
                <a:solidFill>
                  <a:srgbClr val="002060"/>
                </a:solidFill>
              </a:rPr>
              <a:t>mères n’ont  pas été </a:t>
            </a:r>
            <a:r>
              <a:rPr lang="fr-FR" sz="2200" dirty="0">
                <a:solidFill>
                  <a:srgbClr val="002060"/>
                </a:solidFill>
              </a:rPr>
              <a:t>enquêtées</a:t>
            </a:r>
            <a:r>
              <a:rPr lang="fr-FR" sz="2200" dirty="0"/>
              <a:t/>
            </a:r>
            <a:br>
              <a:rPr lang="fr-FR" sz="2200" dirty="0"/>
            </a:b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2000" b="1" dirty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/>
            </a:r>
            <a:br>
              <a:rPr lang="fr-FR" sz="2000" b="1" dirty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</a:br>
            <a:endParaRPr lang="fr-FR" sz="2000" b="1" dirty="0">
              <a:solidFill>
                <a:schemeClr val="accent5">
                  <a:lumMod val="5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1520" y="1412776"/>
            <a:ext cx="8712968" cy="5328592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fr-FR" sz="800" dirty="0" smtClean="0">
              <a:solidFill>
                <a:srgbClr val="0099FF"/>
              </a:solidFill>
            </a:endParaRPr>
          </a:p>
          <a:p>
            <a:pPr lvl="0">
              <a:buNone/>
            </a:pPr>
            <a:endParaRPr lang="fr-FR" sz="800" dirty="0" smtClean="0">
              <a:solidFill>
                <a:srgbClr val="0099FF"/>
              </a:solidFill>
            </a:endParaRPr>
          </a:p>
          <a:p>
            <a:pPr marL="0" indent="0">
              <a:buNone/>
            </a:pPr>
            <a:r>
              <a:rPr lang="fr-FR" sz="9600" dirty="0"/>
              <a:t> </a:t>
            </a: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8424657"/>
              </p:ext>
            </p:extLst>
          </p:nvPr>
        </p:nvGraphicFramePr>
        <p:xfrm>
          <a:off x="539552" y="1556792"/>
          <a:ext cx="8136905" cy="48033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83013"/>
                <a:gridCol w="913473"/>
                <a:gridCol w="913473"/>
                <a:gridCol w="913473"/>
                <a:gridCol w="913473"/>
              </a:tblGrid>
              <a:tr h="381289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Enquête 2 mois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Enquête 1 an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27382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>
                          <a:effectLst/>
                        </a:rPr>
                        <a:t> 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>
                          <a:effectLst/>
                        </a:rPr>
                        <a:t> 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381289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</a:rPr>
                        <a:t>Mères non enquêtées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 smtClean="0">
                          <a:effectLst/>
                        </a:rPr>
                        <a:t>       1 </a:t>
                      </a:r>
                      <a:r>
                        <a:rPr lang="fr-FR" sz="1800" u="none" strike="noStrike" dirty="0">
                          <a:effectLst/>
                        </a:rPr>
                        <a:t>689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 smtClean="0">
                          <a:effectLst/>
                        </a:rPr>
                        <a:t>       2908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>
                          <a:effectLst/>
                        </a:rPr>
                        <a:t> 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381289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>
                          <a:effectLst/>
                        </a:rPr>
                        <a:t> 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323132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</a:rPr>
                        <a:t>Contact avec père référent substitut à la mère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 smtClean="0">
                          <a:effectLst/>
                        </a:rPr>
                        <a:t>          91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 smtClean="0">
                          <a:effectLst/>
                        </a:rPr>
                        <a:t>        67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>
                          <a:effectLst/>
                        </a:rPr>
                        <a:t> 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381289">
                <a:tc>
                  <a:txBody>
                    <a:bodyPr/>
                    <a:lstStyle/>
                    <a:p>
                      <a:pPr algn="l" fontAlgn="b"/>
                      <a:endParaRPr lang="fr-FR" sz="1800" u="none" strike="noStrike" dirty="0" smtClean="0">
                        <a:effectLst/>
                      </a:endParaRPr>
                    </a:p>
                    <a:p>
                      <a:pPr algn="l" fontAlgn="b"/>
                      <a:r>
                        <a:rPr lang="fr-FR" sz="1800" u="none" strike="noStrike" dirty="0" smtClean="0">
                          <a:effectLst/>
                        </a:rPr>
                        <a:t>Contact </a:t>
                      </a:r>
                      <a:r>
                        <a:rPr lang="fr-FR" sz="1800" u="none" strike="noStrike" dirty="0">
                          <a:effectLst/>
                        </a:rPr>
                        <a:t>avec </a:t>
                      </a:r>
                      <a:r>
                        <a:rPr lang="fr-FR" sz="1800" u="none" strike="noStrike" dirty="0" smtClean="0">
                          <a:effectLst/>
                        </a:rPr>
                        <a:t>père référent </a:t>
                      </a:r>
                      <a:r>
                        <a:rPr lang="fr-FR" sz="1800" u="none" strike="noStrike" dirty="0">
                          <a:effectLst/>
                        </a:rPr>
                        <a:t>non  cohabitant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 smtClean="0">
                          <a:effectLst/>
                        </a:rPr>
                        <a:t>           5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>
                          <a:effectLst/>
                        </a:rPr>
                        <a:t> 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 smtClean="0">
                          <a:effectLst/>
                        </a:rPr>
                        <a:t>        5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93434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</a:rPr>
                        <a:t> </a:t>
                      </a:r>
                      <a:endParaRPr lang="fr-FR" sz="1800" u="none" strike="noStrike" dirty="0" smtClean="0">
                        <a:effectLst/>
                      </a:endParaRPr>
                    </a:p>
                    <a:p>
                      <a:pPr algn="l" fontAlgn="b"/>
                      <a:r>
                        <a:rPr lang="fr-F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/contactés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815272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</a:rPr>
                        <a:t>Participation </a:t>
                      </a:r>
                      <a:r>
                        <a:rPr lang="fr-FR" sz="1800" u="none" strike="noStrike" dirty="0" smtClean="0">
                          <a:effectLst/>
                        </a:rPr>
                        <a:t>pères </a:t>
                      </a:r>
                      <a:r>
                        <a:rPr lang="fr-FR" sz="1800" u="none" strike="noStrike" dirty="0">
                          <a:effectLst/>
                        </a:rPr>
                        <a:t>référent  substitut à la </a:t>
                      </a:r>
                      <a:r>
                        <a:rPr lang="fr-FR" sz="1800" u="none" strike="noStrike" dirty="0" smtClean="0">
                          <a:effectLst/>
                        </a:rPr>
                        <a:t>mère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 smtClean="0">
                          <a:effectLst/>
                        </a:rPr>
                        <a:t>     78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85,7%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 smtClean="0">
                          <a:effectLst/>
                        </a:rPr>
                        <a:t>     52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77,6%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577021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smtClean="0">
                          <a:effectLst/>
                        </a:rPr>
                        <a:t>Participation pères </a:t>
                      </a:r>
                      <a:r>
                        <a:rPr lang="fr-FR" sz="1800" u="none" strike="noStrike" dirty="0">
                          <a:effectLst/>
                        </a:rPr>
                        <a:t>référent  non </a:t>
                      </a:r>
                      <a:r>
                        <a:rPr lang="fr-FR" sz="1800" u="none" strike="noStrike" dirty="0" smtClean="0">
                          <a:effectLst/>
                        </a:rPr>
                        <a:t>cohabitant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 smtClean="0">
                          <a:effectLst/>
                        </a:rPr>
                        <a:t>      2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40,0%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 smtClean="0">
                          <a:effectLst/>
                        </a:rPr>
                        <a:t>       4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80,0%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40035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>
                          <a:effectLst/>
                        </a:rPr>
                        <a:t> 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>
                          <a:effectLst/>
                        </a:rPr>
                        <a:t> 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>
                          <a:effectLst/>
                        </a:rPr>
                        <a:t> 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8451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55576" y="0"/>
            <a:ext cx="7848872" cy="692696"/>
          </a:xfrm>
        </p:spPr>
        <p:txBody>
          <a:bodyPr>
            <a:normAutofit fontScale="90000"/>
          </a:bodyPr>
          <a:lstStyle/>
          <a:p>
            <a:pPr algn="l"/>
            <a:r>
              <a:rPr lang="fr-FR" sz="3200" dirty="0" smtClean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 	</a:t>
            </a:r>
            <a:br>
              <a:rPr lang="fr-FR" sz="3200" dirty="0" smtClean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fr-FR" sz="2200" dirty="0">
                <a:solidFill>
                  <a:srgbClr val="002060"/>
                </a:solidFill>
              </a:rPr>
              <a:t>Participation des </a:t>
            </a:r>
            <a:r>
              <a:rPr lang="fr-FR" sz="2200" dirty="0" smtClean="0">
                <a:solidFill>
                  <a:srgbClr val="002060"/>
                </a:solidFill>
              </a:rPr>
              <a:t>familles à chaque enquête</a:t>
            </a:r>
            <a:endParaRPr lang="fr-FR" sz="2000" b="1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1520" y="1412776"/>
            <a:ext cx="8712968" cy="5328592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fr-FR" sz="800" dirty="0" smtClean="0">
              <a:solidFill>
                <a:srgbClr val="0099FF"/>
              </a:solidFill>
            </a:endParaRPr>
          </a:p>
          <a:p>
            <a:pPr lvl="0">
              <a:buNone/>
            </a:pPr>
            <a:endParaRPr lang="fr-FR" sz="800" dirty="0" smtClean="0">
              <a:solidFill>
                <a:srgbClr val="0099FF"/>
              </a:solidFill>
            </a:endParaRPr>
          </a:p>
          <a:p>
            <a:pPr marL="0" indent="0">
              <a:buNone/>
            </a:pPr>
            <a:r>
              <a:rPr lang="fr-FR" sz="9600" dirty="0"/>
              <a:t> </a:t>
            </a:r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0557455"/>
              </p:ext>
            </p:extLst>
          </p:nvPr>
        </p:nvGraphicFramePr>
        <p:xfrm>
          <a:off x="251520" y="903595"/>
          <a:ext cx="8568952" cy="59409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43752"/>
                <a:gridCol w="906300"/>
                <a:gridCol w="906300"/>
                <a:gridCol w="906300"/>
                <a:gridCol w="906300"/>
              </a:tblGrid>
              <a:tr h="254332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Enquête 2 mois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Enquête 1 an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54332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 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 dirty="0">
                          <a:effectLst/>
                        </a:rPr>
                        <a:t> 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 dirty="0">
                          <a:effectLst/>
                        </a:rPr>
                        <a:t> 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>
                          <a:effectLst/>
                        </a:rPr>
                        <a:t> 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u="none" strike="noStrike">
                          <a:effectLst/>
                        </a:rPr>
                        <a:t> </a:t>
                      </a:r>
                      <a:endParaRPr lang="fr-FR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84928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smtClean="0">
                          <a:effectLst/>
                        </a:rPr>
                        <a:t>Familles  enquêtées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 dirty="0">
                          <a:effectLst/>
                        </a:rPr>
                        <a:t>10 787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87%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 dirty="0" smtClean="0">
                          <a:effectLst/>
                        </a:rPr>
                        <a:t>9 541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77%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54332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 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b="0" u="none" strike="noStrike" dirty="0"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b="0" u="none" strike="noStrike" dirty="0"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84928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smtClean="0">
                          <a:effectLst/>
                        </a:rPr>
                        <a:t>familles non enquêtées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 dirty="0">
                          <a:effectLst/>
                        </a:rPr>
                        <a:t>1 609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13%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 dirty="0" smtClean="0">
                          <a:effectLst/>
                        </a:rPr>
                        <a:t>2 855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23%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54332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 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12 396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12 396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54332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i="1" u="none" strike="noStrike" dirty="0">
                          <a:effectLst/>
                        </a:rPr>
                        <a:t>Familles  enquêtées : </a:t>
                      </a:r>
                      <a:endParaRPr lang="fr-FR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b="0" u="none" strike="noStrike" dirty="0"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b="0" u="none" strike="noStrike" dirty="0"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54332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 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b="0" u="none" strike="noStrike" dirty="0"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b="0" u="none" strike="noStrike" dirty="0"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84928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smtClean="0">
                          <a:effectLst/>
                        </a:rPr>
                        <a:t>Mère </a:t>
                      </a:r>
                      <a:r>
                        <a:rPr lang="fr-FR" sz="1800" u="none" strike="noStrike" dirty="0">
                          <a:effectLst/>
                        </a:rPr>
                        <a:t>référent et père cohabitant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 dirty="0">
                          <a:effectLst/>
                        </a:rPr>
                        <a:t>8 472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78,5%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 dirty="0" smtClean="0">
                          <a:effectLst/>
                        </a:rPr>
                        <a:t>  7 </a:t>
                      </a:r>
                      <a:r>
                        <a:rPr lang="fr-FR" sz="1800" b="0" u="none" strike="noStrike" dirty="0">
                          <a:effectLst/>
                        </a:rPr>
                        <a:t>604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79,7%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54332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 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 dirty="0"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 dirty="0"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84928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smtClean="0">
                          <a:effectLst/>
                        </a:rPr>
                        <a:t>Mère </a:t>
                      </a:r>
                      <a:r>
                        <a:rPr lang="fr-FR" sz="1800" u="none" strike="noStrike" dirty="0">
                          <a:effectLst/>
                        </a:rPr>
                        <a:t>référent et conjointe cohabitant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 dirty="0" smtClean="0">
                          <a:effectLst/>
                        </a:rPr>
                        <a:t>       7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0,1%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 dirty="0" smtClean="0">
                          <a:effectLst/>
                        </a:rPr>
                        <a:t>          8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0,1%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54332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 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 dirty="0"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 dirty="0"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84928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smtClean="0">
                          <a:effectLst/>
                        </a:rPr>
                        <a:t>Mère </a:t>
                      </a:r>
                      <a:r>
                        <a:rPr lang="fr-FR" sz="1800" u="none" strike="noStrike" dirty="0">
                          <a:effectLst/>
                        </a:rPr>
                        <a:t>référent et père non cohabitant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 dirty="0" smtClean="0">
                          <a:effectLst/>
                        </a:rPr>
                        <a:t>     97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0,9%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 dirty="0" smtClean="0">
                          <a:effectLst/>
                        </a:rPr>
                        <a:t>         62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0,6%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54332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 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 dirty="0"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 dirty="0"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84928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smtClean="0">
                          <a:effectLst/>
                        </a:rPr>
                        <a:t>Mère </a:t>
                      </a:r>
                      <a:r>
                        <a:rPr lang="fr-FR" sz="1800" u="none" strike="noStrike" dirty="0">
                          <a:effectLst/>
                        </a:rPr>
                        <a:t>référent : ni conjointe, ni père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 dirty="0" smtClean="0">
                          <a:effectLst/>
                        </a:rPr>
                        <a:t>     11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0,1%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 dirty="0" smtClean="0">
                          <a:effectLst/>
                        </a:rPr>
                        <a:t>          11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0,1%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54332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 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 dirty="0"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 dirty="0"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84928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</a:rPr>
                        <a:t>Père référent , </a:t>
                      </a:r>
                      <a:r>
                        <a:rPr lang="fr-FR" sz="1800" u="none" strike="noStrike" dirty="0" smtClean="0">
                          <a:effectLst/>
                        </a:rPr>
                        <a:t>mère </a:t>
                      </a:r>
                      <a:r>
                        <a:rPr lang="fr-FR" sz="1800" u="none" strike="noStrike" dirty="0">
                          <a:effectLst/>
                        </a:rPr>
                        <a:t>non cohabitant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 dirty="0" smtClean="0">
                          <a:effectLst/>
                        </a:rPr>
                        <a:t>       1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0,0%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 dirty="0" smtClean="0">
                          <a:effectLst/>
                        </a:rPr>
                        <a:t>            1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0,0%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54332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 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 dirty="0"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 dirty="0"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84928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smtClean="0">
                          <a:effectLst/>
                        </a:rPr>
                        <a:t>Père réfèrent </a:t>
                      </a:r>
                      <a:r>
                        <a:rPr lang="fr-FR" sz="1800" u="none" strike="noStrike" dirty="0">
                          <a:effectLst/>
                        </a:rPr>
                        <a:t>substitut à la mère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 dirty="0" smtClean="0">
                          <a:effectLst/>
                        </a:rPr>
                        <a:t>     78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0,7%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 dirty="0" smtClean="0">
                          <a:effectLst/>
                        </a:rPr>
                        <a:t>          56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0,6%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54332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u="none" strike="noStrike" dirty="0">
                          <a:effectLst/>
                        </a:rPr>
                        <a:t> </a:t>
                      </a:r>
                      <a:endParaRPr lang="fr-F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 dirty="0"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 dirty="0"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84928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</a:rPr>
                        <a:t>Enquête incomplète 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 dirty="0">
                          <a:effectLst/>
                        </a:rPr>
                        <a:t>2 121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19,7%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0" u="none" strike="noStrike" dirty="0" smtClean="0">
                          <a:effectLst/>
                        </a:rPr>
                        <a:t>     1 799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</a:rPr>
                        <a:t>21,4%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2988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27584" y="0"/>
            <a:ext cx="7992888" cy="1268760"/>
          </a:xfrm>
        </p:spPr>
        <p:txBody>
          <a:bodyPr>
            <a:normAutofit fontScale="90000"/>
          </a:bodyPr>
          <a:lstStyle/>
          <a:p>
            <a:pPr algn="l"/>
            <a:r>
              <a:rPr lang="fr-FR" sz="3200" dirty="0" smtClean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 	</a:t>
            </a:r>
            <a:br>
              <a:rPr lang="fr-FR" sz="3200" dirty="0" smtClean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fr-FR" sz="2200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Langue des entretiens avec les mères et participation </a:t>
            </a:r>
            <a:r>
              <a:rPr lang="fr-FR" sz="20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/>
            </a:r>
            <a:br>
              <a:rPr lang="fr-FR" sz="20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</a:b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2000" b="1" dirty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/>
            </a:r>
            <a:br>
              <a:rPr lang="fr-FR" sz="2000" b="1" dirty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</a:br>
            <a:endParaRPr lang="fr-FR" sz="2000" b="1" dirty="0">
              <a:solidFill>
                <a:schemeClr val="accent5">
                  <a:lumMod val="5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1520" y="1484784"/>
            <a:ext cx="8712968" cy="5256584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fr-FR" sz="800" dirty="0" smtClean="0">
              <a:solidFill>
                <a:srgbClr val="0099FF"/>
              </a:solidFill>
            </a:endParaRPr>
          </a:p>
          <a:p>
            <a:pPr lvl="0">
              <a:buNone/>
            </a:pPr>
            <a:endParaRPr lang="fr-FR" sz="800" dirty="0" smtClean="0">
              <a:solidFill>
                <a:srgbClr val="0099FF"/>
              </a:solidFill>
            </a:endParaRPr>
          </a:p>
          <a:p>
            <a:pPr marL="0" indent="0">
              <a:buNone/>
            </a:pPr>
            <a:endParaRPr lang="fr-FR" sz="8000" dirty="0"/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056578"/>
              </p:ext>
            </p:extLst>
          </p:nvPr>
        </p:nvGraphicFramePr>
        <p:xfrm>
          <a:off x="611560" y="1628800"/>
          <a:ext cx="7560842" cy="45762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67754"/>
                <a:gridCol w="1023272"/>
                <a:gridCol w="1023272"/>
                <a:gridCol w="1023272"/>
                <a:gridCol w="1023272"/>
              </a:tblGrid>
              <a:tr h="446449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  <a:latin typeface="+mn-lt"/>
                        </a:rPr>
                        <a:t>Langue de l'entretien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 smtClean="0">
                          <a:effectLst/>
                          <a:latin typeface="+mn-lt"/>
                        </a:rPr>
                        <a:t>        Enquête </a:t>
                      </a:r>
                      <a:r>
                        <a:rPr lang="fr-FR" sz="1800" u="none" strike="noStrike" dirty="0">
                          <a:effectLst/>
                          <a:latin typeface="+mn-lt"/>
                        </a:rPr>
                        <a:t>2 mois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 smtClean="0">
                          <a:effectLst/>
                          <a:latin typeface="+mn-lt"/>
                        </a:rPr>
                        <a:t>           Enquête </a:t>
                      </a:r>
                      <a:r>
                        <a:rPr lang="fr-FR" sz="1800" u="none" strike="noStrike" dirty="0">
                          <a:effectLst/>
                          <a:latin typeface="+mn-lt"/>
                        </a:rPr>
                        <a:t>1 an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46449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  <a:latin typeface="+mn-lt"/>
                        </a:rPr>
                        <a:t>Questionnaire mère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n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smtClean="0">
                          <a:effectLst/>
                          <a:latin typeface="+mn-lt"/>
                        </a:rPr>
                        <a:t>        % </a:t>
                      </a:r>
                      <a:r>
                        <a:rPr lang="fr-FR" sz="1800" u="none" strike="noStrike" dirty="0">
                          <a:effectLst/>
                          <a:latin typeface="+mn-lt"/>
                        </a:rPr>
                        <a:t>enquêtes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n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smtClean="0">
                          <a:effectLst/>
                          <a:latin typeface="+mn-lt"/>
                        </a:rPr>
                        <a:t>      %   enquêtes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446449"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  <a:latin typeface="+mn-lt"/>
                        </a:rPr>
                        <a:t>complètes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 smtClean="0">
                          <a:effectLst/>
                          <a:latin typeface="+mn-lt"/>
                        </a:rPr>
                        <a:t>complètes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446449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  <a:latin typeface="+mn-lt"/>
                        </a:rPr>
                        <a:t>Français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>
                          <a:effectLst/>
                          <a:latin typeface="+mn-lt"/>
                        </a:rPr>
                        <a:t>11 060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96,1%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>
                          <a:effectLst/>
                          <a:latin typeface="+mn-lt"/>
                        </a:rPr>
                        <a:t>9 833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96,%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446449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  <a:latin typeface="+mn-lt"/>
                        </a:rPr>
                        <a:t>Anglais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>
                          <a:effectLst/>
                          <a:latin typeface="+mn-lt"/>
                        </a:rPr>
                        <a:t>19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84%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>
                          <a:effectLst/>
                          <a:latin typeface="+mn-lt"/>
                        </a:rPr>
                        <a:t>19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68%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446449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  <a:latin typeface="+mn-lt"/>
                        </a:rPr>
                        <a:t>Arabe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>
                          <a:effectLst/>
                          <a:latin typeface="+mn-lt"/>
                        </a:rPr>
                        <a:t>17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94%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>
                          <a:effectLst/>
                          <a:latin typeface="+mn-lt"/>
                        </a:rPr>
                        <a:t>22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 95,4%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446449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  <a:latin typeface="+mn-lt"/>
                        </a:rPr>
                        <a:t>Turc/kurde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>
                          <a:effectLst/>
                          <a:latin typeface="+mn-lt"/>
                        </a:rPr>
                        <a:t>9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100%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>
                          <a:effectLst/>
                          <a:latin typeface="+mn-lt"/>
                        </a:rPr>
                        <a:t>7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85,7%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446449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  <a:latin typeface="+mn-lt"/>
                        </a:rPr>
                        <a:t>Soninké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>
                          <a:effectLst/>
                          <a:latin typeface="+mn-lt"/>
                        </a:rPr>
                        <a:t>3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66,6%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>
                          <a:effectLst/>
                          <a:latin typeface="+mn-lt"/>
                        </a:rPr>
                        <a:t>1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100%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446449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  <a:latin typeface="+mn-lt"/>
                        </a:rPr>
                        <a:t>Bambara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>
                          <a:effectLst/>
                          <a:latin typeface="+mn-lt"/>
                        </a:rPr>
                        <a:t>2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50%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>
                          <a:effectLst/>
                          <a:latin typeface="+mn-lt"/>
                        </a:rPr>
                        <a:t>1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100%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446449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u="none" strike="noStrike" dirty="0">
                          <a:effectLst/>
                          <a:latin typeface="+mn-lt"/>
                        </a:rPr>
                        <a:t>Wolof 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>
                          <a:effectLst/>
                          <a:latin typeface="+mn-lt"/>
                        </a:rPr>
                        <a:t>21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95,2%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>
                          <a:effectLst/>
                          <a:latin typeface="+mn-lt"/>
                        </a:rPr>
                        <a:t>1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80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0%</a:t>
                      </a:r>
                      <a:endParaRPr lang="fr-FR" sz="18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2623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0"/>
            <a:ext cx="7992888" cy="1340768"/>
          </a:xfrm>
        </p:spPr>
        <p:txBody>
          <a:bodyPr>
            <a:normAutofit fontScale="90000"/>
          </a:bodyPr>
          <a:lstStyle/>
          <a:p>
            <a:pPr algn="l"/>
            <a:r>
              <a:rPr lang="fr-FR" sz="3200" dirty="0" smtClean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 	</a:t>
            </a:r>
            <a:br>
              <a:rPr lang="fr-FR" sz="3200" dirty="0" smtClean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fr-FR" sz="3200" dirty="0" smtClean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/>
            </a:r>
            <a:br>
              <a:rPr lang="fr-FR" sz="3200" dirty="0" smtClean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fr-FR" sz="2200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Participation des familles aux deux enquêtes</a:t>
            </a: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2000" b="1" dirty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/>
            </a:r>
            <a:br>
              <a:rPr lang="fr-FR" sz="2000" b="1" dirty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fr-FR" sz="2000" dirty="0"/>
              <a:t> </a:t>
            </a:r>
            <a:r>
              <a:rPr lang="fr-FR" sz="2000" dirty="0" smtClean="0"/>
              <a:t>                                                                                             </a:t>
            </a:r>
            <a:br>
              <a:rPr lang="fr-FR" sz="2000" dirty="0" smtClean="0"/>
            </a:br>
            <a:r>
              <a:rPr lang="fr-FR" sz="2000" dirty="0"/>
              <a:t>	</a:t>
            </a:r>
            <a:r>
              <a:rPr lang="fr-FR" sz="2000" dirty="0" smtClean="0"/>
              <a:t>			</a:t>
            </a:r>
            <a:endParaRPr lang="fr-FR" sz="2000" b="1" dirty="0">
              <a:solidFill>
                <a:schemeClr val="accent5">
                  <a:lumMod val="5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1520" y="1844824"/>
            <a:ext cx="8712968" cy="4392488"/>
          </a:xfrm>
        </p:spPr>
        <p:txBody>
          <a:bodyPr>
            <a:normAutofit fontScale="25000" lnSpcReduction="20000"/>
          </a:bodyPr>
          <a:lstStyle/>
          <a:p>
            <a:pPr lvl="0">
              <a:buNone/>
            </a:pPr>
            <a:endParaRPr lang="fr-FR" sz="800" dirty="0" smtClean="0">
              <a:solidFill>
                <a:srgbClr val="0099FF"/>
              </a:solidFill>
            </a:endParaRPr>
          </a:p>
          <a:p>
            <a:pPr lvl="0">
              <a:buNone/>
            </a:pPr>
            <a:endParaRPr lang="fr-FR" sz="800" dirty="0" smtClean="0">
              <a:solidFill>
                <a:srgbClr val="0099FF"/>
              </a:solidFill>
            </a:endParaRPr>
          </a:p>
          <a:p>
            <a:pPr>
              <a:buClr>
                <a:srgbClr val="002060"/>
              </a:buClr>
            </a:pPr>
            <a:r>
              <a:rPr lang="fr-FR" sz="8000" dirty="0" smtClean="0"/>
              <a:t>Familles enquêtées à 2 mois et  1 an                          9 265 	 </a:t>
            </a:r>
            <a:r>
              <a:rPr lang="fr-FR" sz="7200" dirty="0" smtClean="0">
                <a:solidFill>
                  <a:srgbClr val="002060"/>
                </a:solidFill>
              </a:rPr>
              <a:t>74,7 %</a:t>
            </a:r>
          </a:p>
          <a:p>
            <a:pPr>
              <a:buClr>
                <a:srgbClr val="002060"/>
              </a:buClr>
            </a:pPr>
            <a:endParaRPr lang="fr-FR" sz="3600" dirty="0"/>
          </a:p>
          <a:p>
            <a:pPr>
              <a:buClr>
                <a:srgbClr val="002060"/>
              </a:buClr>
            </a:pPr>
            <a:r>
              <a:rPr lang="fr-FR" sz="8000" dirty="0" smtClean="0"/>
              <a:t>Familles enquêtées  à 2 mois seulement	</a:t>
            </a:r>
            <a:r>
              <a:rPr lang="fr-FR" sz="8000" dirty="0"/>
              <a:t>	</a:t>
            </a:r>
            <a:r>
              <a:rPr lang="fr-FR" sz="8000" dirty="0" smtClean="0"/>
              <a:t> 1 522       </a:t>
            </a:r>
            <a:r>
              <a:rPr lang="fr-FR" sz="7200" dirty="0" smtClean="0">
                <a:solidFill>
                  <a:srgbClr val="002060"/>
                </a:solidFill>
              </a:rPr>
              <a:t>12,3 %</a:t>
            </a:r>
            <a:endParaRPr lang="fr-FR" sz="7200" dirty="0">
              <a:solidFill>
                <a:srgbClr val="002060"/>
              </a:solidFill>
            </a:endParaRPr>
          </a:p>
          <a:p>
            <a:pPr>
              <a:buClr>
                <a:srgbClr val="002060"/>
              </a:buClr>
            </a:pPr>
            <a:endParaRPr lang="fr-FR" sz="3600" dirty="0"/>
          </a:p>
          <a:p>
            <a:pPr>
              <a:buClr>
                <a:srgbClr val="002060"/>
              </a:buClr>
            </a:pPr>
            <a:r>
              <a:rPr lang="fr-FR" sz="8000" dirty="0"/>
              <a:t>Familles enquêtées  à </a:t>
            </a:r>
            <a:r>
              <a:rPr lang="fr-FR" sz="8000" dirty="0" smtClean="0"/>
              <a:t>1 an  </a:t>
            </a:r>
            <a:r>
              <a:rPr lang="fr-FR" sz="8000" dirty="0"/>
              <a:t>seulement </a:t>
            </a:r>
            <a:r>
              <a:rPr lang="fr-FR" sz="8000" dirty="0" smtClean="0"/>
              <a:t>		  276           </a:t>
            </a:r>
            <a:r>
              <a:rPr lang="fr-FR" sz="7200" dirty="0" smtClean="0">
                <a:solidFill>
                  <a:srgbClr val="002060"/>
                </a:solidFill>
              </a:rPr>
              <a:t>2,2 %</a:t>
            </a:r>
          </a:p>
          <a:p>
            <a:pPr>
              <a:buClr>
                <a:srgbClr val="002060"/>
              </a:buClr>
            </a:pPr>
            <a:endParaRPr lang="fr-FR" sz="3600" dirty="0" smtClean="0"/>
          </a:p>
          <a:p>
            <a:pPr>
              <a:buClr>
                <a:srgbClr val="002060"/>
              </a:buClr>
            </a:pPr>
            <a:r>
              <a:rPr lang="fr-FR" sz="8000" dirty="0" smtClean="0"/>
              <a:t>Familles non enquêtées à 2 mois et 1 an	</a:t>
            </a:r>
            <a:r>
              <a:rPr lang="fr-FR" sz="8000" dirty="0"/>
              <a:t> </a:t>
            </a:r>
            <a:r>
              <a:rPr lang="fr-FR" sz="8000" dirty="0" smtClean="0"/>
              <a:t>                 1 333      </a:t>
            </a:r>
            <a:r>
              <a:rPr lang="fr-FR" sz="7200" dirty="0" smtClean="0">
                <a:solidFill>
                  <a:srgbClr val="002060"/>
                </a:solidFill>
              </a:rPr>
              <a:t>10,7 %</a:t>
            </a:r>
          </a:p>
          <a:p>
            <a:pPr>
              <a:buClr>
                <a:srgbClr val="002060"/>
              </a:buClr>
            </a:pPr>
            <a:endParaRPr lang="fr-FR" sz="7200" smtClean="0">
              <a:solidFill>
                <a:srgbClr val="002060"/>
              </a:solidFill>
            </a:endParaRPr>
          </a:p>
          <a:p>
            <a:pPr marL="0" indent="0">
              <a:buClr>
                <a:srgbClr val="002060"/>
              </a:buClr>
              <a:buNone/>
            </a:pPr>
            <a:endParaRPr lang="fr-FR" sz="7200" dirty="0">
              <a:solidFill>
                <a:srgbClr val="002060"/>
              </a:solidFill>
            </a:endParaRPr>
          </a:p>
          <a:p>
            <a:pPr>
              <a:buClr>
                <a:srgbClr val="002060"/>
              </a:buClr>
            </a:pPr>
            <a:endParaRPr lang="fr-FR" sz="3600" dirty="0"/>
          </a:p>
          <a:p>
            <a:pPr marL="0" indent="0">
              <a:buClr>
                <a:srgbClr val="002060"/>
              </a:buClr>
              <a:buNone/>
            </a:pPr>
            <a:r>
              <a:rPr lang="fr-FR" sz="8000" dirty="0" smtClean="0">
                <a:solidFill>
                  <a:srgbClr val="002060"/>
                </a:solidFill>
              </a:rPr>
              <a:t>En prenant en compte les motifs de non participation à 2 mois et 1 an,</a:t>
            </a:r>
          </a:p>
          <a:p>
            <a:pPr marL="0" indent="0">
              <a:buClr>
                <a:srgbClr val="002060"/>
              </a:buClr>
              <a:buNone/>
            </a:pPr>
            <a:r>
              <a:rPr lang="fr-FR" sz="8000" dirty="0">
                <a:solidFill>
                  <a:srgbClr val="002060"/>
                </a:solidFill>
              </a:rPr>
              <a:t>o</a:t>
            </a:r>
            <a:r>
              <a:rPr lang="fr-FR" sz="8000" dirty="0" smtClean="0">
                <a:solidFill>
                  <a:srgbClr val="002060"/>
                </a:solidFill>
              </a:rPr>
              <a:t>n peut estimer que l’attrition ‘définitive’ à 1 an  est de l’ordre de 500 familles</a:t>
            </a:r>
          </a:p>
          <a:p>
            <a:pPr marL="0" indent="0">
              <a:buNone/>
            </a:pPr>
            <a:r>
              <a:rPr lang="fr-FR" sz="9600" dirty="0" smtClean="0"/>
              <a:t> </a:t>
            </a:r>
            <a:endParaRPr lang="fr-FR" sz="9600" dirty="0"/>
          </a:p>
        </p:txBody>
      </p:sp>
    </p:spTree>
    <p:extLst>
      <p:ext uri="{BB962C8B-B14F-4D97-AF65-F5344CB8AC3E}">
        <p14:creationId xmlns:p14="http://schemas.microsoft.com/office/powerpoint/2010/main" val="297460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43608" y="244158"/>
            <a:ext cx="7201867" cy="880586"/>
          </a:xfrm>
        </p:spPr>
        <p:txBody>
          <a:bodyPr>
            <a:normAutofit/>
          </a:bodyPr>
          <a:lstStyle/>
          <a:p>
            <a:pPr algn="l"/>
            <a:r>
              <a:rPr lang="fr-FR" sz="2000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Conclusion : enquête 2 ans débutera mi avril 2013</a:t>
            </a:r>
            <a:endParaRPr lang="fr-FR" sz="2000" dirty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412776"/>
            <a:ext cx="8640960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2000" dirty="0" smtClean="0"/>
          </a:p>
          <a:p>
            <a:pPr marL="0" indent="0">
              <a:buNone/>
            </a:pPr>
            <a:r>
              <a:rPr lang="fr-FR" sz="2000" dirty="0" smtClean="0">
                <a:solidFill>
                  <a:srgbClr val="002060"/>
                </a:solidFill>
              </a:rPr>
              <a:t>Afin de maintenir et consolider </a:t>
            </a:r>
            <a:r>
              <a:rPr lang="fr-FR" sz="2000" dirty="0">
                <a:solidFill>
                  <a:srgbClr val="002060"/>
                </a:solidFill>
              </a:rPr>
              <a:t>la participation </a:t>
            </a:r>
            <a:r>
              <a:rPr lang="fr-FR" sz="2000" dirty="0" smtClean="0">
                <a:solidFill>
                  <a:srgbClr val="002060"/>
                </a:solidFill>
              </a:rPr>
              <a:t>:</a:t>
            </a:r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fr-FR" sz="900" dirty="0" smtClean="0"/>
          </a:p>
          <a:p>
            <a:pPr>
              <a:buFontTx/>
              <a:buChar char="-"/>
            </a:pPr>
            <a:r>
              <a:rPr lang="fr-FR" sz="2000" dirty="0" smtClean="0"/>
              <a:t>Outre l’ensemble des </a:t>
            </a:r>
            <a:r>
              <a:rPr lang="fr-FR" sz="2000" dirty="0" smtClean="0">
                <a:solidFill>
                  <a:srgbClr val="002060"/>
                </a:solidFill>
              </a:rPr>
              <a:t>actions de communication </a:t>
            </a:r>
            <a:r>
              <a:rPr lang="fr-FR" sz="2000" dirty="0" smtClean="0"/>
              <a:t>menées auprès des parents (site internet, Elfe-infos, carte de vœux, cadeaux d’anniversaire …..)</a:t>
            </a:r>
          </a:p>
          <a:p>
            <a:pPr>
              <a:buFontTx/>
              <a:buChar char="-"/>
            </a:pPr>
            <a:endParaRPr lang="fr-FR" sz="900" dirty="0" smtClean="0"/>
          </a:p>
          <a:p>
            <a:pPr>
              <a:buFontTx/>
              <a:buChar char="-"/>
            </a:pPr>
            <a:r>
              <a:rPr lang="fr-FR" sz="2000" dirty="0" smtClean="0"/>
              <a:t>Une </a:t>
            </a:r>
            <a:r>
              <a:rPr lang="fr-FR" sz="2000" dirty="0" smtClean="0">
                <a:solidFill>
                  <a:srgbClr val="002060"/>
                </a:solidFill>
              </a:rPr>
              <a:t>enquête de satisfaction </a:t>
            </a:r>
            <a:r>
              <a:rPr lang="fr-FR" sz="2000" dirty="0" smtClean="0"/>
              <a:t>sera réalisée à la fin du premier semestre 2013</a:t>
            </a:r>
          </a:p>
          <a:p>
            <a:pPr>
              <a:buFontTx/>
              <a:buChar char="-"/>
            </a:pPr>
            <a:endParaRPr lang="fr-FR" sz="900" dirty="0" smtClean="0"/>
          </a:p>
          <a:p>
            <a:pPr>
              <a:buFontTx/>
              <a:buChar char="-"/>
            </a:pPr>
            <a:r>
              <a:rPr lang="fr-FR" sz="2000" dirty="0" smtClean="0"/>
              <a:t>En cas de non participation à l’enquête 2 ans , un </a:t>
            </a:r>
            <a:r>
              <a:rPr lang="fr-FR" sz="2000" dirty="0" smtClean="0">
                <a:solidFill>
                  <a:srgbClr val="002060"/>
                </a:solidFill>
              </a:rPr>
              <a:t>questionnaire très court  ‘papier’ ou ‘internet’</a:t>
            </a:r>
            <a:r>
              <a:rPr lang="fr-FR" sz="2000" dirty="0" smtClean="0"/>
              <a:t> sera proposé aux parents</a:t>
            </a:r>
          </a:p>
          <a:p>
            <a:pPr>
              <a:buFontTx/>
              <a:buChar char="-"/>
            </a:pPr>
            <a:endParaRPr lang="fr-FR" sz="900" dirty="0" smtClean="0"/>
          </a:p>
          <a:p>
            <a:pPr>
              <a:buFontTx/>
              <a:buChar char="-"/>
            </a:pPr>
            <a:r>
              <a:rPr lang="fr-FR" sz="2000" dirty="0" smtClean="0"/>
              <a:t>En cours de test en ce moment dans le pilote 5 ans, la possibilité offerte au parent référent de choisir que son </a:t>
            </a:r>
            <a:r>
              <a:rPr lang="fr-FR" sz="2000" dirty="0" smtClean="0">
                <a:solidFill>
                  <a:srgbClr val="002060"/>
                </a:solidFill>
              </a:rPr>
              <a:t>questionnaire soit effectué en deux fois</a:t>
            </a:r>
          </a:p>
          <a:p>
            <a:pPr>
              <a:buFontTx/>
              <a:buChar char="-"/>
            </a:pPr>
            <a:endParaRPr lang="fr-FR" sz="2000" dirty="0" smtClean="0"/>
          </a:p>
          <a:p>
            <a:pPr>
              <a:buFontTx/>
              <a:buChar char="-"/>
            </a:pPr>
            <a:endParaRPr lang="fr-FR" sz="2000" dirty="0" smtClean="0"/>
          </a:p>
          <a:p>
            <a:pPr marL="0" indent="0">
              <a:buNone/>
            </a:pPr>
            <a:endParaRPr 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 idx="4294967295"/>
          </p:nvPr>
        </p:nvSpPr>
        <p:spPr>
          <a:xfrm>
            <a:off x="900113" y="152400"/>
            <a:ext cx="7345362" cy="1339850"/>
          </a:xfrm>
        </p:spPr>
        <p:txBody>
          <a:bodyPr/>
          <a:lstStyle/>
          <a:p>
            <a:pPr>
              <a:defRPr/>
            </a:pPr>
            <a:r>
              <a:rPr lang="fr-FR" sz="2400" b="1" dirty="0">
                <a:solidFill>
                  <a:srgbClr val="595959"/>
                </a:solidFill>
                <a:cs typeface="+mn-cs"/>
              </a:rPr>
              <a:t>Pourquoi </a:t>
            </a:r>
            <a:r>
              <a:rPr lang="fr-FR" sz="2400" b="1" dirty="0" smtClean="0">
                <a:solidFill>
                  <a:srgbClr val="595959"/>
                </a:solidFill>
                <a:cs typeface="+mn-cs"/>
              </a:rPr>
              <a:t>une grande cohorte d’enfants en France ?</a:t>
            </a:r>
            <a:endParaRPr lang="fr-FR" sz="2400" b="1" dirty="0">
              <a:solidFill>
                <a:srgbClr val="595959"/>
              </a:solidFill>
              <a:cs typeface="+mn-cs"/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591716"/>
            <a:ext cx="8135937" cy="4573588"/>
          </a:xfrm>
        </p:spPr>
        <p:txBody>
          <a:bodyPr/>
          <a:lstStyle/>
          <a:p>
            <a:r>
              <a:rPr lang="fr-FR" sz="2000" dirty="0" smtClean="0"/>
              <a:t>Nécessité de développer des études longitudinales sur l’enfance</a:t>
            </a:r>
          </a:p>
          <a:p>
            <a:r>
              <a:rPr lang="fr-FR" sz="2000" dirty="0" smtClean="0"/>
              <a:t>En sciences sociales et de l’éducation</a:t>
            </a:r>
          </a:p>
          <a:p>
            <a:pPr lvl="1"/>
            <a:r>
              <a:rPr lang="fr-FR" sz="2000" dirty="0" smtClean="0"/>
              <a:t>Évolution de la structure familiale</a:t>
            </a:r>
          </a:p>
          <a:p>
            <a:pPr lvl="1"/>
            <a:r>
              <a:rPr lang="fr-FR" sz="2000" dirty="0" smtClean="0"/>
              <a:t>Massification de l’éducation et échec scolaire</a:t>
            </a:r>
          </a:p>
          <a:p>
            <a:pPr lvl="1"/>
            <a:r>
              <a:rPr lang="fr-FR" sz="2000" dirty="0" smtClean="0"/>
              <a:t>Retentissement de la précarisation sur les enfants</a:t>
            </a:r>
          </a:p>
          <a:p>
            <a:pPr lvl="1"/>
            <a:r>
              <a:rPr lang="fr-FR" sz="2000" dirty="0" smtClean="0"/>
              <a:t>Développement des nouvelles technologies</a:t>
            </a:r>
          </a:p>
          <a:p>
            <a:r>
              <a:rPr lang="fr-FR" sz="2000" dirty="0" smtClean="0"/>
              <a:t>En santé	</a:t>
            </a:r>
          </a:p>
          <a:p>
            <a:pPr lvl="1"/>
            <a:r>
              <a:rPr lang="fr-FR" sz="2000" dirty="0" smtClean="0"/>
              <a:t>Origines développementales de la santé</a:t>
            </a:r>
          </a:p>
          <a:p>
            <a:pPr lvl="1"/>
            <a:r>
              <a:rPr lang="fr-FR" sz="2000" dirty="0" smtClean="0"/>
              <a:t>Interrogations sur la nocivité de polluants « émergents »</a:t>
            </a:r>
          </a:p>
          <a:p>
            <a:pPr lvl="1"/>
            <a:r>
              <a:rPr lang="fr-FR" sz="2000" dirty="0" smtClean="0"/>
              <a:t>Constitution précoce de certaines inégalités sociales de santé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 idx="4294967295"/>
          </p:nvPr>
        </p:nvSpPr>
        <p:spPr>
          <a:xfrm>
            <a:off x="900112" y="152400"/>
            <a:ext cx="7704335" cy="1339850"/>
          </a:xfrm>
        </p:spPr>
        <p:txBody>
          <a:bodyPr/>
          <a:lstStyle/>
          <a:p>
            <a:pPr>
              <a:defRPr/>
            </a:pPr>
            <a:r>
              <a:rPr lang="fr-FR" sz="2400" b="1" dirty="0" smtClean="0">
                <a:solidFill>
                  <a:srgbClr val="595959"/>
                </a:solidFill>
                <a:cs typeface="+mn-cs"/>
              </a:rPr>
              <a:t>Objectifs généraux de l’étude Elfe</a:t>
            </a:r>
            <a:endParaRPr lang="fr-FR" sz="2400" b="1" dirty="0">
              <a:solidFill>
                <a:srgbClr val="595959"/>
              </a:solidFill>
              <a:cs typeface="+mn-cs"/>
            </a:endParaRPr>
          </a:p>
        </p:txBody>
      </p:sp>
      <p:sp>
        <p:nvSpPr>
          <p:cNvPr id="10243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808163"/>
            <a:ext cx="8135937" cy="4573587"/>
          </a:xfrm>
        </p:spPr>
        <p:txBody>
          <a:bodyPr/>
          <a:lstStyle/>
          <a:p>
            <a:r>
              <a:rPr lang="fr-FR" smtClean="0"/>
              <a:t>Comprendre comment les conditions périnatales, l’environnement dans ses différentes dimensions affectent, de la période intra utérine à l’adolescence, le développement, la santé et la socialisation des enfants</a:t>
            </a:r>
          </a:p>
          <a:p>
            <a:r>
              <a:rPr lang="fr-FR" smtClean="0"/>
              <a:t>Prise en compte de l’environnement familial, socio-économique, physico-chimique dans lequel évolue l’enfant </a:t>
            </a:r>
          </a:p>
          <a:p>
            <a:r>
              <a:rPr lang="fr-FR" smtClean="0"/>
              <a:t>Etude des interactions complexes entre ces différents facteurs</a:t>
            </a:r>
          </a:p>
          <a:p>
            <a:pPr lvl="1"/>
            <a:endParaRPr lang="fr-FR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oneTexte 5"/>
          <p:cNvSpPr txBox="1">
            <a:spLocks noChangeArrowheads="1"/>
          </p:cNvSpPr>
          <p:nvPr/>
        </p:nvSpPr>
        <p:spPr bwMode="auto">
          <a:xfrm>
            <a:off x="1430462" y="1628800"/>
            <a:ext cx="494173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fr-FR" sz="2400" b="1" dirty="0" smtClean="0">
                <a:solidFill>
                  <a:srgbClr val="660066"/>
                </a:solidFill>
                <a:latin typeface="Arial Rounded MT Bold"/>
              </a:rPr>
              <a:t>20 </a:t>
            </a:r>
            <a:r>
              <a:rPr lang="fr-FR" sz="2400" b="1" dirty="0">
                <a:solidFill>
                  <a:srgbClr val="660066"/>
                </a:solidFill>
                <a:latin typeface="Arial Rounded MT Bold"/>
              </a:rPr>
              <a:t>000 enfants nés en France métropolitaine en 2011 suivis de la naissance à 20 ans.</a:t>
            </a:r>
            <a:endParaRPr lang="fr-FR" sz="2400" dirty="0">
              <a:solidFill>
                <a:srgbClr val="660066"/>
              </a:solidFill>
              <a:latin typeface="Arial Rounded MT Bold"/>
            </a:endParaRPr>
          </a:p>
        </p:txBody>
      </p:sp>
      <p:sp>
        <p:nvSpPr>
          <p:cNvPr id="11268" name="Titre 1"/>
          <p:cNvSpPr txBox="1">
            <a:spLocks/>
          </p:cNvSpPr>
          <p:nvPr/>
        </p:nvSpPr>
        <p:spPr bwMode="auto">
          <a:xfrm>
            <a:off x="1214438" y="142875"/>
            <a:ext cx="7358062" cy="133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defTabSz="914400">
              <a:defRPr/>
            </a:pPr>
            <a:r>
              <a:rPr lang="fr-FR" sz="2400" b="1" dirty="0" smtClean="0">
                <a:solidFill>
                  <a:srgbClr val="595959"/>
                </a:solidFill>
                <a:latin typeface="Arial Rounded MT Bold"/>
                <a:ea typeface="ＭＳ Ｐゴシック" charset="-128"/>
                <a:cs typeface="+mn-cs"/>
              </a:rPr>
              <a:t>Protocole: l’enquête nationale en maternité</a:t>
            </a:r>
            <a:endParaRPr lang="fr-FR" sz="2400" b="1" dirty="0">
              <a:solidFill>
                <a:srgbClr val="595959"/>
              </a:solidFill>
              <a:latin typeface="Arial Rounded MT Bold"/>
              <a:ea typeface="ＭＳ Ｐゴシック" charset="-128"/>
              <a:cs typeface="+mn-cs"/>
            </a:endParaRPr>
          </a:p>
        </p:txBody>
      </p:sp>
      <p:sp>
        <p:nvSpPr>
          <p:cNvPr id="8" name="ZoneTexte 5"/>
          <p:cNvSpPr txBox="1">
            <a:spLocks noChangeArrowheads="1"/>
          </p:cNvSpPr>
          <p:nvPr/>
        </p:nvSpPr>
        <p:spPr bwMode="auto">
          <a:xfrm>
            <a:off x="1430462" y="4293096"/>
            <a:ext cx="494173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fr-FR" sz="2400" b="1" dirty="0" smtClean="0">
                <a:solidFill>
                  <a:srgbClr val="87BC15"/>
                </a:solidFill>
                <a:latin typeface="Arial Rounded MT Bold"/>
                <a:ea typeface="ＭＳ Ｐゴシック" pitchFamily="34" charset="-128"/>
                <a:cs typeface="+mn-cs"/>
              </a:rPr>
              <a:t>Dans 349 </a:t>
            </a:r>
            <a:r>
              <a:rPr lang="fr-FR" sz="2400" b="1" dirty="0">
                <a:solidFill>
                  <a:srgbClr val="87BC15"/>
                </a:solidFill>
                <a:latin typeface="Arial Rounded MT Bold"/>
                <a:ea typeface="ＭＳ Ｐゴシック" pitchFamily="34" charset="-128"/>
                <a:cs typeface="+mn-cs"/>
              </a:rPr>
              <a:t>maternités de France </a:t>
            </a:r>
            <a:r>
              <a:rPr lang="fr-FR" sz="2400" b="1" dirty="0" smtClean="0">
                <a:solidFill>
                  <a:srgbClr val="87BC15"/>
                </a:solidFill>
                <a:latin typeface="Arial Rounded MT Bold"/>
                <a:ea typeface="ＭＳ Ｐゴシック" pitchFamily="34" charset="-128"/>
                <a:cs typeface="+mn-cs"/>
              </a:rPr>
              <a:t>métropolitaine tirées au sort</a:t>
            </a:r>
            <a:endParaRPr lang="fr-FR" sz="2400" dirty="0">
              <a:solidFill>
                <a:srgbClr val="87BC15"/>
              </a:solidFill>
              <a:latin typeface="Arial Rounded MT Bold"/>
              <a:ea typeface="ＭＳ Ｐゴシック" pitchFamily="34" charset="-128"/>
              <a:cs typeface="+mn-cs"/>
            </a:endParaRPr>
          </a:p>
        </p:txBody>
      </p:sp>
      <p:pic>
        <p:nvPicPr>
          <p:cNvPr id="12294" name="Picture 5" descr="F:\Photothèque ELFE\SELECTION\DSCN00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06953" y="2228964"/>
            <a:ext cx="2035694" cy="2713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851933"/>
            <a:ext cx="635794" cy="640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8801" y="4293096"/>
            <a:ext cx="625475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544" y="2948751"/>
            <a:ext cx="685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ZoneTexte 5"/>
          <p:cNvSpPr txBox="1">
            <a:spLocks noChangeArrowheads="1"/>
          </p:cNvSpPr>
          <p:nvPr/>
        </p:nvSpPr>
        <p:spPr bwMode="auto">
          <a:xfrm>
            <a:off x="1430462" y="2948751"/>
            <a:ext cx="494173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fr-FR" sz="2400" b="1" dirty="0" smtClean="0">
                <a:solidFill>
                  <a:srgbClr val="3687BC"/>
                </a:solidFill>
                <a:latin typeface="Arial Rounded MT Bold"/>
                <a:ea typeface="ＭＳ Ｐゴシック" pitchFamily="34" charset="-128"/>
                <a:cs typeface="+mn-cs"/>
              </a:rPr>
              <a:t>4 phases de recrutement: avril, juin/juillet, septembre/octobre et novembre/décembre.</a:t>
            </a:r>
            <a:endParaRPr lang="fr-FR" sz="2400" dirty="0">
              <a:solidFill>
                <a:srgbClr val="3687BC"/>
              </a:solidFill>
              <a:latin typeface="Arial Rounded MT Bold"/>
              <a:ea typeface="ＭＳ Ｐゴシック" pitchFamily="34" charset="-128"/>
              <a:cs typeface="+mn-cs"/>
            </a:endParaRPr>
          </a:p>
        </p:txBody>
      </p:sp>
      <p:sp>
        <p:nvSpPr>
          <p:cNvPr id="14" name="ZoneTexte 5"/>
          <p:cNvSpPr txBox="1">
            <a:spLocks noChangeArrowheads="1"/>
          </p:cNvSpPr>
          <p:nvPr/>
        </p:nvSpPr>
        <p:spPr bwMode="auto">
          <a:xfrm>
            <a:off x="1430462" y="5334307"/>
            <a:ext cx="494173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fr-FR" sz="2400" b="1" dirty="0" smtClean="0">
                <a:solidFill>
                  <a:srgbClr val="7030A0"/>
                </a:solidFill>
                <a:latin typeface="Arial Rounded MT Bold"/>
                <a:ea typeface="ＭＳ Ｐゴシック" pitchFamily="34" charset="-128"/>
                <a:cs typeface="+mn-cs"/>
              </a:rPr>
              <a:t>Prélèvements biologiques dans un sous-groupe</a:t>
            </a:r>
            <a:endParaRPr lang="fr-FR" sz="2400" dirty="0">
              <a:solidFill>
                <a:srgbClr val="7030A0"/>
              </a:solidFill>
              <a:latin typeface="Arial Rounded MT Bold"/>
              <a:ea typeface="ＭＳ Ｐゴシック" pitchFamily="34" charset="-128"/>
              <a:cs typeface="+mn-cs"/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8644" y="5334307"/>
            <a:ext cx="635794" cy="640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95128995"/>
      </p:ext>
    </p:extLst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1620838" y="1636713"/>
            <a:ext cx="2951162" cy="4600575"/>
          </a:xfrm>
          <a:prstGeom prst="downArrow">
            <a:avLst>
              <a:gd name="adj1" fmla="val 41769"/>
              <a:gd name="adj2" fmla="val 39095"/>
            </a:avLst>
          </a:prstGeom>
          <a:solidFill>
            <a:srgbClr val="3687BC"/>
          </a:solidFill>
          <a:ln w="9525">
            <a:solidFill>
              <a:srgbClr val="3687BC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Aft>
                <a:spcPts val="200"/>
              </a:spcAft>
            </a:pPr>
            <a:endParaRPr lang="en-GB" sz="1400" b="1"/>
          </a:p>
          <a:p>
            <a:pPr algn="ctr">
              <a:spcAft>
                <a:spcPts val="200"/>
              </a:spcAft>
            </a:pPr>
            <a:endParaRPr lang="en-GB" sz="1400" b="1"/>
          </a:p>
          <a:p>
            <a:pPr algn="ctr">
              <a:spcAft>
                <a:spcPts val="200"/>
              </a:spcAft>
            </a:pPr>
            <a:endParaRPr lang="en-GB" sz="1400" b="1"/>
          </a:p>
          <a:p>
            <a:pPr algn="ctr">
              <a:spcAft>
                <a:spcPts val="200"/>
              </a:spcAft>
            </a:pPr>
            <a:endParaRPr lang="en-GB" sz="1400" b="1">
              <a:solidFill>
                <a:schemeClr val="bg1"/>
              </a:solidFill>
            </a:endParaRPr>
          </a:p>
          <a:p>
            <a:pPr algn="ctr">
              <a:spcAft>
                <a:spcPts val="200"/>
              </a:spcAft>
            </a:pPr>
            <a:endParaRPr lang="en-GB" sz="1400" b="1">
              <a:solidFill>
                <a:schemeClr val="bg1"/>
              </a:solidFill>
            </a:endParaRPr>
          </a:p>
        </p:txBody>
      </p:sp>
      <p:sp>
        <p:nvSpPr>
          <p:cNvPr id="18474" name="Rectangle 4"/>
          <p:cNvSpPr>
            <a:spLocks noChangeArrowheads="1"/>
          </p:cNvSpPr>
          <p:nvPr/>
        </p:nvSpPr>
        <p:spPr bwMode="auto">
          <a:xfrm>
            <a:off x="247650" y="1196752"/>
            <a:ext cx="1241045" cy="341632"/>
          </a:xfrm>
          <a:prstGeom prst="rect">
            <a:avLst/>
          </a:prstGeom>
          <a:solidFill>
            <a:srgbClr val="A00C7C"/>
          </a:solidFill>
          <a:ln w="12700">
            <a:solidFill>
              <a:srgbClr val="A00C7C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en-GB" b="1" dirty="0" err="1" smtClean="0">
                <a:solidFill>
                  <a:schemeClr val="bg1"/>
                </a:solidFill>
              </a:rPr>
              <a:t>Suivi</a:t>
            </a:r>
            <a:r>
              <a:rPr lang="en-GB" b="1" dirty="0" smtClean="0">
                <a:solidFill>
                  <a:schemeClr val="bg1"/>
                </a:solidFill>
              </a:rPr>
              <a:t> </a:t>
            </a:r>
            <a:r>
              <a:rPr lang="en-GB" b="1" dirty="0" err="1" smtClean="0">
                <a:solidFill>
                  <a:schemeClr val="bg1"/>
                </a:solidFill>
              </a:rPr>
              <a:t>passif</a:t>
            </a:r>
            <a:endParaRPr lang="en-GB" sz="1700" b="1" dirty="0">
              <a:solidFill>
                <a:schemeClr val="bg1"/>
              </a:solidFill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5364089" y="1196752"/>
            <a:ext cx="1224135" cy="360040"/>
          </a:xfrm>
          <a:prstGeom prst="rect">
            <a:avLst/>
          </a:prstGeom>
          <a:solidFill>
            <a:srgbClr val="A00C7C"/>
          </a:solidFill>
          <a:ln w="12700">
            <a:solidFill>
              <a:srgbClr val="A00C7C"/>
            </a:solidFill>
            <a:miter lim="800000"/>
            <a:headEnd/>
            <a:tailEnd/>
          </a:ln>
        </p:spPr>
        <p:txBody>
          <a:bodyPr anchor="b"/>
          <a:lstStyle/>
          <a:p>
            <a:pPr eaLnBrk="0" hangingPunct="0">
              <a:lnSpc>
                <a:spcPct val="90000"/>
              </a:lnSpc>
            </a:pPr>
            <a:r>
              <a:rPr lang="en-GB" sz="1700" b="1" dirty="0" err="1" smtClean="0">
                <a:solidFill>
                  <a:schemeClr val="bg1"/>
                </a:solidFill>
                <a:latin typeface="Arial Rounded MT Bold"/>
              </a:rPr>
              <a:t>Suivi</a:t>
            </a:r>
            <a:r>
              <a:rPr lang="en-GB" sz="1700" b="1" dirty="0" smtClean="0">
                <a:solidFill>
                  <a:schemeClr val="bg1"/>
                </a:solidFill>
                <a:latin typeface="Arial Rounded MT Bold"/>
              </a:rPr>
              <a:t> </a:t>
            </a:r>
            <a:r>
              <a:rPr lang="en-GB" sz="1700" b="1" dirty="0" err="1" smtClean="0">
                <a:solidFill>
                  <a:schemeClr val="bg1"/>
                </a:solidFill>
                <a:latin typeface="Arial Rounded MT Bold"/>
              </a:rPr>
              <a:t>actif</a:t>
            </a:r>
            <a:endParaRPr lang="en-GB" sz="1700" b="1" dirty="0">
              <a:solidFill>
                <a:schemeClr val="bg1"/>
              </a:solidFill>
              <a:latin typeface="Arial Rounded MT Bold"/>
            </a:endParaRPr>
          </a:p>
        </p:txBody>
      </p:sp>
      <p:graphicFrame>
        <p:nvGraphicFramePr>
          <p:cNvPr id="17" name="Tableau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6257064"/>
              </p:ext>
            </p:extLst>
          </p:nvPr>
        </p:nvGraphicFramePr>
        <p:xfrm>
          <a:off x="2555776" y="1556792"/>
          <a:ext cx="6336703" cy="51522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1"/>
                <a:gridCol w="936104"/>
                <a:gridCol w="4392488"/>
              </a:tblGrid>
              <a:tr h="303989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chemeClr val="bg1"/>
                          </a:solidFill>
                          <a:latin typeface="Arial Narrow" pitchFamily="34" charset="0"/>
                        </a:rPr>
                        <a:t>Naissance</a:t>
                      </a:r>
                      <a:endParaRPr lang="fr-FR" sz="1400" b="1" dirty="0">
                        <a:solidFill>
                          <a:schemeClr val="bg1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Questionnaire </a:t>
                      </a:r>
                      <a:r>
                        <a:rPr lang="en-US" sz="1300" b="1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f</a:t>
                      </a:r>
                      <a:r>
                        <a:rPr lang="en-US" sz="1300" b="1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ace-to-face , </a:t>
                      </a:r>
                      <a:r>
                        <a:rPr lang="en-US" sz="1300" b="1" dirty="0" err="1" smtClean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questionnaire,auto-admininstré</a:t>
                      </a:r>
                      <a:r>
                        <a:rPr lang="en-US" sz="1300" b="1" dirty="0" smtClean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br>
                        <a:rPr lang="en-US" sz="1300" b="1" dirty="0" smtClean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</a:br>
                      <a:r>
                        <a:rPr lang="en-US" sz="1300" b="1" dirty="0" err="1" smtClean="0">
                          <a:solidFill>
                            <a:srgbClr val="800080"/>
                          </a:solidFill>
                          <a:latin typeface="Arial Narrow" pitchFamily="34" charset="0"/>
                        </a:rPr>
                        <a:t>relevé</a:t>
                      </a:r>
                      <a:r>
                        <a:rPr lang="en-US" sz="1300" b="1" dirty="0" smtClean="0">
                          <a:solidFill>
                            <a:srgbClr val="800080"/>
                          </a:solidFill>
                          <a:latin typeface="Arial Narrow" pitchFamily="34" charset="0"/>
                        </a:rPr>
                        <a:t> du dossier </a:t>
                      </a:r>
                      <a:r>
                        <a:rPr lang="en-US" sz="1300" b="1" dirty="0" err="1" smtClean="0">
                          <a:solidFill>
                            <a:srgbClr val="800080"/>
                          </a:solidFill>
                          <a:latin typeface="Arial Narrow" pitchFamily="34" charset="0"/>
                        </a:rPr>
                        <a:t>médical</a:t>
                      </a:r>
                      <a:r>
                        <a:rPr lang="en-US" sz="1300" b="1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, </a:t>
                      </a:r>
                      <a:r>
                        <a:rPr lang="en-US" sz="1300" b="1" dirty="0" err="1" smtClean="0">
                          <a:solidFill>
                            <a:srgbClr val="FF3399"/>
                          </a:solidFill>
                          <a:latin typeface="Arial Narrow" pitchFamily="34" charset="0"/>
                        </a:rPr>
                        <a:t>biologie</a:t>
                      </a:r>
                      <a:endParaRPr lang="en-US" sz="1300" b="1" dirty="0" smtClean="0">
                        <a:solidFill>
                          <a:srgbClr val="FF3399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8259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chemeClr val="bg1"/>
                          </a:solidFill>
                          <a:latin typeface="Arial Narrow" pitchFamily="34" charset="0"/>
                        </a:rPr>
                        <a:t> 2 mois</a:t>
                      </a:r>
                      <a:endParaRPr lang="fr-FR" sz="1400" b="1" dirty="0">
                        <a:solidFill>
                          <a:schemeClr val="bg1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b="1" dirty="0" smtClean="0">
                          <a:solidFill>
                            <a:srgbClr val="0066FF"/>
                          </a:solidFill>
                          <a:latin typeface="Arial Narrow" pitchFamily="34" charset="0"/>
                        </a:rPr>
                        <a:t>Enquête téléphonique</a:t>
                      </a:r>
                      <a:r>
                        <a:rPr lang="fr-FR" sz="1300" b="1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, </a:t>
                      </a:r>
                      <a:r>
                        <a:rPr lang="fr-FR" sz="1300" b="1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 Narrow" pitchFamily="34" charset="0"/>
                        </a:rPr>
                        <a:t>capteur</a:t>
                      </a:r>
                      <a:r>
                        <a:rPr lang="fr-FR" sz="1300" b="1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 Narrow" pitchFamily="34" charset="0"/>
                        </a:rPr>
                        <a:t> de poussière</a:t>
                      </a:r>
                      <a:endParaRPr lang="fr-FR" sz="1300" b="1" dirty="0">
                        <a:solidFill>
                          <a:schemeClr val="bg1">
                            <a:lumMod val="65000"/>
                          </a:schemeClr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82205">
                <a:tc>
                  <a:txBody>
                    <a:bodyPr/>
                    <a:lstStyle/>
                    <a:p>
                      <a:pPr algn="ctr"/>
                      <a:r>
                        <a:rPr lang="fr-FR" sz="1300" b="1" dirty="0" smtClean="0">
                          <a:solidFill>
                            <a:schemeClr val="bg1"/>
                          </a:solidFill>
                          <a:latin typeface="Arial Narrow" pitchFamily="34" charset="0"/>
                        </a:rPr>
                        <a:t>3/5 mois</a:t>
                      </a:r>
                    </a:p>
                    <a:p>
                      <a:pPr algn="ctr"/>
                      <a:r>
                        <a:rPr lang="fr-FR" sz="1300" b="1" dirty="0" smtClean="0">
                          <a:solidFill>
                            <a:schemeClr val="bg1"/>
                          </a:solidFill>
                          <a:latin typeface="Arial Narrow" pitchFamily="34" charset="0"/>
                        </a:rPr>
                        <a:t>6-10 mois</a:t>
                      </a:r>
                      <a:endParaRPr lang="fr-FR" sz="1300" b="1" dirty="0">
                        <a:solidFill>
                          <a:schemeClr val="bg1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300" b="1" dirty="0" smtClean="0">
                          <a:solidFill>
                            <a:srgbClr val="3687BC"/>
                          </a:solidFill>
                          <a:latin typeface="Arial Narrow" pitchFamily="34" charset="0"/>
                        </a:rPr>
                        <a:t>Questionnaire diversification alimentaire (internet / courrier)</a:t>
                      </a:r>
                      <a:endParaRPr lang="fr-FR" sz="1300" b="1" dirty="0">
                        <a:solidFill>
                          <a:srgbClr val="3687BC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8259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chemeClr val="bg1"/>
                          </a:solidFill>
                          <a:latin typeface="Arial Narrow" pitchFamily="34" charset="0"/>
                        </a:rPr>
                        <a:t> 1 an</a:t>
                      </a:r>
                      <a:endParaRPr lang="fr-FR" sz="1400" b="1" dirty="0">
                        <a:solidFill>
                          <a:schemeClr val="bg1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300" b="1" dirty="0" smtClean="0">
                          <a:solidFill>
                            <a:srgbClr val="0066FF"/>
                          </a:solidFill>
                          <a:latin typeface="Arial Narrow" pitchFamily="34" charset="0"/>
                        </a:rPr>
                        <a:t>Enquête téléphonique</a:t>
                      </a:r>
                      <a:r>
                        <a:rPr lang="fr-FR" sz="1300" b="1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,</a:t>
                      </a:r>
                      <a:endParaRPr lang="fr-FR" sz="1300" b="1" dirty="0">
                        <a:solidFill>
                          <a:srgbClr val="0066FF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8259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chemeClr val="bg1"/>
                          </a:solidFill>
                          <a:latin typeface="Arial Narrow" pitchFamily="34" charset="0"/>
                        </a:rPr>
                        <a:t>2 ans</a:t>
                      </a:r>
                      <a:endParaRPr lang="fr-FR" sz="1400" b="1" dirty="0">
                        <a:solidFill>
                          <a:schemeClr val="bg1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b="1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300" b="1" dirty="0" smtClean="0">
                          <a:solidFill>
                            <a:srgbClr val="0066FF"/>
                          </a:solidFill>
                          <a:latin typeface="Arial Narrow" pitchFamily="34" charset="0"/>
                        </a:rPr>
                        <a:t>Enquête téléphonique</a:t>
                      </a:r>
                      <a:r>
                        <a:rPr lang="fr-FR" sz="1300" b="1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, </a:t>
                      </a:r>
                      <a:r>
                        <a:rPr lang="en-US" sz="1300" b="1" dirty="0" smtClean="0">
                          <a:solidFill>
                            <a:srgbClr val="800080"/>
                          </a:solidFill>
                          <a:latin typeface="Arial Narrow" pitchFamily="34" charset="0"/>
                        </a:rPr>
                        <a:t>quest. </a:t>
                      </a:r>
                      <a:r>
                        <a:rPr lang="en-US" sz="1300" b="1" dirty="0" err="1" smtClean="0">
                          <a:solidFill>
                            <a:srgbClr val="800080"/>
                          </a:solidFill>
                          <a:latin typeface="Arial Narrow" pitchFamily="34" charset="0"/>
                        </a:rPr>
                        <a:t>médecin</a:t>
                      </a:r>
                      <a:r>
                        <a:rPr lang="en-US" sz="1300" b="1" dirty="0" smtClean="0">
                          <a:solidFill>
                            <a:srgbClr val="80008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300" b="1" dirty="0" err="1" smtClean="0">
                          <a:solidFill>
                            <a:srgbClr val="800080"/>
                          </a:solidFill>
                          <a:latin typeface="Arial Narrow" pitchFamily="34" charset="0"/>
                        </a:rPr>
                        <a:t>traitant</a:t>
                      </a:r>
                      <a:endParaRPr lang="fr-FR" sz="1300" b="1" dirty="0">
                        <a:solidFill>
                          <a:srgbClr val="800080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9321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 Narrow" pitchFamily="34" charset="0"/>
                        </a:rPr>
                        <a:t>3 </a:t>
                      </a:r>
                      <a:r>
                        <a:rPr lang="en-US" sz="1400" b="1" dirty="0" err="1" smtClean="0">
                          <a:solidFill>
                            <a:schemeClr val="bg1"/>
                          </a:solidFill>
                          <a:latin typeface="Arial Narrow" pitchFamily="34" charset="0"/>
                        </a:rPr>
                        <a:t>ans</a:t>
                      </a:r>
                      <a:endParaRPr lang="fr-FR" sz="1400" b="1" dirty="0">
                        <a:solidFill>
                          <a:schemeClr val="bg1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b="1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b="1" dirty="0" smtClean="0">
                          <a:solidFill>
                            <a:srgbClr val="0066FF"/>
                          </a:solidFill>
                          <a:latin typeface="Arial Narrow" pitchFamily="34" charset="0"/>
                        </a:rPr>
                        <a:t>Enquête téléphonique</a:t>
                      </a:r>
                      <a:r>
                        <a:rPr lang="fr-FR" sz="1300" b="1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, </a:t>
                      </a:r>
                      <a:r>
                        <a:rPr lang="en-US" sz="1300" b="1" dirty="0" err="1" smtClean="0">
                          <a:solidFill>
                            <a:srgbClr val="00B050"/>
                          </a:solidFill>
                          <a:latin typeface="Arial Narrow" pitchFamily="34" charset="0"/>
                        </a:rPr>
                        <a:t>Enquête</a:t>
                      </a:r>
                      <a:r>
                        <a:rPr lang="en-US" sz="1300" b="1" dirty="0" smtClean="0">
                          <a:solidFill>
                            <a:srgbClr val="00B050"/>
                          </a:solidFill>
                          <a:latin typeface="Arial Narrow" pitchFamily="34" charset="0"/>
                        </a:rPr>
                        <a:t> à </a:t>
                      </a:r>
                      <a:r>
                        <a:rPr lang="en-US" sz="1300" b="1" dirty="0" err="1" smtClean="0">
                          <a:solidFill>
                            <a:srgbClr val="00B050"/>
                          </a:solidFill>
                          <a:latin typeface="Arial Narrow" pitchFamily="34" charset="0"/>
                        </a:rPr>
                        <a:t>domicile:test</a:t>
                      </a:r>
                      <a:r>
                        <a:rPr lang="en-US" sz="1300" b="1" dirty="0" smtClean="0">
                          <a:solidFill>
                            <a:srgbClr val="00B05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300" b="1" dirty="0" err="1" smtClean="0">
                          <a:solidFill>
                            <a:srgbClr val="00B050"/>
                          </a:solidFill>
                          <a:latin typeface="Arial Narrow" pitchFamily="34" charset="0"/>
                        </a:rPr>
                        <a:t>cognitif</a:t>
                      </a:r>
                      <a:r>
                        <a:rPr lang="en-US" sz="1300" b="1" dirty="0" smtClean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, </a:t>
                      </a:r>
                      <a:r>
                        <a:rPr lang="en-US" sz="1300" b="1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300" b="1" dirty="0" err="1" smtClean="0">
                          <a:solidFill>
                            <a:srgbClr val="FF3399"/>
                          </a:solidFill>
                          <a:latin typeface="Arial Narrow" pitchFamily="34" charset="0"/>
                        </a:rPr>
                        <a:t>biologie</a:t>
                      </a:r>
                      <a:r>
                        <a:rPr lang="en-US" sz="1300" b="1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fr-FR" sz="1300" b="1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 Narrow" pitchFamily="34" charset="0"/>
                        </a:rPr>
                        <a:t>capteur</a:t>
                      </a:r>
                      <a:r>
                        <a:rPr lang="fr-FR" sz="1300" b="1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Arial Narrow" pitchFamily="34" charset="0"/>
                        </a:rPr>
                        <a:t> de poussière</a:t>
                      </a:r>
                      <a:endParaRPr lang="fr-FR" sz="1300" b="1" dirty="0">
                        <a:solidFill>
                          <a:schemeClr val="bg2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9321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  <a:latin typeface="Arial Narrow" pitchFamily="34" charset="0"/>
                        </a:rPr>
                        <a:t>4 </a:t>
                      </a:r>
                      <a:r>
                        <a:rPr lang="en-US" sz="1400" b="1" dirty="0" err="1" smtClean="0">
                          <a:solidFill>
                            <a:schemeClr val="bg1"/>
                          </a:solidFill>
                          <a:latin typeface="Arial Narrow" pitchFamily="34" charset="0"/>
                        </a:rPr>
                        <a:t>ans</a:t>
                      </a:r>
                      <a:endParaRPr lang="fr-FR" sz="1400" b="1" dirty="0">
                        <a:solidFill>
                          <a:schemeClr val="bg1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b="1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 smtClean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Questionnaires</a:t>
                      </a:r>
                      <a:r>
                        <a:rPr lang="en-US" sz="1300" b="1" baseline="0" dirty="0" smtClean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300" b="1" dirty="0" smtClean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internet :</a:t>
                      </a:r>
                      <a:r>
                        <a:rPr lang="en-US" sz="1300" b="1" dirty="0" err="1" smtClean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ludique</a:t>
                      </a:r>
                      <a:r>
                        <a:rPr lang="en-US" sz="1300" b="1" dirty="0" smtClean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pour </a:t>
                      </a:r>
                      <a:r>
                        <a:rPr lang="en-US" sz="1300" b="1" dirty="0" err="1" smtClean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l’enfant</a:t>
                      </a:r>
                      <a:r>
                        <a:rPr lang="en-US" sz="1300" b="1" dirty="0" smtClean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,</a:t>
                      </a:r>
                      <a:r>
                        <a:rPr lang="en-US" sz="1300" b="1" baseline="0" dirty="0" smtClean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300" b="1" baseline="0" dirty="0" err="1" smtClean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emploi</a:t>
                      </a:r>
                      <a:r>
                        <a:rPr lang="en-US" sz="1300" b="1" baseline="0" dirty="0" smtClean="0">
                          <a:solidFill>
                            <a:srgbClr val="0070C0"/>
                          </a:solidFill>
                          <a:latin typeface="Arial Narrow" pitchFamily="34" charset="0"/>
                        </a:rPr>
                        <a:t> du temps pour les parents</a:t>
                      </a:r>
                      <a:endParaRPr lang="en-US" sz="1300" b="1" dirty="0" smtClean="0">
                        <a:solidFill>
                          <a:srgbClr val="CC3300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0825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+mn-cs"/>
                        </a:rPr>
                        <a:t>5 </a:t>
                      </a:r>
                      <a:r>
                        <a:rPr kumimoji="0" lang="en-US" sz="1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Arial Narrow" pitchFamily="34" charset="0"/>
                          <a:ea typeface="+mn-ea"/>
                          <a:cs typeface="+mn-cs"/>
                        </a:rPr>
                        <a:t>ans</a:t>
                      </a:r>
                      <a:endParaRPr kumimoji="0" lang="fr-FR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Arial Narrow" pitchFamily="34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600" b="1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b="1" dirty="0" smtClean="0">
                          <a:solidFill>
                            <a:srgbClr val="0066FF"/>
                          </a:solidFill>
                          <a:latin typeface="Arial Narrow" pitchFamily="34" charset="0"/>
                        </a:rPr>
                        <a:t>Enquête téléphonique</a:t>
                      </a:r>
                      <a:endParaRPr lang="en-US" sz="1300" b="1" dirty="0" smtClean="0">
                        <a:solidFill>
                          <a:srgbClr val="CC3300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6375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chemeClr val="bg1"/>
                          </a:solidFill>
                          <a:latin typeface="Arial Narrow" pitchFamily="34" charset="0"/>
                        </a:rPr>
                        <a:t>6 ans</a:t>
                      </a:r>
                      <a:endParaRPr lang="fr-FR" sz="1400" b="1" dirty="0">
                        <a:solidFill>
                          <a:schemeClr val="bg1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defTabSz="187325"/>
                      <a:r>
                        <a:rPr lang="en-US" sz="1300" b="1" dirty="0" smtClean="0">
                          <a:solidFill>
                            <a:srgbClr val="FF66FF"/>
                          </a:solidFill>
                          <a:latin typeface="Arial Narrow" pitchFamily="34" charset="0"/>
                        </a:rPr>
                        <a:t>Questionnaire </a:t>
                      </a:r>
                      <a:r>
                        <a:rPr lang="en-US" sz="1300" b="1" dirty="0" err="1" smtClean="0">
                          <a:solidFill>
                            <a:srgbClr val="FF66FF"/>
                          </a:solidFill>
                          <a:latin typeface="Arial Narrow" pitchFamily="34" charset="0"/>
                        </a:rPr>
                        <a:t>enseignant</a:t>
                      </a:r>
                      <a:endParaRPr lang="en-US" sz="1300" b="1" dirty="0" smtClean="0">
                        <a:solidFill>
                          <a:srgbClr val="FF66FF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93215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chemeClr val="bg1"/>
                          </a:solidFill>
                          <a:latin typeface="Arial Narrow" pitchFamily="34" charset="0"/>
                        </a:rPr>
                        <a:t>7-8 ans</a:t>
                      </a:r>
                      <a:endParaRPr lang="fr-FR" sz="1400" b="1" dirty="0">
                        <a:solidFill>
                          <a:schemeClr val="bg1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18732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 err="1" smtClean="0">
                          <a:solidFill>
                            <a:srgbClr val="FF9900"/>
                          </a:solidFill>
                          <a:latin typeface="Arial Narrow" pitchFamily="34" charset="0"/>
                        </a:rPr>
                        <a:t>Examen</a:t>
                      </a:r>
                      <a:r>
                        <a:rPr lang="en-US" sz="1300" b="1" dirty="0" smtClean="0">
                          <a:solidFill>
                            <a:srgbClr val="FF990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300" b="1" dirty="0" err="1" smtClean="0">
                          <a:solidFill>
                            <a:srgbClr val="FF9900"/>
                          </a:solidFill>
                          <a:latin typeface="Arial Narrow" pitchFamily="34" charset="0"/>
                        </a:rPr>
                        <a:t>médical</a:t>
                      </a:r>
                      <a:r>
                        <a:rPr lang="en-US" sz="1300" b="1" dirty="0" smtClean="0">
                          <a:solidFill>
                            <a:srgbClr val="FF9900"/>
                          </a:solidFill>
                          <a:latin typeface="Arial Narrow" pitchFamily="34" charset="0"/>
                        </a:rPr>
                        <a:t>, </a:t>
                      </a:r>
                      <a:r>
                        <a:rPr lang="en-US" sz="1300" b="1" dirty="0" smtClean="0">
                          <a:solidFill>
                            <a:srgbClr val="00B050"/>
                          </a:solidFill>
                          <a:latin typeface="Arial Narrow" pitchFamily="34" charset="0"/>
                        </a:rPr>
                        <a:t>test </a:t>
                      </a:r>
                      <a:r>
                        <a:rPr lang="en-US" sz="1300" b="1" dirty="0" err="1" smtClean="0">
                          <a:solidFill>
                            <a:srgbClr val="00B050"/>
                          </a:solidFill>
                          <a:latin typeface="Arial Narrow" pitchFamily="34" charset="0"/>
                        </a:rPr>
                        <a:t>psychomoteur</a:t>
                      </a:r>
                      <a:r>
                        <a:rPr lang="en-US" sz="1300" b="1" dirty="0" smtClean="0">
                          <a:solidFill>
                            <a:schemeClr val="accent1"/>
                          </a:solidFill>
                          <a:latin typeface="Arial Narrow" pitchFamily="34" charset="0"/>
                        </a:rPr>
                        <a:t>,</a:t>
                      </a:r>
                      <a:r>
                        <a:rPr lang="en-US" sz="1300" b="1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1300" b="1" dirty="0" err="1" smtClean="0">
                          <a:solidFill>
                            <a:srgbClr val="FF3399"/>
                          </a:solidFill>
                          <a:latin typeface="Arial Narrow" pitchFamily="34" charset="0"/>
                        </a:rPr>
                        <a:t>biologie</a:t>
                      </a:r>
                      <a:r>
                        <a:rPr lang="en-US" sz="1300" b="1" dirty="0" smtClean="0">
                          <a:solidFill>
                            <a:srgbClr val="FF3399"/>
                          </a:solidFill>
                          <a:latin typeface="Arial Narrow" pitchFamily="34" charset="0"/>
                        </a:rPr>
                        <a:t/>
                      </a:r>
                      <a:br>
                        <a:rPr lang="en-US" sz="1300" b="1" dirty="0" smtClean="0">
                          <a:solidFill>
                            <a:srgbClr val="FF3399"/>
                          </a:solidFill>
                          <a:latin typeface="Arial Narrow" pitchFamily="34" charset="0"/>
                        </a:rPr>
                      </a:br>
                      <a:r>
                        <a:rPr lang="fr-FR" sz="1300" b="1" dirty="0" smtClean="0">
                          <a:solidFill>
                            <a:srgbClr val="0066FF"/>
                          </a:solidFill>
                          <a:latin typeface="Arial Narrow" pitchFamily="34" charset="0"/>
                        </a:rPr>
                        <a:t>Enquête téléphonique</a:t>
                      </a:r>
                      <a:r>
                        <a:rPr lang="fr-FR" sz="1300" b="1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300" b="1" dirty="0" smtClean="0">
                          <a:solidFill>
                            <a:srgbClr val="0066FF"/>
                          </a:solidFill>
                          <a:latin typeface="Arial Narrow" pitchFamily="34" charset="0"/>
                        </a:rPr>
                        <a:t>(parents</a:t>
                      </a:r>
                      <a:r>
                        <a:rPr lang="en-US" sz="1300" b="1" baseline="0" dirty="0" smtClean="0">
                          <a:solidFill>
                            <a:srgbClr val="0066FF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300" b="1" dirty="0" smtClean="0">
                          <a:solidFill>
                            <a:srgbClr val="0066FF"/>
                          </a:solidFill>
                          <a:latin typeface="Arial Narrow" pitchFamily="34" charset="0"/>
                        </a:rPr>
                        <a:t>et enfant),</a:t>
                      </a:r>
                      <a:endParaRPr lang="en-US" sz="1300" b="1" dirty="0" smtClean="0">
                        <a:solidFill>
                          <a:srgbClr val="CC3300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1651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>
                          <a:solidFill>
                            <a:schemeClr val="bg1"/>
                          </a:solidFill>
                          <a:latin typeface="Arial Narrow" pitchFamily="34" charset="0"/>
                        </a:rPr>
                        <a:t>10 ans</a:t>
                      </a:r>
                      <a:endParaRPr lang="fr-FR" sz="1400" b="1" dirty="0">
                        <a:solidFill>
                          <a:schemeClr val="bg1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b="1" dirty="0" smtClean="0">
                          <a:solidFill>
                            <a:srgbClr val="0066FF"/>
                          </a:solidFill>
                          <a:latin typeface="Arial Narrow" pitchFamily="34" charset="0"/>
                        </a:rPr>
                        <a:t>….</a:t>
                      </a:r>
                      <a:endParaRPr lang="en-US" sz="1300" b="1" dirty="0" smtClean="0">
                        <a:solidFill>
                          <a:srgbClr val="CC3300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11651">
                <a:tc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chemeClr val="bg1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400" b="1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300" b="1" dirty="0" smtClean="0">
                        <a:solidFill>
                          <a:srgbClr val="CC3300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473" name="Titre 1"/>
          <p:cNvSpPr txBox="1">
            <a:spLocks/>
          </p:cNvSpPr>
          <p:nvPr/>
        </p:nvSpPr>
        <p:spPr bwMode="auto">
          <a:xfrm>
            <a:off x="683568" y="-243408"/>
            <a:ext cx="7829550" cy="133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en-US" sz="3600" b="1" dirty="0" err="1" smtClean="0">
                <a:solidFill>
                  <a:srgbClr val="94006B"/>
                </a:solidFill>
                <a:latin typeface="Arial Rounded MT Bold"/>
              </a:rPr>
              <a:t>Schéma</a:t>
            </a:r>
            <a:r>
              <a:rPr lang="en-US" sz="3600" b="1" dirty="0" smtClean="0">
                <a:solidFill>
                  <a:srgbClr val="94006B"/>
                </a:solidFill>
                <a:latin typeface="Arial Rounded MT Bold"/>
              </a:rPr>
              <a:t> </a:t>
            </a:r>
            <a:r>
              <a:rPr lang="en-US" sz="3600" b="1" dirty="0" err="1" smtClean="0">
                <a:solidFill>
                  <a:srgbClr val="94006B"/>
                </a:solidFill>
                <a:latin typeface="Arial Rounded MT Bold"/>
              </a:rPr>
              <a:t>général</a:t>
            </a:r>
            <a:r>
              <a:rPr lang="en-US" sz="3600" b="1" dirty="0" smtClean="0">
                <a:solidFill>
                  <a:srgbClr val="94006B"/>
                </a:solidFill>
                <a:latin typeface="Arial Rounded MT Bold"/>
              </a:rPr>
              <a:t> du </a:t>
            </a:r>
            <a:r>
              <a:rPr lang="en-US" sz="3600" b="1" dirty="0" err="1" smtClean="0">
                <a:solidFill>
                  <a:srgbClr val="94006B"/>
                </a:solidFill>
                <a:latin typeface="Arial Rounded MT Bold"/>
              </a:rPr>
              <a:t>projet</a:t>
            </a:r>
            <a:endParaRPr lang="fr-FR" sz="3200" b="1" dirty="0">
              <a:solidFill>
                <a:srgbClr val="94006B"/>
              </a:solidFill>
              <a:latin typeface="Arial Rounded MT Bold"/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-36513" y="1556792"/>
            <a:ext cx="2303463" cy="3753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96" tIns="45048" rIns="90096" bIns="45048">
            <a:spAutoFit/>
          </a:bodyPr>
          <a:lstStyle/>
          <a:p>
            <a:endParaRPr lang="en-US" sz="1400" dirty="0"/>
          </a:p>
          <a:p>
            <a:r>
              <a:rPr lang="en-US" sz="1400" b="1" dirty="0" err="1"/>
              <a:t>Echantillon</a:t>
            </a:r>
            <a:r>
              <a:rPr lang="en-US" sz="1400" b="1" dirty="0"/>
              <a:t> </a:t>
            </a:r>
            <a:r>
              <a:rPr lang="en-US" sz="1400" b="1" dirty="0" err="1"/>
              <a:t>démographique</a:t>
            </a:r>
            <a:r>
              <a:rPr lang="en-US" sz="1400" b="1" dirty="0"/>
              <a:t> permanent </a:t>
            </a:r>
            <a:r>
              <a:rPr lang="en-US" sz="1400" b="1" dirty="0" err="1"/>
              <a:t>Insee</a:t>
            </a:r>
            <a:r>
              <a:rPr lang="en-US" sz="1400" b="1" dirty="0"/>
              <a:t> </a:t>
            </a:r>
            <a:r>
              <a:rPr lang="en-US" sz="1400" dirty="0"/>
              <a:t>(EDP)</a:t>
            </a:r>
          </a:p>
          <a:p>
            <a:endParaRPr lang="en-US" sz="1400" dirty="0"/>
          </a:p>
          <a:p>
            <a:endParaRPr lang="en-US" sz="1400" dirty="0"/>
          </a:p>
          <a:p>
            <a:r>
              <a:rPr lang="en-US" sz="1400" b="1" dirty="0" err="1"/>
              <a:t>Données</a:t>
            </a:r>
            <a:r>
              <a:rPr lang="en-US" sz="1400" b="1" dirty="0"/>
              <a:t> de </a:t>
            </a:r>
            <a:r>
              <a:rPr lang="en-US" sz="1400" b="1" dirty="0" err="1"/>
              <a:t>l’Assurance</a:t>
            </a:r>
            <a:r>
              <a:rPr lang="en-US" sz="1400" b="1" dirty="0"/>
              <a:t> </a:t>
            </a:r>
            <a:r>
              <a:rPr lang="en-US" sz="1400" b="1" dirty="0" err="1"/>
              <a:t>maladie</a:t>
            </a:r>
            <a:r>
              <a:rPr lang="en-US" sz="1400" dirty="0"/>
              <a:t> (SNIIRAM)</a:t>
            </a:r>
          </a:p>
          <a:p>
            <a:endParaRPr lang="en-US" sz="1400" dirty="0"/>
          </a:p>
          <a:p>
            <a:endParaRPr lang="en-US" sz="1400" dirty="0"/>
          </a:p>
          <a:p>
            <a:r>
              <a:rPr lang="en-US" sz="1400" b="1" dirty="0" err="1"/>
              <a:t>Données</a:t>
            </a:r>
            <a:r>
              <a:rPr lang="en-US" sz="1400" b="1" dirty="0"/>
              <a:t> de surveillance </a:t>
            </a:r>
            <a:r>
              <a:rPr lang="en-US" sz="1400" b="1" dirty="0" err="1"/>
              <a:t>environnementales</a:t>
            </a:r>
            <a:endParaRPr lang="en-US" sz="1400" b="1" dirty="0"/>
          </a:p>
          <a:p>
            <a:r>
              <a:rPr lang="en-US" sz="1400" dirty="0"/>
              <a:t>(pollution air, eau..;)</a:t>
            </a:r>
          </a:p>
          <a:p>
            <a:endParaRPr lang="en-US" sz="1400" dirty="0"/>
          </a:p>
          <a:p>
            <a:endParaRPr lang="en-US" sz="1400" dirty="0"/>
          </a:p>
          <a:p>
            <a:r>
              <a:rPr lang="en-US" sz="1400" b="1" dirty="0"/>
              <a:t>Evaluations </a:t>
            </a:r>
            <a:r>
              <a:rPr lang="en-US" sz="1400" b="1" dirty="0" err="1"/>
              <a:t>scolaires</a:t>
            </a:r>
            <a:endParaRPr lang="en-US" sz="1400" b="1" dirty="0"/>
          </a:p>
          <a:p>
            <a:r>
              <a:rPr lang="en-US" sz="1400" dirty="0" err="1"/>
              <a:t>Ministère</a:t>
            </a:r>
            <a:r>
              <a:rPr lang="en-US" sz="1400" dirty="0"/>
              <a:t> de </a:t>
            </a:r>
            <a:r>
              <a:rPr lang="en-US" sz="1400" dirty="0" err="1" smtClean="0"/>
              <a:t>l’Education</a:t>
            </a:r>
            <a:r>
              <a:rPr lang="en-US" sz="1400" dirty="0" smtClean="0"/>
              <a:t> </a:t>
            </a:r>
            <a:r>
              <a:rPr lang="en-US" sz="1400" dirty="0" err="1" smtClean="0"/>
              <a:t>Nationale</a:t>
            </a:r>
            <a:r>
              <a:rPr lang="en-US" sz="1400" dirty="0" smtClean="0"/>
              <a:t> ?</a:t>
            </a:r>
            <a:endParaRPr lang="en-US" sz="14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899592" y="1916832"/>
            <a:ext cx="7342188" cy="2212082"/>
          </a:xfrm>
        </p:spPr>
        <p:txBody>
          <a:bodyPr>
            <a:normAutofit/>
          </a:bodyPr>
          <a:lstStyle/>
          <a:p>
            <a:r>
              <a:rPr lang="fr-FR" sz="3200" dirty="0" smtClean="0"/>
              <a:t>L’enquête en maternité: </a:t>
            </a:r>
            <a:br>
              <a:rPr lang="fr-FR" sz="3200" dirty="0" smtClean="0"/>
            </a:br>
            <a:r>
              <a:rPr lang="fr-FR" sz="3200" dirty="0" smtClean="0"/>
              <a:t>plan de sondage, réalisation</a:t>
            </a:r>
            <a:endParaRPr lang="fr-FR" sz="3200" dirty="0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>
          <a:xfrm>
            <a:off x="899592" y="4365104"/>
            <a:ext cx="7342188" cy="1752600"/>
          </a:xfrm>
        </p:spPr>
        <p:txBody>
          <a:bodyPr>
            <a:normAutofit/>
          </a:bodyPr>
          <a:lstStyle/>
          <a:p>
            <a:r>
              <a:rPr lang="fr-FR" sz="2400" dirty="0" smtClean="0">
                <a:solidFill>
                  <a:schemeClr val="tx1"/>
                </a:solidFill>
              </a:rPr>
              <a:t>X. Thierry</a:t>
            </a:r>
            <a:r>
              <a:rPr lang="fr-FR" sz="3200" dirty="0" smtClean="0"/>
              <a:t/>
            </a:r>
            <a:br>
              <a:rPr lang="fr-FR" sz="3200" dirty="0" smtClean="0"/>
            </a:b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"/>
          <p:cNvSpPr txBox="1">
            <a:spLocks noChangeArrowheads="1"/>
          </p:cNvSpPr>
          <p:nvPr/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075" name="Text Box 2"/>
          <p:cNvSpPr txBox="1">
            <a:spLocks noChangeArrowheads="1"/>
          </p:cNvSpPr>
          <p:nvPr/>
        </p:nvSpPr>
        <p:spPr bwMode="auto">
          <a:xfrm>
            <a:off x="3419474" y="404813"/>
            <a:ext cx="5400997" cy="1582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lnSpc>
                <a:spcPct val="15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400" b="1" dirty="0">
                <a:solidFill>
                  <a:srgbClr val="000000"/>
                </a:solidFill>
                <a:latin typeface="Times New Roman" pitchFamily="16" charset="0"/>
              </a:rPr>
              <a:t>POPULATION</a:t>
            </a:r>
            <a:r>
              <a:rPr lang="fr-FR" sz="1400" dirty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fr-FR" sz="1400" dirty="0" smtClean="0">
                <a:solidFill>
                  <a:srgbClr val="000000"/>
                </a:solidFill>
                <a:latin typeface="Times New Roman" pitchFamily="16" charset="0"/>
              </a:rPr>
              <a:t>: </a:t>
            </a:r>
            <a:r>
              <a:rPr lang="fr-FR" dirty="0" smtClean="0">
                <a:solidFill>
                  <a:srgbClr val="000000"/>
                </a:solidFill>
                <a:latin typeface="Times New Roman" pitchFamily="16" charset="0"/>
              </a:rPr>
              <a:t>enfants nés </a:t>
            </a:r>
            <a:r>
              <a:rPr lang="fr-FR" dirty="0">
                <a:solidFill>
                  <a:srgbClr val="000000"/>
                </a:solidFill>
                <a:latin typeface="Times New Roman" pitchFamily="16" charset="0"/>
              </a:rPr>
              <a:t>en </a:t>
            </a:r>
            <a:r>
              <a:rPr lang="fr-FR" dirty="0" smtClean="0">
                <a:solidFill>
                  <a:srgbClr val="000000"/>
                </a:solidFill>
                <a:latin typeface="Times New Roman" pitchFamily="16" charset="0"/>
              </a:rPr>
              <a:t>2011	hors </a:t>
            </a:r>
            <a:r>
              <a:rPr lang="fr-FR" dirty="0">
                <a:solidFill>
                  <a:srgbClr val="000000"/>
                </a:solidFill>
                <a:latin typeface="Times New Roman" pitchFamily="16" charset="0"/>
              </a:rPr>
              <a:t>grand </a:t>
            </a:r>
            <a:r>
              <a:rPr lang="fr-FR" dirty="0" smtClean="0">
                <a:solidFill>
                  <a:srgbClr val="000000"/>
                </a:solidFill>
                <a:latin typeface="Times New Roman" pitchFamily="16" charset="0"/>
              </a:rPr>
              <a:t>prématurés 				(&gt;32 semaines d’aménorrhée), métropole</a:t>
            </a:r>
            <a:endParaRPr lang="fr-FR" dirty="0">
              <a:solidFill>
                <a:srgbClr val="000000"/>
              </a:solidFill>
              <a:latin typeface="Times New Roman" pitchFamily="16" charset="0"/>
            </a:endParaRPr>
          </a:p>
          <a:p>
            <a:pPr algn="just">
              <a:lnSpc>
                <a:spcPct val="15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sz="1400" b="1" dirty="0" smtClean="0">
              <a:solidFill>
                <a:srgbClr val="000000"/>
              </a:solidFill>
              <a:latin typeface="Times New Roman" pitchFamily="16" charset="0"/>
            </a:endParaRPr>
          </a:p>
          <a:p>
            <a:pPr algn="just">
              <a:lnSpc>
                <a:spcPct val="15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400" b="1" dirty="0" smtClean="0">
                <a:solidFill>
                  <a:srgbClr val="000000"/>
                </a:solidFill>
                <a:latin typeface="Times New Roman" pitchFamily="16" charset="0"/>
              </a:rPr>
              <a:t>Critères </a:t>
            </a:r>
            <a:r>
              <a:rPr lang="fr-FR" sz="1400" b="1" dirty="0">
                <a:solidFill>
                  <a:srgbClr val="000000"/>
                </a:solidFill>
                <a:latin typeface="Times New Roman" pitchFamily="16" charset="0"/>
              </a:rPr>
              <a:t>d'éligibilité </a:t>
            </a:r>
            <a:r>
              <a:rPr lang="fr-FR" sz="1400" dirty="0">
                <a:solidFill>
                  <a:srgbClr val="000000"/>
                </a:solidFill>
                <a:latin typeface="Times New Roman" pitchFamily="16" charset="0"/>
              </a:rPr>
              <a:t>: </a:t>
            </a:r>
            <a:endParaRPr lang="fr-FR" sz="1400" dirty="0" smtClean="0">
              <a:solidFill>
                <a:srgbClr val="000000"/>
              </a:solidFill>
              <a:latin typeface="Times New Roman" pitchFamily="16" charset="0"/>
            </a:endParaRPr>
          </a:p>
          <a:p>
            <a:pPr marL="285750" indent="-285750" algn="just">
              <a:lnSpc>
                <a:spcPct val="150000"/>
              </a:lnSpc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dirty="0" smtClean="0">
                <a:solidFill>
                  <a:srgbClr val="000000"/>
                </a:solidFill>
                <a:latin typeface="Times New Roman" pitchFamily="16" charset="0"/>
              </a:rPr>
              <a:t>accouchement </a:t>
            </a:r>
            <a:r>
              <a:rPr lang="en-US" dirty="0">
                <a:solidFill>
                  <a:srgbClr val="000000"/>
                </a:solidFill>
                <a:latin typeface="Times New Roman" pitchFamily="16" charset="0"/>
              </a:rPr>
              <a:t>au plus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6" charset="0"/>
              </a:rPr>
              <a:t>gémellaire</a:t>
            </a:r>
            <a:endParaRPr lang="en-US" dirty="0" smtClean="0">
              <a:solidFill>
                <a:srgbClr val="000000"/>
              </a:solidFill>
              <a:latin typeface="Times New Roman" pitchFamily="16" charset="0"/>
            </a:endParaRPr>
          </a:p>
          <a:p>
            <a:pPr marL="285750" indent="-285750" algn="just">
              <a:lnSpc>
                <a:spcPct val="150000"/>
              </a:lnSpc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dirty="0" err="1" smtClean="0">
                <a:solidFill>
                  <a:srgbClr val="000000"/>
                </a:solidFill>
                <a:latin typeface="Times New Roman" pitchFamily="16" charset="0"/>
              </a:rPr>
              <a:t>issus</a:t>
            </a:r>
            <a:r>
              <a:rPr lang="en-US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6" charset="0"/>
              </a:rPr>
              <a:t>d’une</a:t>
            </a:r>
            <a:r>
              <a:rPr lang="en-US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itchFamily="16" charset="0"/>
              </a:rPr>
              <a:t>mère</a:t>
            </a:r>
            <a:r>
              <a:rPr lang="en-US" dirty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 New Roman" pitchFamily="16" charset="0"/>
              </a:rPr>
              <a:t>majeure</a:t>
            </a:r>
          </a:p>
          <a:p>
            <a:pPr marL="285750" indent="-285750" algn="just">
              <a:lnSpc>
                <a:spcPct val="150000"/>
              </a:lnSpc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dirty="0" err="1" smtClean="0">
                <a:solidFill>
                  <a:srgbClr val="000000"/>
                </a:solidFill>
                <a:latin typeface="Times New Roman" pitchFamily="16" charset="0"/>
              </a:rPr>
              <a:t>apte</a:t>
            </a:r>
            <a:r>
              <a:rPr lang="en-US" dirty="0" smtClean="0">
                <a:solidFill>
                  <a:srgbClr val="000000"/>
                </a:solidFill>
                <a:latin typeface="Times New Roman" pitchFamily="16" charset="0"/>
              </a:rPr>
              <a:t> à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6" charset="0"/>
              </a:rPr>
              <a:t>donner</a:t>
            </a:r>
            <a:r>
              <a:rPr lang="en-US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 New Roman" pitchFamily="16" charset="0"/>
              </a:rPr>
              <a:t>un </a:t>
            </a:r>
            <a:r>
              <a:rPr lang="en-US" dirty="0" err="1">
                <a:solidFill>
                  <a:srgbClr val="000000"/>
                </a:solidFill>
                <a:latin typeface="Times New Roman" pitchFamily="16" charset="0"/>
              </a:rPr>
              <a:t>consentement</a:t>
            </a:r>
            <a:r>
              <a:rPr lang="en-US" dirty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itchFamily="16" charset="0"/>
              </a:rPr>
              <a:t>éclairé</a:t>
            </a:r>
            <a:r>
              <a:rPr lang="en-US" dirty="0">
                <a:solidFill>
                  <a:srgbClr val="000000"/>
                </a:solidFill>
                <a:latin typeface="Times New Roman" pitchFamily="16" charset="0"/>
              </a:rPr>
              <a:t> </a:t>
            </a:r>
            <a:endParaRPr lang="en-US" dirty="0" smtClean="0">
              <a:solidFill>
                <a:srgbClr val="000000"/>
              </a:solidFill>
              <a:latin typeface="Times New Roman" pitchFamily="16" charset="0"/>
            </a:endParaRPr>
          </a:p>
          <a:p>
            <a:pPr marL="285750" indent="-285750" algn="just">
              <a:lnSpc>
                <a:spcPct val="150000"/>
              </a:lnSpc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dirty="0" smtClean="0">
                <a:solidFill>
                  <a:srgbClr val="000000"/>
                </a:solidFill>
                <a:latin typeface="Times New Roman" pitchFamily="16" charset="0"/>
              </a:rPr>
              <a:t>parents ne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6" charset="0"/>
              </a:rPr>
              <a:t>souhaitant</a:t>
            </a:r>
            <a:r>
              <a:rPr lang="en-US" dirty="0" smtClean="0">
                <a:solidFill>
                  <a:srgbClr val="000000"/>
                </a:solidFill>
                <a:latin typeface="Times New Roman" pitchFamily="16" charset="0"/>
              </a:rPr>
              <a:t> pas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6" charset="0"/>
              </a:rPr>
              <a:t>déménager</a:t>
            </a:r>
            <a:r>
              <a:rPr lang="en-US" dirty="0" smtClean="0">
                <a:solidFill>
                  <a:srgbClr val="000000"/>
                </a:solidFill>
                <a:latin typeface="Times New Roman" pitchFamily="16" charset="0"/>
              </a:rPr>
              <a:t> hors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6" charset="0"/>
              </a:rPr>
              <a:t>métropole</a:t>
            </a:r>
            <a:r>
              <a:rPr lang="en-US" dirty="0" smtClean="0">
                <a:solidFill>
                  <a:srgbClr val="000000"/>
                </a:solidFill>
                <a:latin typeface="Times New Roman" pitchFamily="16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6" charset="0"/>
              </a:rPr>
              <a:t>dans</a:t>
            </a:r>
            <a:r>
              <a:rPr lang="en-US" dirty="0" smtClean="0">
                <a:solidFill>
                  <a:srgbClr val="000000"/>
                </a:solidFill>
                <a:latin typeface="Times New Roman" pitchFamily="16" charset="0"/>
              </a:rPr>
              <a:t> les 3 </a:t>
            </a:r>
            <a:r>
              <a:rPr lang="en-US" dirty="0" err="1" smtClean="0">
                <a:solidFill>
                  <a:srgbClr val="000000"/>
                </a:solidFill>
                <a:latin typeface="Times New Roman" pitchFamily="16" charset="0"/>
              </a:rPr>
              <a:t>ans</a:t>
            </a:r>
            <a:endParaRPr lang="en-US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076" name="Line 3"/>
          <p:cNvSpPr>
            <a:spLocks noChangeShapeType="1"/>
          </p:cNvSpPr>
          <p:nvPr/>
        </p:nvSpPr>
        <p:spPr bwMode="auto">
          <a:xfrm>
            <a:off x="2987824" y="3335551"/>
            <a:ext cx="2700338" cy="1979613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fr-FR" dirty="0"/>
          </a:p>
        </p:txBody>
      </p:sp>
      <p:sp>
        <p:nvSpPr>
          <p:cNvPr id="3077" name="Text Box 4"/>
          <p:cNvSpPr txBox="1">
            <a:spLocks noChangeArrowheads="1"/>
          </p:cNvSpPr>
          <p:nvPr/>
        </p:nvSpPr>
        <p:spPr bwMode="auto">
          <a:xfrm>
            <a:off x="2339975" y="4859338"/>
            <a:ext cx="2879725" cy="303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600" dirty="0" smtClean="0">
                <a:solidFill>
                  <a:srgbClr val="000000"/>
                </a:solidFill>
                <a:latin typeface="Times New Roman" pitchFamily="16" charset="0"/>
              </a:rPr>
              <a:t>1/42ème </a:t>
            </a:r>
            <a:r>
              <a:rPr lang="fr-FR" sz="1600" dirty="0">
                <a:solidFill>
                  <a:srgbClr val="000000"/>
                </a:solidFill>
                <a:latin typeface="Times New Roman" pitchFamily="16" charset="0"/>
              </a:rPr>
              <a:t>de la POPULATION</a:t>
            </a:r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6227763" y="5282010"/>
            <a:ext cx="2160587" cy="862806"/>
          </a:xfrm>
          <a:prstGeom prst="ellipse">
            <a:avLst/>
          </a:prstGeom>
          <a:noFill/>
          <a:ln w="9360">
            <a:solidFill>
              <a:srgbClr val="6B4794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079" name="Text Box 6"/>
          <p:cNvSpPr txBox="1">
            <a:spLocks noChangeArrowheads="1"/>
          </p:cNvSpPr>
          <p:nvPr/>
        </p:nvSpPr>
        <p:spPr bwMode="auto">
          <a:xfrm>
            <a:off x="6515968" y="5276363"/>
            <a:ext cx="1800448" cy="39824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sz="1400" b="1" dirty="0" smtClean="0">
              <a:solidFill>
                <a:srgbClr val="000000"/>
              </a:solidFill>
              <a:latin typeface="Times New Roman" pitchFamily="16" charset="0"/>
              <a:cs typeface="Times New Roman" pitchFamily="16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400" b="1" dirty="0" smtClean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18 280 enfants Elfe</a:t>
            </a:r>
            <a:endParaRPr lang="fr-FR" sz="1400" b="1" dirty="0">
              <a:solidFill>
                <a:srgbClr val="000000"/>
              </a:solidFill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3080" name="Text Box 7"/>
          <p:cNvSpPr txBox="1">
            <a:spLocks noChangeArrowheads="1"/>
          </p:cNvSpPr>
          <p:nvPr/>
        </p:nvSpPr>
        <p:spPr bwMode="auto">
          <a:xfrm>
            <a:off x="6041889" y="6223272"/>
            <a:ext cx="2592387" cy="23006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400" dirty="0">
                <a:solidFill>
                  <a:srgbClr val="000000"/>
                </a:solidFill>
                <a:latin typeface="Times New Roman" pitchFamily="16" charset="0"/>
              </a:rPr>
              <a:t>Échantillon des </a:t>
            </a:r>
            <a:r>
              <a:rPr lang="fr-FR" sz="1400" b="1" dirty="0">
                <a:solidFill>
                  <a:srgbClr val="6B4794"/>
                </a:solidFill>
                <a:latin typeface="Times New Roman" pitchFamily="16" charset="0"/>
              </a:rPr>
              <a:t>REPONDANTS</a:t>
            </a:r>
          </a:p>
        </p:txBody>
      </p:sp>
      <p:sp>
        <p:nvSpPr>
          <p:cNvPr id="3081" name="Text Box 8"/>
          <p:cNvSpPr txBox="1">
            <a:spLocks noChangeArrowheads="1"/>
          </p:cNvSpPr>
          <p:nvPr/>
        </p:nvSpPr>
        <p:spPr bwMode="auto">
          <a:xfrm>
            <a:off x="5249541" y="3906646"/>
            <a:ext cx="3168650" cy="10175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400" b="1" dirty="0">
                <a:solidFill>
                  <a:srgbClr val="000000"/>
                </a:solidFill>
                <a:latin typeface="Times New Roman" pitchFamily="16" charset="0"/>
              </a:rPr>
              <a:t>échantillonnage 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400" b="1" dirty="0">
                <a:solidFill>
                  <a:srgbClr val="000000"/>
                </a:solidFill>
                <a:latin typeface="Times New Roman" pitchFamily="16" charset="0"/>
              </a:rPr>
              <a:t>+ 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400" b="1" dirty="0">
                <a:solidFill>
                  <a:srgbClr val="000000"/>
                </a:solidFill>
                <a:latin typeface="Times New Roman" pitchFamily="16" charset="0"/>
              </a:rPr>
              <a:t>mécanisme de non-réponse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400" b="1" dirty="0">
                <a:solidFill>
                  <a:srgbClr val="000000"/>
                </a:solidFill>
                <a:latin typeface="Times New Roman" pitchFamily="16" charset="0"/>
              </a:rPr>
              <a:t>+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400" b="1" dirty="0">
                <a:solidFill>
                  <a:srgbClr val="000000"/>
                </a:solidFill>
                <a:latin typeface="Times New Roman" pitchFamily="16" charset="0"/>
              </a:rPr>
              <a:t>sous-couverture</a:t>
            </a:r>
          </a:p>
        </p:txBody>
      </p:sp>
      <p:sp>
        <p:nvSpPr>
          <p:cNvPr id="3082" name="AutoShape 9"/>
          <p:cNvSpPr>
            <a:spLocks noChangeArrowheads="1"/>
          </p:cNvSpPr>
          <p:nvPr/>
        </p:nvSpPr>
        <p:spPr bwMode="auto">
          <a:xfrm>
            <a:off x="720725" y="1196181"/>
            <a:ext cx="2051075" cy="1584746"/>
          </a:xfrm>
          <a:prstGeom prst="roundRect">
            <a:avLst>
              <a:gd name="adj" fmla="val 97"/>
            </a:avLst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083" name="Text Box 10"/>
          <p:cNvSpPr txBox="1">
            <a:spLocks noChangeArrowheads="1"/>
          </p:cNvSpPr>
          <p:nvPr/>
        </p:nvSpPr>
        <p:spPr bwMode="auto">
          <a:xfrm>
            <a:off x="971600" y="1412776"/>
            <a:ext cx="1584275" cy="76398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600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≈ </a:t>
            </a:r>
            <a:r>
              <a:rPr lang="fr-FR" sz="1600" b="1" dirty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764 </a:t>
            </a:r>
            <a:r>
              <a:rPr lang="fr-FR" sz="1600" b="1" dirty="0" smtClean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000 </a:t>
            </a:r>
            <a:r>
              <a:rPr lang="fr-FR" sz="1600" dirty="0" smtClean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naissances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600" dirty="0" smtClean="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rPr>
              <a:t>(état civil 2011)</a:t>
            </a:r>
            <a:endParaRPr lang="fr-FR" sz="1600" dirty="0">
              <a:solidFill>
                <a:srgbClr val="000000"/>
              </a:solidFill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3084" name="Text Box 11"/>
          <p:cNvSpPr txBox="1">
            <a:spLocks noChangeArrowheads="1"/>
          </p:cNvSpPr>
          <p:nvPr/>
        </p:nvSpPr>
        <p:spPr bwMode="auto">
          <a:xfrm>
            <a:off x="395536" y="541338"/>
            <a:ext cx="2736304" cy="303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1400" b="1" dirty="0" smtClean="0">
                <a:solidFill>
                  <a:srgbClr val="000000"/>
                </a:solidFill>
                <a:latin typeface="Times New Roman" pitchFamily="16" charset="0"/>
              </a:rPr>
              <a:t>POPULATION d’INFERENCE</a:t>
            </a:r>
            <a:endParaRPr lang="fr-FR" sz="1400" b="1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pic>
        <p:nvPicPr>
          <p:cNvPr id="3086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1625" y="5876925"/>
            <a:ext cx="3825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8"/>
          <p:cNvSpPr txBox="1">
            <a:spLocks noChangeArrowheads="1"/>
          </p:cNvSpPr>
          <p:nvPr/>
        </p:nvSpPr>
        <p:spPr bwMode="auto">
          <a:xfrm>
            <a:off x="684213" y="720724"/>
            <a:ext cx="8136259" cy="5300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b="1" dirty="0" smtClean="0">
                <a:solidFill>
                  <a:srgbClr val="FF3366"/>
                </a:solidFill>
                <a:latin typeface="Times New Roman" pitchFamily="16" charset="0"/>
              </a:rPr>
              <a:t>ECHANTILLONNAGE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b="1" dirty="0" smtClean="0">
              <a:solidFill>
                <a:srgbClr val="FF3366"/>
              </a:solidFill>
              <a:latin typeface="Times New Roman" pitchFamily="16" charset="0"/>
            </a:endParaRP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b="1" dirty="0" smtClean="0">
              <a:solidFill>
                <a:srgbClr val="FF3366"/>
              </a:solidFill>
              <a:latin typeface="Times New Roman" pitchFamily="16" charset="0"/>
            </a:endParaRP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b="1" dirty="0" smtClean="0">
              <a:solidFill>
                <a:srgbClr val="FF3366"/>
              </a:solidFill>
              <a:latin typeface="Times New Roman" pitchFamily="16" charset="0"/>
            </a:endParaRP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b="1" dirty="0" smtClean="0">
                <a:solidFill>
                  <a:srgbClr val="FF3366"/>
                </a:solidFill>
                <a:latin typeface="Times New Roman" pitchFamily="16" charset="0"/>
              </a:rPr>
              <a:t>			</a:t>
            </a:r>
            <a:r>
              <a:rPr lang="fr-FR" sz="2200" b="1" dirty="0" smtClean="0">
                <a:solidFill>
                  <a:srgbClr val="FF3366"/>
                </a:solidFill>
                <a:latin typeface="Times New Roman" pitchFamily="16" charset="0"/>
              </a:rPr>
              <a:t>Degré 1 </a:t>
            </a:r>
            <a:endParaRPr lang="fr-FR" sz="2200" dirty="0" smtClean="0">
              <a:latin typeface="Times New Roman" pitchFamily="16" charset="0"/>
            </a:endParaRP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2200" dirty="0" smtClean="0">
                <a:latin typeface="Times New Roman" pitchFamily="16" charset="0"/>
              </a:rPr>
              <a:t>			- Tirage au sort de 349 </a:t>
            </a:r>
            <a:r>
              <a:rPr lang="fr-FR" sz="2200" b="1" dirty="0" smtClean="0">
                <a:solidFill>
                  <a:srgbClr val="FF3366"/>
                </a:solidFill>
                <a:latin typeface="Times New Roman" pitchFamily="16" charset="0"/>
              </a:rPr>
              <a:t>maternités </a:t>
            </a:r>
            <a:r>
              <a:rPr lang="fr-FR" sz="2200" dirty="0" smtClean="0">
                <a:latin typeface="Times New Roman" pitchFamily="16" charset="0"/>
              </a:rPr>
              <a:t>parmi 544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2200" dirty="0" smtClean="0">
                <a:latin typeface="Times New Roman" pitchFamily="16" charset="0"/>
              </a:rPr>
              <a:t>			- 5 strates avec allocations proportionnelles à la taille 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2200" dirty="0" smtClean="0">
                <a:latin typeface="Times New Roman" pitchFamily="16" charset="0"/>
              </a:rPr>
              <a:t>			=&gt; surreprésentation des grandes maternités 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sz="2200" dirty="0" smtClean="0">
              <a:latin typeface="Times New Roman" pitchFamily="16" charset="0"/>
            </a:endParaRP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2200" b="1" dirty="0" smtClean="0">
                <a:solidFill>
                  <a:srgbClr val="FF3366"/>
                </a:solidFill>
                <a:latin typeface="Times New Roman" pitchFamily="16" charset="0"/>
              </a:rPr>
              <a:t>			Degré 2</a:t>
            </a:r>
            <a:endParaRPr lang="fr-FR" sz="2200" dirty="0" smtClean="0">
              <a:latin typeface="Times New Roman" pitchFamily="16" charset="0"/>
            </a:endParaRP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2200" dirty="0" smtClean="0">
                <a:latin typeface="Times New Roman" pitchFamily="16" charset="0"/>
              </a:rPr>
              <a:t>			- Choix de 25 </a:t>
            </a:r>
            <a:r>
              <a:rPr lang="fr-FR" sz="2200" b="1" dirty="0" smtClean="0">
                <a:solidFill>
                  <a:srgbClr val="FF3366"/>
                </a:solidFill>
                <a:latin typeface="Times New Roman" pitchFamily="16" charset="0"/>
              </a:rPr>
              <a:t>jours</a:t>
            </a:r>
            <a:r>
              <a:rPr lang="fr-FR" sz="2200" dirty="0" smtClean="0">
                <a:latin typeface="Times New Roman" pitchFamily="16" charset="0"/>
              </a:rPr>
              <a:t> parmi 365</a:t>
            </a: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2200" dirty="0" smtClean="0">
                <a:latin typeface="Times New Roman" pitchFamily="16" charset="0"/>
              </a:rPr>
              <a:t>			- </a:t>
            </a:r>
            <a:r>
              <a:rPr lang="fr-FR" sz="2200" dirty="0">
                <a:latin typeface="Times New Roman" pitchFamily="16" charset="0"/>
              </a:rPr>
              <a:t>dont 12 coïncident avec </a:t>
            </a:r>
            <a:r>
              <a:rPr lang="fr-FR" sz="2200" dirty="0" smtClean="0">
                <a:latin typeface="Times New Roman" pitchFamily="16" charset="0"/>
              </a:rPr>
              <a:t>l’échantillon démographique 			permanent 	de l’Insee</a:t>
            </a:r>
            <a:endParaRPr lang="fr-FR" sz="2200" dirty="0">
              <a:latin typeface="Times New Roman" pitchFamily="16" charset="0"/>
            </a:endParaRP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sz="2200" dirty="0" smtClean="0">
              <a:latin typeface="Times New Roman" pitchFamily="16" charset="0"/>
            </a:endParaRP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2200" b="1" dirty="0" smtClean="0">
                <a:solidFill>
                  <a:srgbClr val="FF3366"/>
                </a:solidFill>
                <a:latin typeface="Times New Roman" pitchFamily="16" charset="0"/>
              </a:rPr>
              <a:t>			Degré 3 </a:t>
            </a:r>
            <a:endParaRPr lang="fr-FR" sz="2200" dirty="0" smtClean="0">
              <a:latin typeface="Times New Roman" pitchFamily="16" charset="0"/>
            </a:endParaRP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sz="2200" dirty="0" smtClean="0">
                <a:latin typeface="Times New Roman" pitchFamily="16" charset="0"/>
              </a:rPr>
              <a:t>			Exhaustif : enquête auprès de tous les </a:t>
            </a:r>
            <a:r>
              <a:rPr lang="fr-FR" sz="2200" b="1" dirty="0" smtClean="0">
                <a:solidFill>
                  <a:srgbClr val="FF3366"/>
                </a:solidFill>
                <a:latin typeface="Times New Roman" pitchFamily="16" charset="0"/>
              </a:rPr>
              <a:t>nourrissons</a:t>
            </a:r>
            <a:r>
              <a:rPr lang="fr-FR" sz="2200" dirty="0" smtClean="0">
                <a:latin typeface="Times New Roman" pitchFamily="16" charset="0"/>
              </a:rPr>
              <a:t> éligibles</a:t>
            </a: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sz="2200" dirty="0" smtClean="0">
              <a:latin typeface="Times New Roman" pitchFamily="16" charset="0"/>
            </a:endParaRPr>
          </a:p>
          <a:p>
            <a:pPr algn="just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sz="1400" dirty="0">
              <a:latin typeface="Times New Roman" pitchFamily="16" charset="0"/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sz="1400" b="1" dirty="0">
              <a:solidFill>
                <a:srgbClr val="FF3366"/>
              </a:solidFill>
              <a:latin typeface="Times New Roman" pitchFamily="16" charset="0"/>
            </a:endParaRPr>
          </a:p>
        </p:txBody>
      </p:sp>
      <p:pic>
        <p:nvPicPr>
          <p:cNvPr id="3" name="Picture 2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1625" y="5876925"/>
            <a:ext cx="3825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8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9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Capital">
  <a:themeElements>
    <a:clrScheme name="Capital">
      <a:dk1>
        <a:srgbClr val="FFFFFF"/>
      </a:dk1>
      <a:lt1>
        <a:srgbClr val="000000"/>
      </a:lt1>
      <a:dk2>
        <a:srgbClr val="7C8F97"/>
      </a:dk2>
      <a:lt2>
        <a:srgbClr val="D1D0C8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5_Capital">
      <a:majorFont>
        <a:latin typeface="Arial Rounded MT Bold"/>
        <a:ea typeface="ＭＳ Ｐゴシック"/>
        <a:cs typeface="Arial Rounded MT Bold"/>
      </a:majorFont>
      <a:minorFont>
        <a:latin typeface="Arial Rounded MT Bold"/>
        <a:ea typeface="ＭＳ Ｐゴシック"/>
        <a:cs typeface="Arial Rounded MT Bold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4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5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6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7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1628</TotalTime>
  <Words>1262</Words>
  <Application>Microsoft Office PowerPoint</Application>
  <PresentationFormat>Affichage à l'écran (4:3)</PresentationFormat>
  <Paragraphs>642</Paragraphs>
  <Slides>26</Slides>
  <Notes>15</Notes>
  <HiddenSlides>0</HiddenSlides>
  <MMClips>0</MMClips>
  <ScaleCrop>false</ScaleCrop>
  <HeadingPairs>
    <vt:vector size="4" baseType="variant">
      <vt:variant>
        <vt:lpstr>Thème</vt:lpstr>
      </vt:variant>
      <vt:variant>
        <vt:i4>11</vt:i4>
      </vt:variant>
      <vt:variant>
        <vt:lpstr>Titres des diapositives</vt:lpstr>
      </vt:variant>
      <vt:variant>
        <vt:i4>26</vt:i4>
      </vt:variant>
    </vt:vector>
  </HeadingPairs>
  <TitlesOfParts>
    <vt:vector size="37" baseType="lpstr">
      <vt:lpstr>Thème Office</vt:lpstr>
      <vt:lpstr>5_Capital</vt:lpstr>
      <vt:lpstr>1_Thème Office</vt:lpstr>
      <vt:lpstr>2_Thème Office</vt:lpstr>
      <vt:lpstr>3_Thème Office</vt:lpstr>
      <vt:lpstr>4_Thème Office</vt:lpstr>
      <vt:lpstr>5_Thème Office</vt:lpstr>
      <vt:lpstr>6_Thème Office</vt:lpstr>
      <vt:lpstr>7_Thème Office</vt:lpstr>
      <vt:lpstr>8_Thème Office</vt:lpstr>
      <vt:lpstr>9_Thème Office</vt:lpstr>
      <vt:lpstr>Présentation PowerPoint</vt:lpstr>
      <vt:lpstr>Plan</vt:lpstr>
      <vt:lpstr>Pourquoi une grande cohorte d’enfants en France ?</vt:lpstr>
      <vt:lpstr>Objectifs généraux de l’étude Elfe</vt:lpstr>
      <vt:lpstr>Présentation PowerPoint</vt:lpstr>
      <vt:lpstr>Présentation PowerPoint</vt:lpstr>
      <vt:lpstr>L’enquête en maternité:  plan de sondage, réalisation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Taux de non-participation des parents par critères sociodémographiques</vt:lpstr>
      <vt:lpstr>Les premières étapes du suivi : analyse de la participation</vt:lpstr>
      <vt:lpstr>      Après l’enquête en maternité : </vt:lpstr>
      <vt:lpstr>    Enquête téléphonique à deux mois après la naissance des enfants  </vt:lpstr>
      <vt:lpstr>    Enquête téléphonique à deux mois après la naissance des enfants. Participation des familles : 3 vagues vs 4 vagues  </vt:lpstr>
      <vt:lpstr>    Participation des mères à 2 mois et à 1 an  (3 vagues d’enquête)   </vt:lpstr>
      <vt:lpstr>    Type de questionnaire posé aux mères à 2 mois et à 1 an  (3 vagues d’enquête)   </vt:lpstr>
      <vt:lpstr>    Contact avec les pères à 2 mois et à  1 an                                                                                                                    Enquête 2 mois       Enquête 1 an</vt:lpstr>
      <vt:lpstr>    Participation des pères quand les mères ‘parent référent’ ont été enquêtées   </vt:lpstr>
      <vt:lpstr>   Participation des pères quand les mères n’ont  pas été enquêtées   </vt:lpstr>
      <vt:lpstr>   Participation des familles à chaque enquête</vt:lpstr>
      <vt:lpstr>   Langue des entretiens avec les mères et participation    </vt:lpstr>
      <vt:lpstr>    Participation des familles aux deux enquêtes                                                                                                     </vt:lpstr>
      <vt:lpstr>Conclusion : enquête 2 ans débutera mi avril 2013</vt:lpstr>
    </vt:vector>
  </TitlesOfParts>
  <Company>INED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juillard_h</dc:creator>
  <cp:lastModifiedBy>DARBLADE Murielle</cp:lastModifiedBy>
  <cp:revision>109</cp:revision>
  <cp:lastPrinted>2013-03-21T08:04:43Z</cp:lastPrinted>
  <dcterms:created xsi:type="dcterms:W3CDTF">2013-03-29T18:14:33Z</dcterms:created>
  <dcterms:modified xsi:type="dcterms:W3CDTF">2013-04-10T14:19:30Z</dcterms:modified>
</cp:coreProperties>
</file>