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1" r:id="rId2"/>
    <p:sldId id="262" r:id="rId3"/>
    <p:sldId id="257" r:id="rId4"/>
    <p:sldId id="259" r:id="rId5"/>
    <p:sldId id="258" r:id="rId6"/>
    <p:sldId id="256" r:id="rId7"/>
    <p:sldId id="263" r:id="rId8"/>
    <p:sldId id="264" r:id="rId9"/>
    <p:sldId id="265" r:id="rId10"/>
    <p:sldId id="267" r:id="rId11"/>
    <p:sldId id="269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744" y="6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A5969-4B60-4DC4-AC30-6DDE58924B4A}" type="datetimeFigureOut">
              <a:rPr lang="fr-BE" smtClean="0"/>
              <a:pPr/>
              <a:t>17/06/2011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EE25E-4066-4D13-8A28-694D8261D18D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82263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98762-DEB5-437E-8EE0-07EA48A46B3A}" type="datetimeFigureOut">
              <a:rPr lang="fr-BE" smtClean="0"/>
              <a:pPr/>
              <a:t>17/06/2011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C4453-2A05-45BF-8DA4-37E9CAD94316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9874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BE" dirty="0" smtClean="0"/>
              <a:t>Question pertinente – confronter savoir des sciences sociales  aux images qui sont à la base des politiques de regroupement familial.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Construction de ces politiques en Europe, surtout NL – axe principale recherches.  Sujet particulièrement intéressant aujourd’hui :  champ politique en mouvement, de par 2 developpements parallelles: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1. Politisation – regroupement familial  retient de plus en plus l’attention politique en Europe, et soulève de plus en plus l’émotion politique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2. </a:t>
            </a:r>
            <a:r>
              <a:rPr lang="fr-BE" dirty="0" err="1" smtClean="0"/>
              <a:t>Europeanisation</a:t>
            </a:r>
            <a:r>
              <a:rPr lang="fr-BE" dirty="0" smtClean="0"/>
              <a:t> – introduction de </a:t>
            </a:r>
            <a:r>
              <a:rPr lang="fr-BE" dirty="0" err="1" smtClean="0"/>
              <a:t>legislation</a:t>
            </a:r>
            <a:r>
              <a:rPr lang="fr-BE" dirty="0" smtClean="0"/>
              <a:t> </a:t>
            </a:r>
            <a:r>
              <a:rPr lang="fr-BE" dirty="0" err="1" smtClean="0"/>
              <a:t>europeenne</a:t>
            </a:r>
            <a:r>
              <a:rPr lang="fr-BE" dirty="0" smtClean="0"/>
              <a:t> sur RF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politiques des </a:t>
            </a:r>
            <a:r>
              <a:rPr lang="fr-BE" dirty="0" err="1" smtClean="0"/>
              <a:t>EMs</a:t>
            </a:r>
            <a:r>
              <a:rPr lang="fr-BE" dirty="0" smtClean="0"/>
              <a:t> soumis au contrôle Commission et surtout Cour 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change fondamentalement la dynamique politique –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hommes et femmes politiques commencent seulement à s’en rendre compte.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68917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Nekschot</a:t>
            </a:r>
            <a:r>
              <a:rPr lang="fr-BE" dirty="0" smtClean="0"/>
              <a:t> : personnellement: </a:t>
            </a:r>
            <a:r>
              <a:rPr lang="fr-BE" dirty="0" err="1" smtClean="0"/>
              <a:t>detestable</a:t>
            </a:r>
            <a:r>
              <a:rPr lang="fr-BE" dirty="0" smtClean="0"/>
              <a:t> – mais montre de </a:t>
            </a:r>
            <a:r>
              <a:rPr lang="fr-BE" dirty="0" err="1" smtClean="0"/>
              <a:t>facon</a:t>
            </a:r>
            <a:r>
              <a:rPr lang="fr-BE" dirty="0" smtClean="0"/>
              <a:t> </a:t>
            </a:r>
            <a:r>
              <a:rPr lang="fr-BE" dirty="0" err="1" smtClean="0"/>
              <a:t>meme</a:t>
            </a:r>
            <a:r>
              <a:rPr lang="fr-BE" dirty="0" smtClean="0"/>
              <a:t> pas tellement caricaturale l’image sur laquelle sont construite les débats politiques </a:t>
            </a:r>
            <a:r>
              <a:rPr lang="fr-BE" dirty="0" err="1" smtClean="0"/>
              <a:t>NLs</a:t>
            </a:r>
            <a:r>
              <a:rPr lang="fr-BE" dirty="0" smtClean="0"/>
              <a:t>.</a:t>
            </a:r>
          </a:p>
          <a:p>
            <a:endParaRPr lang="fr-BE" dirty="0"/>
          </a:p>
          <a:p>
            <a:r>
              <a:rPr lang="fr-BE" dirty="0" smtClean="0"/>
              <a:t>Jeunes d’origine </a:t>
            </a:r>
            <a:r>
              <a:rPr lang="fr-BE" dirty="0" err="1" smtClean="0"/>
              <a:t>Mrq</a:t>
            </a:r>
            <a:r>
              <a:rPr lang="fr-BE" dirty="0" smtClean="0"/>
              <a:t> / </a:t>
            </a:r>
            <a:r>
              <a:rPr lang="fr-BE" dirty="0" err="1" smtClean="0"/>
              <a:t>Trq</a:t>
            </a:r>
            <a:r>
              <a:rPr lang="fr-BE" dirty="0" smtClean="0"/>
              <a:t> </a:t>
            </a:r>
          </a:p>
          <a:p>
            <a:r>
              <a:rPr lang="fr-BE" dirty="0" smtClean="0"/>
              <a:t>Chiffres ne le justifient pas: 1995-2004: 25% venait de </a:t>
            </a:r>
            <a:r>
              <a:rPr lang="fr-BE" dirty="0" err="1" smtClean="0"/>
              <a:t>Mrq</a:t>
            </a:r>
            <a:r>
              <a:rPr lang="fr-BE" dirty="0" smtClean="0"/>
              <a:t> / </a:t>
            </a:r>
            <a:r>
              <a:rPr lang="fr-BE" dirty="0" err="1" smtClean="0"/>
              <a:t>Trq</a:t>
            </a:r>
            <a:endParaRPr lang="fr-BE" dirty="0" smtClean="0"/>
          </a:p>
          <a:p>
            <a:r>
              <a:rPr lang="fr-BE" dirty="0" smtClean="0"/>
              <a:t>2004-2009: 15%</a:t>
            </a:r>
          </a:p>
          <a:p>
            <a:r>
              <a:rPr lang="fr-BE" dirty="0" smtClean="0"/>
              <a:t>Jeunes ont nationalité </a:t>
            </a:r>
            <a:r>
              <a:rPr lang="fr-BE" dirty="0" err="1" smtClean="0"/>
              <a:t>Nlse</a:t>
            </a:r>
            <a:r>
              <a:rPr lang="fr-BE" dirty="0" smtClean="0"/>
              <a:t>  &gt; conditions </a:t>
            </a:r>
            <a:r>
              <a:rPr lang="fr-BE" dirty="0" err="1" smtClean="0"/>
              <a:t>priviligiés</a:t>
            </a:r>
            <a:r>
              <a:rPr lang="fr-BE" dirty="0" smtClean="0"/>
              <a:t> pour RF de citoyens nationaux.  </a:t>
            </a:r>
            <a:r>
              <a:rPr lang="fr-BE" dirty="0" err="1" smtClean="0"/>
              <a:t>Meme</a:t>
            </a:r>
            <a:r>
              <a:rPr lang="fr-BE" dirty="0" smtClean="0"/>
              <a:t> chose en France : Hortefeux : 2007 Sénat: défendre application  conditions intégration à l’étranger à conjoints de </a:t>
            </a:r>
            <a:r>
              <a:rPr lang="fr-BE" dirty="0" err="1" smtClean="0"/>
              <a:t>Fs</a:t>
            </a:r>
            <a:r>
              <a:rPr lang="fr-BE" dirty="0" smtClean="0"/>
              <a:t> : vous pensez à </a:t>
            </a:r>
            <a:r>
              <a:rPr lang="fr-BE" dirty="0" err="1" smtClean="0"/>
              <a:t>expats</a:t>
            </a:r>
            <a:r>
              <a:rPr lang="fr-BE" dirty="0" smtClean="0"/>
              <a:t> avec </a:t>
            </a:r>
            <a:r>
              <a:rPr lang="fr-BE" dirty="0" err="1" smtClean="0"/>
              <a:t>epouses</a:t>
            </a:r>
            <a:r>
              <a:rPr lang="fr-BE" dirty="0" smtClean="0"/>
              <a:t> Can/</a:t>
            </a:r>
            <a:r>
              <a:rPr lang="fr-BE" dirty="0" err="1" smtClean="0"/>
              <a:t>austr</a:t>
            </a:r>
            <a:r>
              <a:rPr lang="fr-BE" dirty="0" smtClean="0"/>
              <a:t> – mais 2/3 africains.  Donc: conditions strictes. </a:t>
            </a:r>
          </a:p>
          <a:p>
            <a:endParaRPr lang="fr-BE" dirty="0"/>
          </a:p>
          <a:p>
            <a:r>
              <a:rPr lang="fr-BE" dirty="0" smtClean="0"/>
              <a:t>Débat sur RF – idée qu’intégration est échec</a:t>
            </a:r>
          </a:p>
          <a:p>
            <a:r>
              <a:rPr lang="fr-BE" dirty="0" smtClean="0"/>
              <a:t>RF = produit de cet échec. Parce que mal </a:t>
            </a:r>
            <a:r>
              <a:rPr lang="fr-BE" dirty="0" err="1" smtClean="0"/>
              <a:t>intégré’que</a:t>
            </a:r>
            <a:r>
              <a:rPr lang="fr-BE" dirty="0" smtClean="0"/>
              <a:t> partenaire d’</a:t>
            </a:r>
            <a:r>
              <a:rPr lang="fr-BE" dirty="0" err="1" smtClean="0"/>
              <a:t>ailleur</a:t>
            </a:r>
            <a:r>
              <a:rPr lang="fr-BE" dirty="0" smtClean="0"/>
              <a:t>.  </a:t>
            </a:r>
            <a:r>
              <a:rPr lang="fr-BE" dirty="0" err="1" smtClean="0"/>
              <a:t>Resultat</a:t>
            </a:r>
            <a:r>
              <a:rPr lang="fr-BE" dirty="0" smtClean="0"/>
              <a:t> de repli, maintien normes &amp; pratiques ‘traditionnelles’: rejet NL</a:t>
            </a:r>
          </a:p>
          <a:p>
            <a:r>
              <a:rPr lang="fr-BE" dirty="0" smtClean="0"/>
              <a:t>RF = cause échec : </a:t>
            </a:r>
            <a:r>
              <a:rPr lang="fr-BE" dirty="0"/>
              <a:t>Supposition que conjoints étrangers ont peu d’éducation ou qualifications professionnelles ; destinés à </a:t>
            </a:r>
            <a:r>
              <a:rPr lang="fr-BE" dirty="0" err="1"/>
              <a:t>etre</a:t>
            </a:r>
            <a:r>
              <a:rPr lang="fr-BE" dirty="0"/>
              <a:t> pauvre / </a:t>
            </a:r>
            <a:r>
              <a:rPr lang="fr-BE" dirty="0" err="1"/>
              <a:t>chomeurs</a:t>
            </a:r>
            <a:r>
              <a:rPr lang="fr-BE" dirty="0"/>
              <a:t>, </a:t>
            </a:r>
            <a:r>
              <a:rPr lang="fr-BE" dirty="0" err="1"/>
              <a:t>délever</a:t>
            </a:r>
            <a:r>
              <a:rPr lang="fr-BE" dirty="0"/>
              <a:t> des enfants pauvres/</a:t>
            </a:r>
            <a:r>
              <a:rPr lang="fr-BE" dirty="0" err="1"/>
              <a:t>chomeurs</a:t>
            </a:r>
            <a:r>
              <a:rPr lang="fr-BE" dirty="0"/>
              <a:t>. Et bien évidemment de transmettre valeurs culturelles traditionnelles. </a:t>
            </a:r>
            <a:r>
              <a:rPr lang="fr-BE" dirty="0" smtClean="0"/>
              <a:t>à chaque fois  nouvelle 1ere génération; cycle infini &amp; infernal de reproduction d’échec d’intégration d’une génération à l’autre. </a:t>
            </a:r>
          </a:p>
          <a:p>
            <a:endParaRPr lang="fr-BE" dirty="0" smtClean="0"/>
          </a:p>
          <a:p>
            <a:r>
              <a:rPr lang="fr-BE" dirty="0"/>
              <a:t>Débats néerlandais sur regroupement familial : produits &amp; producteurs de </a:t>
            </a:r>
            <a:r>
              <a:rPr lang="fr-BE" dirty="0" err="1"/>
              <a:t>categories</a:t>
            </a:r>
            <a:r>
              <a:rPr lang="fr-BE" dirty="0"/>
              <a:t> identitaires </a:t>
            </a:r>
            <a:r>
              <a:rPr lang="fr-BE" dirty="0" err="1"/>
              <a:t>tres</a:t>
            </a:r>
            <a:r>
              <a:rPr lang="fr-BE" dirty="0"/>
              <a:t> nettes: nous les </a:t>
            </a:r>
            <a:r>
              <a:rPr lang="fr-BE" dirty="0" err="1"/>
              <a:t>neerlandais</a:t>
            </a:r>
            <a:r>
              <a:rPr lang="fr-BE" dirty="0"/>
              <a:t> versus eux les immigrés, </a:t>
            </a:r>
            <a:r>
              <a:rPr lang="fr-BE" dirty="0" err="1"/>
              <a:t>cad</a:t>
            </a:r>
            <a:r>
              <a:rPr lang="fr-BE" dirty="0"/>
              <a:t> les musulmans. Normes de genre et de famille jouent </a:t>
            </a:r>
            <a:r>
              <a:rPr lang="fr-BE" dirty="0" err="1"/>
              <a:t>role</a:t>
            </a:r>
            <a:r>
              <a:rPr lang="fr-BE" dirty="0"/>
              <a:t> central dans ces </a:t>
            </a:r>
            <a:r>
              <a:rPr lang="fr-BE" dirty="0" err="1"/>
              <a:t>categorisations</a:t>
            </a:r>
            <a:r>
              <a:rPr lang="fr-BE" dirty="0"/>
              <a:t>.</a:t>
            </a:r>
          </a:p>
          <a:p>
            <a:endParaRPr lang="fr-BE" dirty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29961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  <a:p>
            <a:r>
              <a:rPr lang="fr-BE" dirty="0" smtClean="0"/>
              <a:t>D’abord image de genre:</a:t>
            </a:r>
          </a:p>
          <a:p>
            <a:r>
              <a:rPr lang="fr-BE" dirty="0" smtClean="0"/>
              <a:t>Contre image femme </a:t>
            </a:r>
            <a:r>
              <a:rPr lang="fr-BE" dirty="0" err="1" smtClean="0"/>
              <a:t>neerlandaise</a:t>
            </a:r>
            <a:r>
              <a:rPr lang="fr-BE" dirty="0" smtClean="0"/>
              <a:t> indépendante &amp; émancipée</a:t>
            </a:r>
          </a:p>
          <a:p>
            <a:r>
              <a:rPr lang="fr-BE" dirty="0" smtClean="0"/>
              <a:t>Femme musulmane = vulnérable / victime</a:t>
            </a:r>
          </a:p>
          <a:p>
            <a:pPr marL="171450" indent="-171450">
              <a:buFontTx/>
              <a:buChar char="-"/>
            </a:pPr>
            <a:r>
              <a:rPr lang="fr-BE" dirty="0" smtClean="0"/>
              <a:t>Dépendante : </a:t>
            </a:r>
            <a:r>
              <a:rPr lang="fr-BE" dirty="0" err="1" smtClean="0"/>
              <a:t>stereotype</a:t>
            </a:r>
            <a:r>
              <a:rPr lang="fr-BE" dirty="0" smtClean="0"/>
              <a:t> de femme paysanne, sans </a:t>
            </a:r>
            <a:r>
              <a:rPr lang="fr-BE" dirty="0" err="1" smtClean="0"/>
              <a:t>education</a:t>
            </a:r>
            <a:r>
              <a:rPr lang="fr-BE" dirty="0" smtClean="0"/>
              <a:t>, qualifications ou ambitions. Assume: Non seulement elle ne travaillera pas, mais en plus </a:t>
            </a:r>
            <a:r>
              <a:rPr lang="fr-BE" dirty="0" err="1" smtClean="0"/>
              <a:t>elevera</a:t>
            </a:r>
            <a:r>
              <a:rPr lang="fr-BE" dirty="0" smtClean="0"/>
              <a:t> mal ses enfants. Femme non-</a:t>
            </a:r>
            <a:r>
              <a:rPr lang="fr-BE" dirty="0" err="1" smtClean="0"/>
              <a:t>emancipée</a:t>
            </a:r>
            <a:r>
              <a:rPr lang="fr-BE" dirty="0" smtClean="0"/>
              <a:t> = mauvaise </a:t>
            </a:r>
            <a:r>
              <a:rPr lang="fr-BE" dirty="0" err="1" smtClean="0"/>
              <a:t>mere</a:t>
            </a:r>
            <a:r>
              <a:rPr lang="fr-BE" dirty="0" smtClean="0"/>
              <a:t>.  </a:t>
            </a:r>
          </a:p>
          <a:p>
            <a:pPr marL="171450" indent="-171450">
              <a:buFontTx/>
              <a:buChar char="-"/>
            </a:pPr>
            <a:r>
              <a:rPr lang="fr-BE" dirty="0" smtClean="0"/>
              <a:t>Oppressée : </a:t>
            </a:r>
            <a:r>
              <a:rPr lang="fr-BE" dirty="0" err="1" smtClean="0"/>
              <a:t>forçée</a:t>
            </a:r>
            <a:r>
              <a:rPr lang="fr-BE" dirty="0" smtClean="0"/>
              <a:t> à se marier, limitée dans liberté de mouvement, battue. Implicitement: hommes immigré : hommes violents &amp; oppresseurs. </a:t>
            </a:r>
          </a:p>
          <a:p>
            <a:pPr marL="171450" indent="-171450">
              <a:buFontTx/>
              <a:buChar char="-"/>
            </a:pPr>
            <a:r>
              <a:rPr lang="fr-BE" dirty="0" smtClean="0"/>
              <a:t>Faut pas laisser entrer les femmes parce qu’elles seront mauvaises </a:t>
            </a:r>
            <a:r>
              <a:rPr lang="fr-BE" dirty="0" err="1" smtClean="0"/>
              <a:t>meres</a:t>
            </a:r>
            <a:r>
              <a:rPr lang="fr-BE" dirty="0" smtClean="0"/>
              <a:t> et femmes battues ; faut pas laisser entrer les hommes parce qu’ils battront leurs femmes.</a:t>
            </a:r>
          </a:p>
          <a:p>
            <a:endParaRPr lang="fr-BE" dirty="0"/>
          </a:p>
          <a:p>
            <a:r>
              <a:rPr lang="fr-BE" dirty="0" smtClean="0"/>
              <a:t>Aussi, dans constructions de </a:t>
            </a:r>
            <a:r>
              <a:rPr lang="fr-BE" dirty="0" err="1" smtClean="0"/>
              <a:t>categories</a:t>
            </a:r>
            <a:r>
              <a:rPr lang="fr-BE" dirty="0" smtClean="0"/>
              <a:t> identitaires: image de </a:t>
            </a:r>
            <a:r>
              <a:rPr lang="fr-BE" dirty="0" err="1" smtClean="0"/>
              <a:t>marriages</a:t>
            </a:r>
            <a:endParaRPr lang="fr-BE" dirty="0" smtClean="0"/>
          </a:p>
          <a:p>
            <a:r>
              <a:rPr lang="fr-BE" dirty="0" smtClean="0"/>
              <a:t>Contre image de </a:t>
            </a:r>
            <a:r>
              <a:rPr lang="fr-BE" dirty="0" err="1" smtClean="0"/>
              <a:t>marriage</a:t>
            </a:r>
            <a:r>
              <a:rPr lang="fr-BE" dirty="0" smtClean="0"/>
              <a:t> </a:t>
            </a:r>
            <a:r>
              <a:rPr lang="fr-BE" dirty="0" err="1" smtClean="0"/>
              <a:t>neerlandais</a:t>
            </a:r>
            <a:r>
              <a:rPr lang="fr-BE" dirty="0" smtClean="0"/>
              <a:t>: deux personnes, libre, romantique</a:t>
            </a:r>
          </a:p>
          <a:p>
            <a:r>
              <a:rPr lang="fr-BE" dirty="0" smtClean="0"/>
              <a:t>Image de </a:t>
            </a:r>
            <a:r>
              <a:rPr lang="fr-BE" dirty="0" err="1" smtClean="0"/>
              <a:t>marriage</a:t>
            </a:r>
            <a:r>
              <a:rPr lang="fr-BE" dirty="0" smtClean="0"/>
              <a:t> entre musulmans: choix collectif de famille, pour des raisons </a:t>
            </a:r>
            <a:r>
              <a:rPr lang="fr-BE" dirty="0" err="1" smtClean="0"/>
              <a:t>materialistes</a:t>
            </a:r>
            <a:r>
              <a:rPr lang="fr-BE" dirty="0" smtClean="0"/>
              <a:t>: dot / </a:t>
            </a:r>
            <a:r>
              <a:rPr lang="fr-BE" dirty="0" err="1" smtClean="0"/>
              <a:t>acces</a:t>
            </a:r>
            <a:r>
              <a:rPr lang="fr-BE" dirty="0" smtClean="0"/>
              <a:t> à permis de </a:t>
            </a:r>
            <a:r>
              <a:rPr lang="fr-BE" dirty="0" err="1" smtClean="0"/>
              <a:t>sejour</a:t>
            </a:r>
            <a:r>
              <a:rPr lang="fr-BE" dirty="0" smtClean="0"/>
              <a:t> &gt; </a:t>
            </a:r>
            <a:r>
              <a:rPr lang="fr-BE" dirty="0" err="1" smtClean="0"/>
              <a:t>marriages</a:t>
            </a:r>
            <a:r>
              <a:rPr lang="fr-BE" dirty="0" smtClean="0"/>
              <a:t> frauduleux &gt;</a:t>
            </a:r>
          </a:p>
          <a:p>
            <a:r>
              <a:rPr lang="fr-BE" dirty="0" err="1" smtClean="0"/>
              <a:t>Considere</a:t>
            </a:r>
            <a:r>
              <a:rPr lang="fr-BE" dirty="0" smtClean="0"/>
              <a:t> que </a:t>
            </a:r>
            <a:r>
              <a:rPr lang="fr-BE" dirty="0" err="1" smtClean="0"/>
              <a:t>marriages</a:t>
            </a:r>
            <a:r>
              <a:rPr lang="fr-BE" dirty="0" smtClean="0"/>
              <a:t> pas </a:t>
            </a:r>
            <a:r>
              <a:rPr lang="fr-BE" dirty="0" err="1" smtClean="0"/>
              <a:t>letigimes</a:t>
            </a:r>
            <a:r>
              <a:rPr lang="fr-BE" dirty="0" smtClean="0"/>
              <a:t>, donc ne donnent pas droit au séjour. </a:t>
            </a:r>
          </a:p>
          <a:p>
            <a:endParaRPr lang="fr-BE" dirty="0"/>
          </a:p>
          <a:p>
            <a:r>
              <a:rPr lang="fr-BE" dirty="0" smtClean="0"/>
              <a:t>Ces constructions identitaires servent deux buts:</a:t>
            </a:r>
          </a:p>
          <a:p>
            <a:pPr marL="228600" lvl="0" indent="-228600">
              <a:buAutoNum type="arabicPeriod"/>
            </a:pPr>
            <a:r>
              <a:rPr lang="fr-BE" dirty="0" smtClean="0"/>
              <a:t>Justifient intervention du </a:t>
            </a:r>
            <a:r>
              <a:rPr lang="fr-BE" dirty="0" err="1" smtClean="0"/>
              <a:t>gouverment</a:t>
            </a:r>
            <a:r>
              <a:rPr lang="fr-BE" dirty="0" smtClean="0"/>
              <a:t> dans ces familles, notamment par reformes restrictives de politiques RF</a:t>
            </a:r>
          </a:p>
          <a:p>
            <a:pPr marL="228600" lvl="0" indent="-228600">
              <a:buAutoNum type="arabicPeriod"/>
            </a:pPr>
            <a:r>
              <a:rPr lang="fr-BE" dirty="0" smtClean="0"/>
              <a:t>Remplissent fonction symbolique de </a:t>
            </a:r>
            <a:r>
              <a:rPr lang="fr-BE" dirty="0" err="1" smtClean="0"/>
              <a:t>definir</a:t>
            </a:r>
            <a:r>
              <a:rPr lang="fr-BE" dirty="0" smtClean="0"/>
              <a:t> norme et identité </a:t>
            </a:r>
            <a:r>
              <a:rPr lang="fr-BE" dirty="0" err="1" smtClean="0"/>
              <a:t>neerlandaise</a:t>
            </a:r>
            <a:r>
              <a:rPr lang="fr-BE" dirty="0" smtClean="0"/>
              <a:t>, et de montrer que le </a:t>
            </a:r>
            <a:r>
              <a:rPr lang="fr-BE" dirty="0" err="1" smtClean="0"/>
              <a:t>gouvernment</a:t>
            </a:r>
            <a:r>
              <a:rPr lang="fr-BE" dirty="0" smtClean="0"/>
              <a:t> se porte garant de cette norme et cette identité. </a:t>
            </a:r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11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87409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BE" dirty="0" smtClean="0"/>
              <a:t>Donnez </a:t>
            </a:r>
            <a:r>
              <a:rPr lang="fr-BE" dirty="0" err="1" smtClean="0"/>
              <a:t>idee</a:t>
            </a:r>
            <a:r>
              <a:rPr lang="fr-BE" dirty="0" smtClean="0"/>
              <a:t> de comment politiques </a:t>
            </a:r>
            <a:r>
              <a:rPr lang="fr-BE" dirty="0" err="1" smtClean="0"/>
              <a:t>francaises</a:t>
            </a:r>
            <a:r>
              <a:rPr lang="fr-BE" dirty="0" smtClean="0"/>
              <a:t> et </a:t>
            </a:r>
            <a:r>
              <a:rPr lang="fr-BE" dirty="0" err="1" smtClean="0"/>
              <a:t>neerlandaises</a:t>
            </a:r>
            <a:r>
              <a:rPr lang="fr-BE" dirty="0" smtClean="0"/>
              <a:t> se situent par rapport aux autres pays </a:t>
            </a:r>
            <a:r>
              <a:rPr lang="fr-BE" dirty="0" err="1" smtClean="0"/>
              <a:t>europeens</a:t>
            </a:r>
            <a:r>
              <a:rPr lang="fr-BE" dirty="0" smtClean="0"/>
              <a:t> </a:t>
            </a:r>
          </a:p>
          <a:p>
            <a:endParaRPr lang="fr-BE" dirty="0"/>
          </a:p>
          <a:p>
            <a:pPr marL="171450" indent="-171450">
              <a:buFontTx/>
              <a:buChar char="-"/>
            </a:pPr>
            <a:r>
              <a:rPr lang="fr-BE" dirty="0" smtClean="0"/>
              <a:t>En suite – expliquer dispositifs juridique RF – 3 </a:t>
            </a:r>
            <a:r>
              <a:rPr lang="fr-BE" dirty="0" err="1" smtClean="0"/>
              <a:t>categories</a:t>
            </a:r>
            <a:r>
              <a:rPr lang="fr-BE" dirty="0" smtClean="0"/>
              <a:t> qui structurent ce dispositif</a:t>
            </a:r>
          </a:p>
          <a:p>
            <a:endParaRPr lang="fr-BE" dirty="0"/>
          </a:p>
          <a:p>
            <a:r>
              <a:rPr lang="fr-BE" dirty="0" smtClean="0"/>
              <a:t>- Finalement : débats politiques </a:t>
            </a:r>
            <a:r>
              <a:rPr lang="fr-BE" dirty="0" err="1" smtClean="0"/>
              <a:t>neerlandais</a:t>
            </a:r>
            <a:r>
              <a:rPr lang="fr-BE" dirty="0" smtClean="0"/>
              <a:t> – conceptions liées à l’intégration &amp; l’identités qui structurent ces débats</a:t>
            </a:r>
          </a:p>
          <a:p>
            <a:pPr marL="171450" indent="-171450">
              <a:buFontTx/>
              <a:buChar char="-"/>
            </a:pP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6293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MIPEX : Index de politiques d’intégration de 31 pays.  Mesure sécurité juridique et égalité de droits  accordés aux étrangers</a:t>
            </a:r>
          </a:p>
          <a:p>
            <a:endParaRPr lang="fr-BE" dirty="0"/>
          </a:p>
          <a:p>
            <a:r>
              <a:rPr lang="fr-BE" dirty="0" smtClean="0"/>
              <a:t>Points accordés selon indicateurs de législation – bleu / rose</a:t>
            </a:r>
          </a:p>
          <a:p>
            <a:endParaRPr lang="fr-BE" dirty="0"/>
          </a:p>
          <a:p>
            <a:r>
              <a:rPr lang="fr-BE" dirty="0" smtClean="0"/>
              <a:t>Ici : conditions :  intégration, logement, revenu, cout &amp; durée procédure</a:t>
            </a:r>
          </a:p>
          <a:p>
            <a:endParaRPr lang="fr-BE" dirty="0"/>
          </a:p>
          <a:p>
            <a:r>
              <a:rPr lang="fr-BE" dirty="0" smtClean="0"/>
              <a:t>F &amp; NL : restrictif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4710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15271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Admissibilité : quels sont les membres de la famille qui peuvent </a:t>
            </a:r>
            <a:r>
              <a:rPr lang="fr-BE" dirty="0" err="1" smtClean="0"/>
              <a:t>etre</a:t>
            </a:r>
            <a:r>
              <a:rPr lang="fr-BE" dirty="0" smtClean="0"/>
              <a:t> regroupé / comment est-ce qu’on défini la famille?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85695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96752" y="683568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Enfants mineurs: adoptés / garde partagée</a:t>
            </a:r>
          </a:p>
          <a:p>
            <a:endParaRPr lang="fr-BE" dirty="0"/>
          </a:p>
          <a:p>
            <a:r>
              <a:rPr lang="fr-BE" dirty="0" smtClean="0"/>
              <a:t>F &amp; NL sont donc tous les deux parmi les pays  les plus restrictifs en E, en ce qui concerne le regroupement familial.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5500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UE – France en exemple</a:t>
            </a:r>
          </a:p>
          <a:p>
            <a:endParaRPr lang="fr-BE" dirty="0"/>
          </a:p>
          <a:p>
            <a:r>
              <a:rPr lang="fr-BE" dirty="0" smtClean="0"/>
              <a:t>Faire venir famille – étrangers de dehors E &gt; pays tiers. Dépend de votre statut juridique.</a:t>
            </a:r>
          </a:p>
          <a:p>
            <a:endParaRPr lang="fr-BE" dirty="0"/>
          </a:p>
          <a:p>
            <a:pPr marL="228600" indent="-228600">
              <a:buAutoNum type="arabicPeriod"/>
            </a:pPr>
            <a:r>
              <a:rPr lang="fr-BE" dirty="0" smtClean="0"/>
              <a:t>Citoyen en :  conditions RF </a:t>
            </a:r>
            <a:r>
              <a:rPr lang="fr-BE" dirty="0" err="1" smtClean="0"/>
              <a:t>determinées</a:t>
            </a:r>
            <a:r>
              <a:rPr lang="fr-BE" dirty="0" smtClean="0"/>
              <a:t> par Directive </a:t>
            </a:r>
            <a:r>
              <a:rPr lang="fr-BE" dirty="0" err="1" smtClean="0"/>
              <a:t>enne</a:t>
            </a:r>
            <a:r>
              <a:rPr lang="fr-BE" dirty="0" smtClean="0"/>
              <a:t> sur libre circulation des citoyens de l’UE et de leur famille.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fr-BE" dirty="0" smtClean="0"/>
              <a:t>Régime très libéral ; seule condition : travailler. Aucune autre condition.  </a:t>
            </a:r>
          </a:p>
          <a:p>
            <a:r>
              <a:rPr lang="fr-BE" dirty="0" smtClean="0"/>
              <a:t>« Famille » défini largement : enfants &gt;21 ans ou à charge, grand parents s’ils sont à charge.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fr-BE" i="1" dirty="0" smtClean="0"/>
              <a:t>Non-</a:t>
            </a:r>
            <a:r>
              <a:rPr lang="fr-BE" i="1" dirty="0" err="1" smtClean="0"/>
              <a:t>francais</a:t>
            </a:r>
            <a:endParaRPr lang="fr-BE" i="1" dirty="0" smtClean="0"/>
          </a:p>
          <a:p>
            <a:endParaRPr lang="fr-BE" dirty="0" smtClean="0"/>
          </a:p>
          <a:p>
            <a:r>
              <a:rPr lang="fr-BE" dirty="0" smtClean="0"/>
              <a:t>2. Citoyen pays tiers : Directive </a:t>
            </a:r>
            <a:r>
              <a:rPr lang="fr-BE" dirty="0" err="1" smtClean="0"/>
              <a:t>enne</a:t>
            </a:r>
            <a:r>
              <a:rPr lang="fr-BE" dirty="0" smtClean="0"/>
              <a:t> RF 2003</a:t>
            </a:r>
          </a:p>
          <a:p>
            <a:endParaRPr lang="fr-BE" dirty="0"/>
          </a:p>
          <a:p>
            <a:r>
              <a:rPr lang="fr-BE" dirty="0" smtClean="0"/>
              <a:t>3. Citoyen </a:t>
            </a:r>
            <a:r>
              <a:rPr lang="fr-BE" dirty="0" err="1" smtClean="0"/>
              <a:t>francais</a:t>
            </a:r>
            <a:r>
              <a:rPr lang="fr-BE" dirty="0" smtClean="0"/>
              <a:t> : seule </a:t>
            </a:r>
            <a:r>
              <a:rPr lang="fr-BE" dirty="0" err="1" smtClean="0"/>
              <a:t>categorie</a:t>
            </a:r>
            <a:r>
              <a:rPr lang="fr-BE" dirty="0" smtClean="0"/>
              <a:t> : droit national. </a:t>
            </a:r>
          </a:p>
          <a:p>
            <a:r>
              <a:rPr lang="fr-BE" dirty="0" smtClean="0"/>
              <a:t>Choisir: </a:t>
            </a:r>
            <a:r>
              <a:rPr lang="fr-BE" dirty="0" err="1" smtClean="0"/>
              <a:t>ttmt</a:t>
            </a:r>
            <a:r>
              <a:rPr lang="fr-BE" dirty="0" smtClean="0"/>
              <a:t> égal européens  ; souple (B, F jusque </a:t>
            </a:r>
            <a:r>
              <a:rPr lang="fr-BE" dirty="0" err="1" smtClean="0"/>
              <a:t>debut</a:t>
            </a:r>
            <a:r>
              <a:rPr lang="fr-BE" dirty="0" smtClean="0"/>
              <a:t> 2000)</a:t>
            </a:r>
          </a:p>
          <a:p>
            <a:r>
              <a:rPr lang="fr-BE" dirty="0" smtClean="0"/>
              <a:t>pays-tiers: stricte: NL, F depuis quelques </a:t>
            </a:r>
            <a:r>
              <a:rPr lang="fr-BE" dirty="0" err="1" smtClean="0"/>
              <a:t>annees</a:t>
            </a:r>
            <a:r>
              <a:rPr lang="fr-BE" dirty="0" smtClean="0"/>
              <a:t>. 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16987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Norme minimale : </a:t>
            </a:r>
            <a:r>
              <a:rPr lang="fr-BE" dirty="0" err="1" smtClean="0"/>
              <a:t>EMs</a:t>
            </a:r>
            <a:r>
              <a:rPr lang="fr-BE" dirty="0" smtClean="0"/>
              <a:t> toujours libre de mener politique plus souple, mais pas plus stricte. </a:t>
            </a:r>
          </a:p>
          <a:p>
            <a:endParaRPr lang="fr-BE" dirty="0"/>
          </a:p>
          <a:p>
            <a:r>
              <a:rPr lang="fr-BE" dirty="0" smtClean="0"/>
              <a:t>4 ans de </a:t>
            </a:r>
            <a:r>
              <a:rPr lang="fr-BE" dirty="0" err="1" smtClean="0"/>
              <a:t>négotiations</a:t>
            </a:r>
            <a:r>
              <a:rPr lang="fr-BE" dirty="0" smtClean="0"/>
              <a:t> – </a:t>
            </a:r>
            <a:r>
              <a:rPr lang="fr-BE" dirty="0"/>
              <a:t>multiple </a:t>
            </a:r>
            <a:r>
              <a:rPr lang="fr-BE" dirty="0" smtClean="0"/>
              <a:t>compromis et modifications. </a:t>
            </a:r>
            <a:r>
              <a:rPr lang="fr-BE" dirty="0"/>
              <a:t>Texte vague : </a:t>
            </a:r>
            <a:r>
              <a:rPr lang="fr-BE" dirty="0" smtClean="0"/>
              <a:t> semblent laisser aux </a:t>
            </a:r>
            <a:r>
              <a:rPr lang="fr-BE" dirty="0" err="1" smtClean="0"/>
              <a:t>EMs</a:t>
            </a:r>
            <a:r>
              <a:rPr lang="fr-BE" dirty="0" smtClean="0"/>
              <a:t> une marge d’</a:t>
            </a:r>
            <a:r>
              <a:rPr lang="fr-BE" dirty="0" err="1" smtClean="0"/>
              <a:t>interpretation</a:t>
            </a:r>
            <a:r>
              <a:rPr lang="fr-BE" dirty="0" smtClean="0"/>
              <a:t> et de </a:t>
            </a:r>
            <a:r>
              <a:rPr lang="fr-BE" dirty="0" err="1" smtClean="0"/>
              <a:t>maneouvre</a:t>
            </a:r>
            <a:r>
              <a:rPr lang="fr-BE" dirty="0" smtClean="0"/>
              <a:t> importante. </a:t>
            </a:r>
          </a:p>
          <a:p>
            <a:endParaRPr lang="fr-BE" dirty="0"/>
          </a:p>
          <a:p>
            <a:r>
              <a:rPr lang="fr-BE" dirty="0" smtClean="0"/>
              <a:t>Cour </a:t>
            </a:r>
            <a:r>
              <a:rPr lang="fr-BE" dirty="0" err="1" smtClean="0"/>
              <a:t>Enne</a:t>
            </a:r>
            <a:r>
              <a:rPr lang="fr-BE" dirty="0" smtClean="0"/>
              <a:t> : </a:t>
            </a:r>
          </a:p>
          <a:p>
            <a:pPr marL="171450" indent="-171450">
              <a:buFontTx/>
              <a:buChar char="-"/>
            </a:pPr>
            <a:r>
              <a:rPr lang="fr-BE" dirty="0" smtClean="0"/>
              <a:t>premier jugement en 2006 : droit au regroupement familial. Si remplit conditions </a:t>
            </a:r>
            <a:r>
              <a:rPr lang="fr-BE" dirty="0" err="1" smtClean="0"/>
              <a:t>enoncés</a:t>
            </a:r>
            <a:r>
              <a:rPr lang="fr-BE" dirty="0" smtClean="0"/>
              <a:t> dans Directive: obligation d’admettre. Pas d’autres conditions. Vrai droit au RF</a:t>
            </a:r>
          </a:p>
          <a:p>
            <a:pPr marL="171450" indent="-171450">
              <a:buFontTx/>
              <a:buChar char="-"/>
            </a:pPr>
            <a:r>
              <a:rPr lang="fr-BE" dirty="0" smtClean="0"/>
              <a:t>2010: </a:t>
            </a:r>
            <a:r>
              <a:rPr lang="fr-BE" dirty="0" err="1" smtClean="0"/>
              <a:t>Chakroun</a:t>
            </a:r>
            <a:r>
              <a:rPr lang="fr-BE" dirty="0" smtClean="0"/>
              <a:t> : évalué condition de revenu NL</a:t>
            </a:r>
          </a:p>
          <a:p>
            <a:pPr marL="628650" lvl="1" indent="-171450">
              <a:buFontTx/>
              <a:buChar char="-"/>
            </a:pPr>
            <a:r>
              <a:rPr lang="fr-BE" dirty="0" smtClean="0"/>
              <a:t>Cour n’</a:t>
            </a:r>
            <a:r>
              <a:rPr lang="fr-BE" dirty="0" err="1" smtClean="0"/>
              <a:t>hesitera</a:t>
            </a:r>
            <a:r>
              <a:rPr lang="fr-BE" dirty="0" smtClean="0"/>
              <a:t> pas à préciser la portée des conditions, </a:t>
            </a:r>
            <a:r>
              <a:rPr lang="fr-BE" dirty="0" err="1" smtClean="0"/>
              <a:t>meme</a:t>
            </a:r>
            <a:r>
              <a:rPr lang="fr-BE" dirty="0" smtClean="0"/>
              <a:t> si formulée vaguement; « </a:t>
            </a:r>
            <a:r>
              <a:rPr lang="fr-FR" dirty="0"/>
              <a:t> ressources stables, régulières et </a:t>
            </a:r>
            <a:r>
              <a:rPr lang="fr-FR" dirty="0" smtClean="0"/>
              <a:t>suffisantes » </a:t>
            </a:r>
          </a:p>
          <a:p>
            <a:pPr marL="628650" lvl="1" indent="-171450">
              <a:buFontTx/>
              <a:buChar char="-"/>
            </a:pPr>
            <a:r>
              <a:rPr lang="fr-FR" dirty="0" err="1" smtClean="0"/>
              <a:t>Interpretation</a:t>
            </a:r>
            <a:r>
              <a:rPr lang="fr-FR" dirty="0" smtClean="0"/>
              <a:t> </a:t>
            </a:r>
            <a:r>
              <a:rPr lang="fr-FR" dirty="0" err="1" smtClean="0"/>
              <a:t>Gvmt</a:t>
            </a:r>
            <a:r>
              <a:rPr lang="fr-FR" dirty="0" smtClean="0"/>
              <a:t> </a:t>
            </a:r>
            <a:r>
              <a:rPr lang="fr-FR" dirty="0" err="1" smtClean="0"/>
              <a:t>NLs</a:t>
            </a:r>
            <a:r>
              <a:rPr lang="fr-FR" dirty="0" smtClean="0"/>
              <a:t>: 120% salaire minimum </a:t>
            </a:r>
          </a:p>
          <a:p>
            <a:pPr marL="0" lvl="1"/>
            <a:endParaRPr lang="fr-FR" dirty="0"/>
          </a:p>
          <a:p>
            <a:pPr marL="0" lvl="1"/>
            <a:r>
              <a:rPr lang="fr-FR" dirty="0" smtClean="0"/>
              <a:t>Directive qui semblait vague et peu contraignante : en train de devenir instrument précis et </a:t>
            </a:r>
            <a:r>
              <a:rPr lang="fr-FR" dirty="0" err="1" smtClean="0"/>
              <a:t>tres</a:t>
            </a:r>
            <a:r>
              <a:rPr lang="fr-FR" dirty="0" smtClean="0"/>
              <a:t> contraignant, de par jurisprudence de la Cour.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02797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Si approche Cour se heurte à certains Ems, si </a:t>
            </a:r>
            <a:r>
              <a:rPr lang="fr-BE" dirty="0" err="1" smtClean="0"/>
              <a:t>negotiations</a:t>
            </a:r>
            <a:r>
              <a:rPr lang="fr-BE" dirty="0" smtClean="0"/>
              <a:t> ont pris si longtemps: deux idées qui se confrontent en Europe.</a:t>
            </a:r>
          </a:p>
          <a:p>
            <a:endParaRPr lang="fr-BE" dirty="0"/>
          </a:p>
          <a:p>
            <a:pPr marL="228600" indent="-228600">
              <a:buAutoNum type="arabicPeriod"/>
            </a:pPr>
            <a:r>
              <a:rPr lang="fr-BE" dirty="0" smtClean="0"/>
              <a:t>RF facilite l’intégration. Approche inscrite dans droit libre circulation – Commission, Suède, Belgique – Cour .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fr-BE" dirty="0" smtClean="0"/>
              <a:t>RF condition à l’intégration: tant que famille ailleurs, impossible de prendre racine. Seulement quand famille est là qu’étranger peut stabiliser, commencer à construire avenir dans nouveau pays.</a:t>
            </a:r>
          </a:p>
          <a:p>
            <a:endParaRPr lang="fr-BE" dirty="0" smtClean="0"/>
          </a:p>
          <a:p>
            <a:endParaRPr lang="fr-BE" dirty="0"/>
          </a:p>
          <a:p>
            <a:r>
              <a:rPr lang="fr-BE" dirty="0" smtClean="0"/>
              <a:t>2. RF nuit  à l’intégration.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fr-BE" dirty="0" err="1" smtClean="0"/>
              <a:t>Premiere</a:t>
            </a:r>
            <a:r>
              <a:rPr lang="fr-BE" dirty="0" smtClean="0"/>
              <a:t> approche: imagine surtout étranger venu en laissant </a:t>
            </a:r>
            <a:r>
              <a:rPr lang="fr-BE" dirty="0" err="1" smtClean="0"/>
              <a:t>derriere</a:t>
            </a:r>
            <a:r>
              <a:rPr lang="fr-BE" dirty="0" smtClean="0"/>
              <a:t> lui sa famille. Dans 2</a:t>
            </a:r>
            <a:r>
              <a:rPr lang="fr-BE" baseline="30000" dirty="0" smtClean="0"/>
              <a:t>e</a:t>
            </a:r>
            <a:r>
              <a:rPr lang="fr-BE" dirty="0" smtClean="0"/>
              <a:t> idée: personne  déjà </a:t>
            </a:r>
            <a:r>
              <a:rPr lang="fr-BE" dirty="0" err="1" smtClean="0"/>
              <a:t>presente</a:t>
            </a:r>
            <a:r>
              <a:rPr lang="fr-BE" dirty="0" smtClean="0"/>
              <a:t> en F et qui forme une famille nouvelle.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fr-BE" dirty="0"/>
              <a:t>Conception dominante dans de plus en plus </a:t>
            </a:r>
            <a:r>
              <a:rPr lang="fr-BE" dirty="0" err="1"/>
              <a:t>EMs</a:t>
            </a:r>
            <a:r>
              <a:rPr lang="fr-BE" dirty="0" smtClean="0"/>
              <a:t>: </a:t>
            </a:r>
            <a:r>
              <a:rPr lang="fr-BE" dirty="0"/>
              <a:t>D, VK, </a:t>
            </a:r>
            <a:r>
              <a:rPr lang="fr-BE" dirty="0" smtClean="0"/>
              <a:t>F et certainement NL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C4453-2A05-45BF-8DA4-37E9CAD94316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75992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1051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5582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27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996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4894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902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0350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8386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400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353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184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7B3BC-7FA8-43EB-B0FC-404F2ECB181F}" type="datetimeFigureOut">
              <a:rPr lang="nl-NL" smtClean="0"/>
              <a:pPr/>
              <a:t>17-6-2011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D00F7-6683-4CE2-A67B-38A861A4AD30}" type="slidenum">
              <a:rPr lang="nl-NL" smtClean="0"/>
              <a:pPr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550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microsoft.com/office/2007/relationships/hdphoto" Target="../media/hdphoto2.wdp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505869"/>
          </a:xfrm>
          <a:prstGeom prst="rect">
            <a:avLst/>
          </a:prstGeom>
        </p:spPr>
      </p:pic>
      <p:sp>
        <p:nvSpPr>
          <p:cNvPr id="14338" name="Titre 1"/>
          <p:cNvSpPr>
            <a:spLocks noGrp="1"/>
          </p:cNvSpPr>
          <p:nvPr>
            <p:ph type="ctrTitle"/>
          </p:nvPr>
        </p:nvSpPr>
        <p:spPr>
          <a:xfrm>
            <a:off x="815456" y="1484784"/>
            <a:ext cx="7772400" cy="1470025"/>
          </a:xfrm>
        </p:spPr>
        <p:txBody>
          <a:bodyPr>
            <a:normAutofit fontScale="90000"/>
          </a:bodyPr>
          <a:lstStyle/>
          <a:p>
            <a:pPr>
              <a:spcAft>
                <a:spcPts val="2400"/>
              </a:spcAft>
            </a:pPr>
            <a:r>
              <a:rPr lang="fr-BE" sz="4000" b="1" dirty="0">
                <a:solidFill>
                  <a:srgbClr val="002060"/>
                </a:solidFill>
              </a:rPr>
              <a:t>Le regroupement familial dans la fabrique des politiques d’immigration dans l’Union </a:t>
            </a:r>
            <a:r>
              <a:rPr lang="fr-BE" sz="4000" b="1" dirty="0" smtClean="0">
                <a:solidFill>
                  <a:srgbClr val="002060"/>
                </a:solidFill>
              </a:rPr>
              <a:t>Européenne </a:t>
            </a:r>
            <a:endParaRPr lang="nl-NL" sz="4000" dirty="0">
              <a:solidFill>
                <a:srgbClr val="002060"/>
              </a:solidFill>
            </a:endParaRPr>
          </a:p>
        </p:txBody>
      </p:sp>
      <p:sp>
        <p:nvSpPr>
          <p:cNvPr id="14339" name="Sous-titre 2"/>
          <p:cNvSpPr>
            <a:spLocks noGrp="1"/>
          </p:cNvSpPr>
          <p:nvPr>
            <p:ph type="subTitle" idx="1"/>
          </p:nvPr>
        </p:nvSpPr>
        <p:spPr>
          <a:xfrm>
            <a:off x="1454849" y="4509120"/>
            <a:ext cx="6400800" cy="1008112"/>
          </a:xfrm>
        </p:spPr>
        <p:txBody>
          <a:bodyPr>
            <a:normAutofit fontScale="40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fr-BE" sz="6000" b="1" i="1" dirty="0" smtClean="0">
                <a:solidFill>
                  <a:srgbClr val="002060"/>
                </a:solidFill>
              </a:rPr>
              <a:t>Saskia Bonjour</a:t>
            </a:r>
          </a:p>
          <a:p>
            <a:pPr eaLnBrk="1" hangingPunct="1">
              <a:lnSpc>
                <a:spcPct val="90000"/>
              </a:lnSpc>
            </a:pPr>
            <a:endParaRPr lang="fr-BE" sz="20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fr-BE" sz="2000" b="1" dirty="0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3500" b="1" dirty="0" err="1" smtClean="0">
                <a:solidFill>
                  <a:srgbClr val="002060"/>
                </a:solidFill>
              </a:rPr>
              <a:t>Journée</a:t>
            </a:r>
            <a:r>
              <a:rPr lang="en-GB" sz="3500" b="1" dirty="0" smtClean="0">
                <a:solidFill>
                  <a:srgbClr val="002060"/>
                </a:solidFill>
              </a:rPr>
              <a:t> </a:t>
            </a:r>
            <a:r>
              <a:rPr lang="en-GB" sz="3500" b="1" dirty="0" err="1" smtClean="0">
                <a:solidFill>
                  <a:srgbClr val="002060"/>
                </a:solidFill>
              </a:rPr>
              <a:t>scientifique</a:t>
            </a:r>
            <a:r>
              <a:rPr lang="en-GB" sz="3500" b="1" dirty="0" smtClean="0">
                <a:solidFill>
                  <a:srgbClr val="002060"/>
                </a:solidFill>
              </a:rPr>
              <a:t> </a:t>
            </a:r>
            <a:r>
              <a:rPr lang="fr-BE" sz="3500" b="1" i="1" dirty="0">
                <a:solidFill>
                  <a:srgbClr val="002060"/>
                </a:solidFill>
              </a:rPr>
              <a:t>Familles, migrations </a:t>
            </a:r>
            <a:r>
              <a:rPr lang="fr-BE" sz="3500" b="1" i="1" dirty="0" smtClean="0">
                <a:solidFill>
                  <a:srgbClr val="002060"/>
                </a:solidFill>
              </a:rPr>
              <a:t>internationales &amp; </a:t>
            </a:r>
            <a:r>
              <a:rPr lang="fr-BE" sz="3500" b="1" i="1" dirty="0">
                <a:solidFill>
                  <a:srgbClr val="002060"/>
                </a:solidFill>
              </a:rPr>
              <a:t>politiques publiques</a:t>
            </a:r>
            <a:endParaRPr lang="en-GB" sz="3500" b="1" i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fr-BE" sz="3500" b="1" dirty="0" smtClean="0">
                <a:solidFill>
                  <a:srgbClr val="002060"/>
                </a:solidFill>
              </a:rPr>
              <a:t>INED, 21 juin 2011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0"/>
            <a:ext cx="9144000" cy="883583"/>
            <a:chOff x="0" y="0"/>
            <a:chExt cx="9144000" cy="883583"/>
          </a:xfrm>
        </p:grpSpPr>
        <p:pic>
          <p:nvPicPr>
            <p:cNvPr id="14340" name="Image 3" descr="ULBmini logo.jpg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11430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ZoneTexte 4"/>
            <p:cNvSpPr txBox="1"/>
            <p:nvPr/>
          </p:nvSpPr>
          <p:spPr>
            <a:xfrm>
              <a:off x="1214438" y="360363"/>
              <a:ext cx="7929562" cy="5232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l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BE" sz="2400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		</a:t>
              </a:r>
              <a:r>
                <a:rPr lang="fr-BE" sz="2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	</a:t>
              </a:r>
              <a:r>
                <a:rPr lang="fr-BE" sz="2400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		</a:t>
              </a:r>
              <a:r>
                <a:rPr lang="fr-BE" sz="2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	</a:t>
              </a:r>
              <a:r>
                <a:rPr lang="fr-BE" sz="2800" dirty="0" smtClean="0">
                  <a:solidFill>
                    <a:srgbClr val="002060"/>
                  </a:solidFill>
                  <a:latin typeface="+mn-lt"/>
                </a:rPr>
                <a:t>GERME / MAM</a:t>
              </a:r>
              <a:endParaRPr lang="fr-FR" sz="2800" dirty="0">
                <a:solidFill>
                  <a:srgbClr val="002060"/>
                </a:solidFill>
                <a:latin typeface="+mn-lt"/>
              </a:endParaRPr>
            </a:p>
          </p:txBody>
        </p:sp>
        <p:cxnSp>
          <p:nvCxnSpPr>
            <p:cNvPr id="7" name="Connecteur droit 6"/>
            <p:cNvCxnSpPr/>
            <p:nvPr/>
          </p:nvCxnSpPr>
          <p:spPr>
            <a:xfrm>
              <a:off x="0" y="822325"/>
              <a:ext cx="9144000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755576" y="3284984"/>
            <a:ext cx="759855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b="1" dirty="0">
                <a:solidFill>
                  <a:srgbClr val="002060"/>
                </a:solidFill>
              </a:rPr>
              <a:t>Une mise </a:t>
            </a:r>
            <a:r>
              <a:rPr lang="fr-BE" sz="3200" b="1" dirty="0" smtClean="0">
                <a:solidFill>
                  <a:srgbClr val="002060"/>
                </a:solidFill>
              </a:rPr>
              <a:t>en perspective </a:t>
            </a:r>
            <a:r>
              <a:rPr lang="fr-BE" sz="3200" b="1" dirty="0">
                <a:solidFill>
                  <a:srgbClr val="002060"/>
                </a:solidFill>
              </a:rPr>
              <a:t>du cas néerlandais</a:t>
            </a:r>
            <a:r>
              <a:rPr lang="en-US" sz="2000" b="1" dirty="0"/>
              <a:t/>
            </a:r>
            <a:br>
              <a:rPr lang="en-US" sz="2000" b="1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1137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620688"/>
            <a:ext cx="4581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smtClean="0"/>
              <a:t>Les débats politiques aux Pays-Bas</a:t>
            </a:r>
            <a:endParaRPr lang="fr-BE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611560" y="1772816"/>
            <a:ext cx="203132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4"/>
            <a:endParaRPr lang="fr-BE" sz="2000" dirty="0" smtClean="0"/>
          </a:p>
          <a:p>
            <a:endParaRPr lang="fr-BE" sz="2000" dirty="0" smtClean="0"/>
          </a:p>
          <a:p>
            <a:endParaRPr lang="fr-BE" sz="2000" dirty="0"/>
          </a:p>
          <a:p>
            <a:endParaRPr lang="fr-BE" sz="2000" dirty="0" smtClean="0"/>
          </a:p>
          <a:p>
            <a:endParaRPr lang="fr-BE" sz="2000" dirty="0"/>
          </a:p>
          <a:p>
            <a:endParaRPr lang="fr-BE" sz="2000" dirty="0" smtClean="0"/>
          </a:p>
          <a:p>
            <a:endParaRPr lang="fr-BE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8760"/>
            <a:ext cx="2628000" cy="3982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467543" y="5334307"/>
            <a:ext cx="26280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BE" sz="1200" dirty="0" err="1"/>
              <a:t>Gregorius</a:t>
            </a:r>
            <a:r>
              <a:rPr lang="fr-BE" sz="1200" dirty="0"/>
              <a:t> </a:t>
            </a:r>
            <a:r>
              <a:rPr lang="fr-BE" sz="1200" dirty="0" err="1" smtClean="0"/>
              <a:t>Nekschot</a:t>
            </a:r>
            <a:r>
              <a:rPr lang="fr-BE" sz="1200" dirty="0" smtClean="0"/>
              <a:t> :</a:t>
            </a:r>
            <a:endParaRPr lang="fr-BE" sz="1200" dirty="0"/>
          </a:p>
          <a:p>
            <a:r>
              <a:rPr lang="fr-BE" sz="1200" i="1" dirty="0" smtClean="0"/>
              <a:t>Et  qu’est-ce que les parents de Hassan lui ont offert pour son 29</a:t>
            </a:r>
            <a:r>
              <a:rPr lang="fr-BE" sz="1200" i="1" baseline="30000" dirty="0" smtClean="0"/>
              <a:t>e</a:t>
            </a:r>
            <a:r>
              <a:rPr lang="fr-BE" sz="1200" i="1" dirty="0" smtClean="0"/>
              <a:t> anniversaire? Une vierge!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563888" y="1412776"/>
            <a:ext cx="5400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Focalisation sur les jeunes d’origine immigrée qui choisissent des partenaires étrangers</a:t>
            </a:r>
          </a:p>
          <a:p>
            <a:endParaRPr lang="fr-BE" dirty="0"/>
          </a:p>
          <a:p>
            <a:endParaRPr lang="fr-BE" b="1" dirty="0" smtClean="0"/>
          </a:p>
          <a:p>
            <a:r>
              <a:rPr lang="fr-BE" b="1" dirty="0" smtClean="0"/>
              <a:t>Intégration </a:t>
            </a:r>
            <a:r>
              <a:rPr lang="fr-BE" b="1" dirty="0" smtClean="0"/>
              <a:t>:</a:t>
            </a:r>
          </a:p>
          <a:p>
            <a:r>
              <a:rPr lang="fr-BE" dirty="0" smtClean="0"/>
              <a:t>Le regroupement familial est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r-BE" dirty="0" smtClean="0"/>
              <a:t>Conséquence d’échec </a:t>
            </a:r>
            <a:r>
              <a:rPr lang="fr-BE" dirty="0" smtClean="0"/>
              <a:t>d’intégration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r-BE" dirty="0" smtClean="0"/>
              <a:t>Cause d’échec d’intégration</a:t>
            </a:r>
          </a:p>
          <a:p>
            <a:endParaRPr lang="fr-BE" dirty="0"/>
          </a:p>
          <a:p>
            <a:endParaRPr lang="fr-BE" dirty="0" smtClean="0"/>
          </a:p>
          <a:p>
            <a:r>
              <a:rPr lang="fr-BE" b="1" dirty="0" smtClean="0"/>
              <a:t>Identité :</a:t>
            </a:r>
          </a:p>
          <a:p>
            <a:r>
              <a:rPr lang="fr-BE" dirty="0" smtClean="0"/>
              <a:t>« Nous » : femmes émancipées</a:t>
            </a:r>
          </a:p>
          <a:p>
            <a:r>
              <a:rPr lang="fr-BE" dirty="0" smtClean="0"/>
              <a:t>« Eux </a:t>
            </a:r>
            <a:r>
              <a:rPr lang="fr-BE" dirty="0"/>
              <a:t>» </a:t>
            </a:r>
            <a:r>
              <a:rPr lang="fr-BE" dirty="0" smtClean="0"/>
              <a:t>:  	femmes vulnérables  / victimes</a:t>
            </a:r>
          </a:p>
          <a:p>
            <a:endParaRPr lang="fr-BE" dirty="0"/>
          </a:p>
          <a:p>
            <a:r>
              <a:rPr lang="fr-BE" dirty="0" smtClean="0"/>
              <a:t>« Nous »: mariage libre, romantique</a:t>
            </a:r>
          </a:p>
          <a:p>
            <a:r>
              <a:rPr lang="fr-BE" dirty="0" smtClean="0"/>
              <a:t>« Eux » : mariage arrangé, matérialiste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5694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13" y="0"/>
            <a:ext cx="9144000" cy="7505869"/>
          </a:xfrm>
          <a:prstGeom prst="rect">
            <a:avLst/>
          </a:prstGeom>
        </p:spPr>
      </p:pic>
      <p:sp>
        <p:nvSpPr>
          <p:cNvPr id="14338" name="Titre 1"/>
          <p:cNvSpPr>
            <a:spLocks noGrp="1"/>
          </p:cNvSpPr>
          <p:nvPr>
            <p:ph type="ctrTitle"/>
          </p:nvPr>
        </p:nvSpPr>
        <p:spPr>
          <a:xfrm>
            <a:off x="815456" y="1484784"/>
            <a:ext cx="7772400" cy="1470025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nl-NL" sz="4000" b="1" dirty="0" smtClean="0">
                <a:solidFill>
                  <a:srgbClr val="002060"/>
                </a:solidFill>
              </a:rPr>
              <a:t>Merci!</a:t>
            </a:r>
            <a:endParaRPr lang="nl-NL" sz="4000" b="1" dirty="0">
              <a:solidFill>
                <a:srgbClr val="002060"/>
              </a:solidFill>
            </a:endParaRPr>
          </a:p>
        </p:txBody>
      </p:sp>
      <p:sp>
        <p:nvSpPr>
          <p:cNvPr id="14339" name="Sous-titre 2"/>
          <p:cNvSpPr>
            <a:spLocks noGrp="1"/>
          </p:cNvSpPr>
          <p:nvPr>
            <p:ph type="subTitle" idx="1"/>
          </p:nvPr>
        </p:nvSpPr>
        <p:spPr>
          <a:xfrm>
            <a:off x="993245" y="3573016"/>
            <a:ext cx="7416823" cy="1008112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fr-BE" sz="9600" b="1" i="1" dirty="0" smtClean="0">
                <a:solidFill>
                  <a:srgbClr val="002060"/>
                </a:solidFill>
              </a:rPr>
              <a:t>Saskia Bonjour</a:t>
            </a:r>
          </a:p>
          <a:p>
            <a:pPr eaLnBrk="1" hangingPunct="1">
              <a:lnSpc>
                <a:spcPct val="90000"/>
              </a:lnSpc>
            </a:pPr>
            <a:endParaRPr lang="fr-BE" sz="9600" b="1" i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fr-BE" sz="20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fr-BE" sz="2000" b="1" dirty="0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BE" sz="6400" b="1" dirty="0" smtClean="0">
                <a:solidFill>
                  <a:srgbClr val="002060"/>
                </a:solidFill>
              </a:rPr>
              <a:t>Groupe d’Etudes sur l’Ethnicité, le Racisme, l’Exclusion et les Migrations (GERME)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BE" sz="6400" b="1" dirty="0">
                <a:solidFill>
                  <a:srgbClr val="002060"/>
                </a:solidFill>
              </a:rPr>
              <a:t>Centre de recherche transdisciplinaire « Migrations, asile, multiculturalisme </a:t>
            </a:r>
            <a:r>
              <a:rPr lang="fr-BE" sz="6400" b="1" dirty="0" smtClean="0">
                <a:solidFill>
                  <a:srgbClr val="002060"/>
                </a:solidFill>
              </a:rPr>
              <a:t>» (MAM)</a:t>
            </a:r>
            <a:endParaRPr lang="fr-BE" sz="64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BE" sz="6400" b="1" dirty="0" smtClean="0">
                <a:solidFill>
                  <a:srgbClr val="002060"/>
                </a:solidFill>
              </a:rPr>
              <a:t>Université Libre de Bruxelles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r-BE" sz="64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BE" sz="7200" b="1" dirty="0" smtClean="0">
                <a:solidFill>
                  <a:srgbClr val="002060"/>
                </a:solidFill>
              </a:rPr>
              <a:t>sbonjour@ulb.ac.be</a:t>
            </a:r>
          </a:p>
          <a:p>
            <a:pPr>
              <a:lnSpc>
                <a:spcPct val="90000"/>
              </a:lnSpc>
            </a:pPr>
            <a:endParaRPr lang="fr-BE" sz="35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endParaRPr lang="fr-BE" sz="3500" b="1" dirty="0" smtClean="0">
              <a:solidFill>
                <a:srgbClr val="00206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0"/>
            <a:ext cx="9144000" cy="883583"/>
            <a:chOff x="0" y="0"/>
            <a:chExt cx="9144000" cy="883583"/>
          </a:xfrm>
        </p:grpSpPr>
        <p:pic>
          <p:nvPicPr>
            <p:cNvPr id="14340" name="Image 3" descr="ULBmini logo.jpg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11430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ZoneTexte 4"/>
            <p:cNvSpPr txBox="1"/>
            <p:nvPr/>
          </p:nvSpPr>
          <p:spPr>
            <a:xfrm>
              <a:off x="1214438" y="360363"/>
              <a:ext cx="7929562" cy="5232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l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BE" sz="2400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		</a:t>
              </a:r>
              <a:r>
                <a:rPr lang="fr-BE" sz="2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	</a:t>
              </a:r>
              <a:r>
                <a:rPr lang="fr-BE" sz="2400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		</a:t>
              </a:r>
              <a:r>
                <a:rPr lang="fr-BE" sz="2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	</a:t>
              </a:r>
              <a:r>
                <a:rPr lang="fr-BE" sz="2800" dirty="0" smtClean="0">
                  <a:solidFill>
                    <a:srgbClr val="002060"/>
                  </a:solidFill>
                  <a:latin typeface="+mn-lt"/>
                </a:rPr>
                <a:t>GERME / MAM</a:t>
              </a:r>
              <a:endParaRPr lang="fr-FR" sz="2800" dirty="0">
                <a:solidFill>
                  <a:srgbClr val="002060"/>
                </a:solidFill>
                <a:latin typeface="+mn-lt"/>
              </a:endParaRPr>
            </a:p>
          </p:txBody>
        </p:sp>
        <p:cxnSp>
          <p:nvCxnSpPr>
            <p:cNvPr id="7" name="Connecteur droit 6"/>
            <p:cNvCxnSpPr/>
            <p:nvPr/>
          </p:nvCxnSpPr>
          <p:spPr>
            <a:xfrm>
              <a:off x="0" y="822325"/>
              <a:ext cx="9144000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848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BE" dirty="0" smtClean="0"/>
              <a:t>Plan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fr-BE" dirty="0" smtClean="0"/>
              <a:t>Les politiques française et néerlandaise en perspective européenne</a:t>
            </a:r>
          </a:p>
          <a:p>
            <a:pPr marL="514350" indent="-514350">
              <a:buFont typeface="+mj-lt"/>
              <a:buAutoNum type="arabicParenR"/>
            </a:pPr>
            <a:endParaRPr lang="fr-BE" dirty="0" smtClean="0"/>
          </a:p>
          <a:p>
            <a:pPr marL="514350" indent="-514350">
              <a:buFont typeface="+mj-lt"/>
              <a:buAutoNum type="arabicParenR"/>
            </a:pPr>
            <a:r>
              <a:rPr lang="fr-BE" dirty="0" smtClean="0"/>
              <a:t>Le dispositif juridique du regroupement familial en Europe : 3 cas de figure</a:t>
            </a:r>
          </a:p>
          <a:p>
            <a:pPr marL="514350" indent="-514350">
              <a:buFont typeface="+mj-lt"/>
              <a:buAutoNum type="arabicParenR"/>
            </a:pPr>
            <a:endParaRPr lang="fr-BE" dirty="0" smtClean="0"/>
          </a:p>
          <a:p>
            <a:pPr marL="514350" indent="-514350">
              <a:buFont typeface="+mj-lt"/>
              <a:buAutoNum type="arabicParenR"/>
            </a:pPr>
            <a:r>
              <a:rPr lang="fr-BE" dirty="0" smtClean="0"/>
              <a:t>Les débats politiques néerlandais: intégration et identité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5500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b="1" dirty="0" smtClean="0"/>
              <a:t>Conditions pour bénéficier du regroupement familial (2010)</a:t>
            </a:r>
            <a:endParaRPr lang="fr-FR" sz="24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25" y="1484784"/>
            <a:ext cx="7920999" cy="5171281"/>
          </a:xfrm>
        </p:spPr>
      </p:pic>
    </p:spTree>
    <p:extLst>
      <p:ext uri="{BB962C8B-B14F-4D97-AF65-F5344CB8AC3E}">
        <p14:creationId xmlns:p14="http://schemas.microsoft.com/office/powerpoint/2010/main" val="313104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9552" y="692696"/>
            <a:ext cx="4085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MIPEX Scoreboard 2010  (www.mipex.eu)</a:t>
            </a:r>
            <a:endParaRPr lang="nl-NL" dirty="0"/>
          </a:p>
        </p:txBody>
      </p:sp>
      <p:graphicFrame>
        <p:nvGraphicFramePr>
          <p:cNvPr id="3" name="Tableau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73669714"/>
              </p:ext>
            </p:extLst>
          </p:nvPr>
        </p:nvGraphicFramePr>
        <p:xfrm>
          <a:off x="523911" y="1268760"/>
          <a:ext cx="8424935" cy="4536505"/>
        </p:xfrm>
        <a:graphic>
          <a:graphicData uri="http://schemas.openxmlformats.org/drawingml/2006/table">
            <a:tbl>
              <a:tblPr/>
              <a:tblGrid>
                <a:gridCol w="756634"/>
                <a:gridCol w="5908185"/>
                <a:gridCol w="880058"/>
                <a:gridCol w="880058"/>
              </a:tblGrid>
              <a:tr h="1204134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0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en-US" sz="1400" b="1" i="0" u="none" strike="noStrike" dirty="0" smtClean="0">
                          <a:effectLst/>
                          <a:latin typeface="Arial"/>
                        </a:rPr>
                        <a:t>2</a:t>
                      </a:r>
                      <a:r>
                        <a:rPr lang="en-US" sz="1400" b="1" i="0" u="none" strike="noStrike" dirty="0">
                          <a:effectLst/>
                          <a:latin typeface="Arial"/>
                        </a:rPr>
                        <a:t>. FAMILY REUNION FOR THIRD-COUNTRY NATIONALS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47605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4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1" u="none" strike="noStrike" dirty="0" smtClean="0">
                          <a:effectLst/>
                          <a:latin typeface="Arial"/>
                        </a:rPr>
                        <a:t> 2.2 </a:t>
                      </a:r>
                      <a:r>
                        <a:rPr lang="en-US" sz="1400" b="1" i="1" u="none" strike="noStrike" dirty="0">
                          <a:effectLst/>
                          <a:latin typeface="Arial"/>
                        </a:rPr>
                        <a:t>Conditions for acquisition of status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 smtClean="0">
                          <a:effectLst/>
                          <a:latin typeface="Arial"/>
                        </a:rPr>
                        <a:t>France</a:t>
                      </a:r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 err="1" smtClean="0">
                          <a:effectLst/>
                          <a:latin typeface="Arial"/>
                        </a:rPr>
                        <a:t>Netherlands</a:t>
                      </a:r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</a:tr>
              <a:tr h="47605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000" b="0" i="0" u="none" strike="noStrike">
                          <a:effectLst/>
                          <a:latin typeface="Arial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BE" sz="1200" b="0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fr-BE" sz="1200" b="0" i="0" u="none" strike="noStrike" dirty="0" err="1" smtClean="0">
                          <a:effectLst/>
                          <a:latin typeface="Arial"/>
                        </a:rPr>
                        <a:t>Pre</a:t>
                      </a:r>
                      <a:r>
                        <a:rPr lang="fr-BE" sz="1200" b="0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fr-BE" sz="1200" b="0" i="0" u="none" strike="noStrike" dirty="0" err="1">
                          <a:effectLst/>
                          <a:latin typeface="Arial"/>
                        </a:rPr>
                        <a:t>departure</a:t>
                      </a:r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 </a:t>
                      </a:r>
                      <a:r>
                        <a:rPr lang="fr-BE" sz="1200" b="0" i="0" u="none" strike="noStrike" dirty="0" err="1">
                          <a:effectLst/>
                          <a:latin typeface="Arial"/>
                        </a:rPr>
                        <a:t>integration</a:t>
                      </a:r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 conditions  (</a:t>
                      </a:r>
                      <a:r>
                        <a:rPr lang="fr-BE" sz="1200" b="0" i="0" u="none" strike="noStrike" dirty="0" err="1">
                          <a:effectLst/>
                          <a:latin typeface="Arial"/>
                        </a:rPr>
                        <a:t>average</a:t>
                      </a:r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605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000" b="0" i="0" u="none" strike="noStrike">
                          <a:effectLst/>
                          <a:latin typeface="Arial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BE" sz="1200" b="0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fr-BE" sz="1200" b="0" i="0" u="none" strike="noStrike" dirty="0" err="1" smtClean="0">
                          <a:effectLst/>
                          <a:latin typeface="Arial"/>
                        </a:rPr>
                        <a:t>Upon</a:t>
                      </a:r>
                      <a:r>
                        <a:rPr lang="fr-BE" sz="1200" b="0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fr-BE" sz="1200" b="0" i="0" u="none" strike="noStrike" dirty="0" err="1">
                          <a:effectLst/>
                          <a:latin typeface="Arial"/>
                        </a:rPr>
                        <a:t>arrival</a:t>
                      </a:r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 </a:t>
                      </a:r>
                      <a:r>
                        <a:rPr lang="fr-BE" sz="1200" b="0" i="0" u="none" strike="noStrike" dirty="0" err="1">
                          <a:effectLst/>
                          <a:latin typeface="Arial"/>
                        </a:rPr>
                        <a:t>integration</a:t>
                      </a:r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 conditions (</a:t>
                      </a:r>
                      <a:r>
                        <a:rPr lang="fr-BE" sz="1200" b="0" i="0" u="none" strike="noStrike" dirty="0" err="1">
                          <a:effectLst/>
                          <a:latin typeface="Arial"/>
                        </a:rPr>
                        <a:t>average</a:t>
                      </a:r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>
                          <a:effectLst/>
                          <a:latin typeface="Arial"/>
                        </a:rPr>
                        <a:t>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605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000" b="0" i="0" u="none" strike="noStrike" dirty="0">
                          <a:effectLst/>
                          <a:latin typeface="Arial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BE" sz="1200" b="0" i="0" u="none" strike="noStrike" dirty="0" smtClean="0">
                          <a:effectLst/>
                          <a:latin typeface="Arial"/>
                        </a:rPr>
                        <a:t> Accommodation </a:t>
                      </a:r>
                      <a:r>
                        <a:rPr lang="fr-BE" sz="1200" b="0" i="0" u="none" strike="noStrike" dirty="0" err="1">
                          <a:effectLst/>
                          <a:latin typeface="Arial"/>
                        </a:rPr>
                        <a:t>requirement</a:t>
                      </a:r>
                      <a:endParaRPr lang="fr-BE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05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000" b="0" i="0" u="none" strike="noStrike">
                          <a:effectLst/>
                          <a:latin typeface="Arial"/>
                        </a:rPr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BE" sz="1200" b="0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fr-BE" sz="1200" b="0" i="0" u="none" strike="noStrike" dirty="0" err="1" smtClean="0">
                          <a:effectLst/>
                          <a:latin typeface="Arial"/>
                        </a:rPr>
                        <a:t>Economic</a:t>
                      </a:r>
                      <a:r>
                        <a:rPr lang="fr-BE" sz="1200" b="0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fr-BE" sz="1200" b="0" i="0" u="none" strike="noStrike" dirty="0" err="1">
                          <a:effectLst/>
                          <a:latin typeface="Arial"/>
                        </a:rPr>
                        <a:t>resources</a:t>
                      </a:r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 </a:t>
                      </a:r>
                      <a:r>
                        <a:rPr lang="fr-BE" sz="1200" b="0" i="0" u="none" strike="noStrike" dirty="0" err="1">
                          <a:effectLst/>
                          <a:latin typeface="Arial"/>
                        </a:rPr>
                        <a:t>requirement</a:t>
                      </a:r>
                      <a:endParaRPr lang="fr-BE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05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000" b="0" i="0" u="none" strike="noStrike">
                          <a:effectLst/>
                          <a:latin typeface="Arial"/>
                        </a:rPr>
                        <a:t>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effectLst/>
                          <a:latin typeface="Arial"/>
                        </a:rPr>
                        <a:t> Maximum </a:t>
                      </a:r>
                      <a:r>
                        <a:rPr lang="en-US" sz="1200" b="0" i="0" u="none" strike="noStrike" dirty="0">
                          <a:effectLst/>
                          <a:latin typeface="Arial"/>
                        </a:rPr>
                        <a:t>length of application procedure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05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000" b="0" i="0" u="none" strike="noStrike">
                          <a:effectLst/>
                          <a:latin typeface="Arial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effectLst/>
                          <a:latin typeface="Arial"/>
                        </a:rPr>
                        <a:t> Costs </a:t>
                      </a:r>
                      <a:r>
                        <a:rPr lang="en-US" sz="1200" b="0" i="0" u="none" strike="noStrike" dirty="0">
                          <a:effectLst/>
                          <a:latin typeface="Arial"/>
                        </a:rPr>
                        <a:t>of application and/or issue of permit or renewal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09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/>
              <a:t>Admissibilité</a:t>
            </a:r>
            <a:r>
              <a:rPr lang="en-US" sz="2400" b="1" dirty="0" smtClean="0"/>
              <a:t> au </a:t>
            </a:r>
            <a:r>
              <a:rPr lang="en-US" sz="2400" b="1" dirty="0" err="1" smtClean="0"/>
              <a:t>regroupement</a:t>
            </a:r>
            <a:r>
              <a:rPr lang="en-US" sz="2400" b="1" dirty="0" smtClean="0"/>
              <a:t> familial  (2010)</a:t>
            </a:r>
            <a:endParaRPr lang="nl-NL" sz="24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1686719"/>
            <a:ext cx="7222182" cy="4715053"/>
          </a:xfrm>
        </p:spPr>
      </p:pic>
    </p:spTree>
    <p:extLst>
      <p:ext uri="{BB962C8B-B14F-4D97-AF65-F5344CB8AC3E}">
        <p14:creationId xmlns:p14="http://schemas.microsoft.com/office/powerpoint/2010/main" val="400867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894407"/>
              </p:ext>
            </p:extLst>
          </p:nvPr>
        </p:nvGraphicFramePr>
        <p:xfrm>
          <a:off x="539554" y="1422070"/>
          <a:ext cx="8208909" cy="4167168"/>
        </p:xfrm>
        <a:graphic>
          <a:graphicData uri="http://schemas.openxmlformats.org/drawingml/2006/table">
            <a:tbl>
              <a:tblPr/>
              <a:tblGrid>
                <a:gridCol w="737233"/>
                <a:gridCol w="5756694"/>
                <a:gridCol w="857491"/>
                <a:gridCol w="857491"/>
              </a:tblGrid>
              <a:tr h="1171166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0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en-US" sz="1400" b="1" i="0" u="none" strike="noStrike" dirty="0" smtClean="0">
                          <a:effectLst/>
                          <a:latin typeface="Arial"/>
                        </a:rPr>
                        <a:t>2</a:t>
                      </a:r>
                      <a:r>
                        <a:rPr lang="en-US" sz="1400" b="1" i="0" u="none" strike="noStrike" dirty="0">
                          <a:effectLst/>
                          <a:latin typeface="Arial"/>
                        </a:rPr>
                        <a:t>. FAMILY REUNION FOR THIRD-COUNTRY NATIONALS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463019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000" b="1" i="1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nl-NL" sz="1400" b="1" i="1" u="none" strike="noStrike" dirty="0" smtClean="0">
                          <a:effectLst/>
                          <a:latin typeface="Arial"/>
                        </a:rPr>
                        <a:t>2.1 </a:t>
                      </a:r>
                      <a:r>
                        <a:rPr lang="nl-NL" sz="1400" b="1" i="1" u="none" strike="noStrike" dirty="0" err="1">
                          <a:effectLst/>
                          <a:latin typeface="Arial"/>
                        </a:rPr>
                        <a:t>Eligibility</a:t>
                      </a:r>
                      <a:endParaRPr lang="nl-NL" sz="14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 dirty="0" smtClean="0">
                          <a:effectLst/>
                          <a:latin typeface="Arial"/>
                        </a:rPr>
                        <a:t>France</a:t>
                      </a:r>
                      <a:r>
                        <a:rPr lang="nl-NL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 dirty="0" smtClean="0">
                          <a:effectLst/>
                          <a:latin typeface="Arial"/>
                        </a:rPr>
                        <a:t>Netherlands</a:t>
                      </a:r>
                      <a:endParaRPr lang="nl-NL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</a:tr>
              <a:tr h="463019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000" b="0" i="0" u="none" strike="noStrike" dirty="0" smtClean="0">
                          <a:effectLst/>
                          <a:latin typeface="Arial"/>
                        </a:rPr>
                        <a:t>7</a:t>
                      </a:r>
                      <a:endParaRPr lang="nl-NL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effectLst/>
                          <a:latin typeface="Arial"/>
                        </a:rPr>
                        <a:t> Family </a:t>
                      </a:r>
                      <a:r>
                        <a:rPr lang="en-US" sz="1200" b="0" i="0" u="none" strike="noStrike" dirty="0">
                          <a:effectLst/>
                          <a:latin typeface="Arial"/>
                        </a:rPr>
                        <a:t>reunion eligibility conditions (average)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 dirty="0" smtClean="0">
                          <a:effectLst/>
                          <a:latin typeface="Arial"/>
                        </a:rPr>
                        <a:t>75 </a:t>
                      </a:r>
                      <a:endParaRPr lang="nl-NL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 dirty="0">
                          <a:effectLst/>
                          <a:latin typeface="Arial"/>
                        </a:rPr>
                        <a:t>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019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000" b="0" i="0" u="none" strike="noStrike">
                          <a:effectLst/>
                          <a:latin typeface="Arial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effectLst/>
                          <a:latin typeface="Arial"/>
                        </a:rPr>
                        <a:t> Eligibility </a:t>
                      </a:r>
                      <a:r>
                        <a:rPr lang="en-US" sz="1200" b="0" i="0" u="none" strike="noStrike" dirty="0">
                          <a:effectLst/>
                          <a:latin typeface="Arial"/>
                        </a:rPr>
                        <a:t>conditions for partners other than spouses (average)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 dirty="0"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019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000" b="0" i="0" u="none" strike="noStrike"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200" b="0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nl-NL" sz="1200" b="0" i="0" u="none" strike="noStrike" dirty="0" err="1" smtClean="0">
                          <a:effectLst/>
                          <a:latin typeface="Arial"/>
                        </a:rPr>
                        <a:t>Eligibility</a:t>
                      </a:r>
                      <a:r>
                        <a:rPr lang="nl-NL" sz="1200" b="0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nl-NL" sz="1200" b="0" i="0" u="none" strike="noStrike" dirty="0" err="1">
                          <a:effectLst/>
                          <a:latin typeface="Arial"/>
                        </a:rPr>
                        <a:t>for</a:t>
                      </a:r>
                      <a:r>
                        <a:rPr lang="nl-NL" sz="1200" b="0" i="0" u="none" strike="noStrike" dirty="0">
                          <a:effectLst/>
                          <a:latin typeface="Arial"/>
                        </a:rPr>
                        <a:t> minor </a:t>
                      </a:r>
                      <a:r>
                        <a:rPr lang="nl-NL" sz="1200" b="0" i="0" u="none" strike="noStrike" dirty="0" err="1">
                          <a:effectLst/>
                          <a:latin typeface="Arial"/>
                        </a:rPr>
                        <a:t>children</a:t>
                      </a:r>
                      <a:endParaRPr lang="nl-NL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963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000" b="0" i="0" u="none" strike="noStrike"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effectLst/>
                          <a:latin typeface="Arial"/>
                        </a:rPr>
                        <a:t> Eligibility </a:t>
                      </a:r>
                      <a:r>
                        <a:rPr lang="en-US" sz="1200" b="0" i="0" u="none" strike="noStrike" dirty="0">
                          <a:effectLst/>
                          <a:latin typeface="Arial"/>
                        </a:rPr>
                        <a:t>for dependent relatives in the ascending line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963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000" b="0" i="0" u="none" strike="noStrike" dirty="0">
                          <a:effectLst/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effectLst/>
                          <a:latin typeface="Arial"/>
                        </a:rPr>
                        <a:t> Eligibility </a:t>
                      </a:r>
                      <a:r>
                        <a:rPr lang="en-US" sz="1200" b="0" i="0" u="none" strike="noStrike" dirty="0">
                          <a:effectLst/>
                          <a:latin typeface="Arial"/>
                        </a:rPr>
                        <a:t>for dependent adult children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8081" y="908720"/>
            <a:ext cx="4085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MIPEX Scoreboard 2010  (www.mipex.eu)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771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457" y="1058019"/>
            <a:ext cx="31242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182" y="1916073"/>
            <a:ext cx="42862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  <a14:imgEffect>
                      <a14:saturation sat="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870" y="1872711"/>
            <a:ext cx="42862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7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  <a14:imgEffect>
                      <a14:saturation sat="33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9807" y="2714203"/>
            <a:ext cx="42862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9" y="2077194"/>
            <a:ext cx="936104" cy="1285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251520" y="332656"/>
            <a:ext cx="7775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smtClean="0"/>
              <a:t>Le dispositif juridique du regroupement familial en Europe </a:t>
            </a:r>
            <a:r>
              <a:rPr lang="fr-BE" sz="2400" dirty="0" smtClean="0"/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1268760"/>
            <a:ext cx="2618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z="2400" b="1" dirty="0" smtClean="0"/>
              <a:t>Trois </a:t>
            </a:r>
            <a:r>
              <a:rPr lang="fr-BE" sz="2400" b="1" dirty="0"/>
              <a:t>cas de </a:t>
            </a:r>
            <a:r>
              <a:rPr lang="fr-BE" sz="2400" b="1" dirty="0" smtClean="0"/>
              <a:t>figure :</a:t>
            </a:r>
            <a:endParaRPr lang="fr-BE" sz="2400" b="1" dirty="0"/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17" y="5319240"/>
            <a:ext cx="220913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9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30" y="4700193"/>
            <a:ext cx="230420" cy="56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7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  <a14:imgEffect>
                      <a14:saturation sat="33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17" y="5867980"/>
            <a:ext cx="220913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899592" y="4797152"/>
            <a:ext cx="5990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Citoyen européen : 		droit européen : libre circulation</a:t>
            </a:r>
            <a:endParaRPr lang="fr-BE" dirty="0"/>
          </a:p>
        </p:txBody>
      </p:sp>
      <p:sp>
        <p:nvSpPr>
          <p:cNvPr id="21" name="ZoneTexte 20"/>
          <p:cNvSpPr txBox="1"/>
          <p:nvPr/>
        </p:nvSpPr>
        <p:spPr>
          <a:xfrm>
            <a:off x="899592" y="5435932"/>
            <a:ext cx="8079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Citoyen de pays tiers : 	droit européen : Directive sur le regroupement familial</a:t>
            </a:r>
            <a:endParaRPr lang="fr-BE" dirty="0"/>
          </a:p>
        </p:txBody>
      </p:sp>
      <p:sp>
        <p:nvSpPr>
          <p:cNvPr id="22" name="ZoneTexte 21"/>
          <p:cNvSpPr txBox="1"/>
          <p:nvPr/>
        </p:nvSpPr>
        <p:spPr>
          <a:xfrm>
            <a:off x="899592" y="6011996"/>
            <a:ext cx="4224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Citoyen français : 		droit national</a:t>
            </a:r>
            <a:endParaRPr lang="fr-BE" dirty="0"/>
          </a:p>
        </p:txBody>
      </p:sp>
      <p:sp>
        <p:nvSpPr>
          <p:cNvPr id="2" name="Left Arrow 1"/>
          <p:cNvSpPr/>
          <p:nvPr/>
        </p:nvSpPr>
        <p:spPr>
          <a:xfrm>
            <a:off x="6156176" y="2610620"/>
            <a:ext cx="576064" cy="242316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377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14" y="260648"/>
            <a:ext cx="653507" cy="1597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302611" y="754269"/>
            <a:ext cx="7057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smtClean="0"/>
              <a:t>La Directive européenne sur le regroupement familial </a:t>
            </a:r>
            <a:endParaRPr lang="fr-BE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683567" y="1916832"/>
            <a:ext cx="799288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BE" sz="2000" dirty="0" smtClean="0"/>
              <a:t>Directive 2003/86/CE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BE" sz="2000" dirty="0" smtClean="0"/>
              <a:t>Normes minimales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BE" sz="2000" dirty="0" smtClean="0"/>
              <a:t>Conjoint et enfants mineurs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BE" sz="2000" dirty="0" smtClean="0"/>
              <a:t>Conditions : </a:t>
            </a:r>
          </a:p>
          <a:p>
            <a:pPr marL="1200150" lvl="2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Age</a:t>
            </a:r>
          </a:p>
          <a:p>
            <a:pPr marL="1200150" lvl="2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Logement</a:t>
            </a:r>
          </a:p>
          <a:p>
            <a:pPr marL="1200150" lvl="2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Revenus</a:t>
            </a:r>
          </a:p>
          <a:p>
            <a:pPr marL="1200150" lvl="2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Assurance maladie</a:t>
            </a:r>
          </a:p>
          <a:p>
            <a:pPr marL="1200150" lvl="2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Mesures d’intégration</a:t>
            </a:r>
            <a:endParaRPr lang="fr-BE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fr-BE" sz="2000" dirty="0" smtClean="0"/>
              <a:t>Texte vague adopté par les Etats Membres, mais précisé par la jurisprudence de la Cour:</a:t>
            </a:r>
          </a:p>
          <a:p>
            <a:pPr marL="324000">
              <a:spcBef>
                <a:spcPts val="600"/>
              </a:spcBef>
            </a:pPr>
            <a:r>
              <a:rPr lang="fr-BE" sz="1600" dirty="0" smtClean="0"/>
              <a:t>« La </a:t>
            </a:r>
            <a:r>
              <a:rPr lang="fr-BE" sz="1600" dirty="0"/>
              <a:t>directive </a:t>
            </a:r>
            <a:r>
              <a:rPr lang="fr-BE" sz="1600" dirty="0" smtClean="0"/>
              <a:t>(…)  </a:t>
            </a:r>
            <a:r>
              <a:rPr lang="fr-BE" sz="1600" dirty="0"/>
              <a:t>impose aux États membres des obligations positives </a:t>
            </a:r>
            <a:r>
              <a:rPr lang="fr-BE" sz="1600" dirty="0" smtClean="0"/>
              <a:t>précises (…) </a:t>
            </a:r>
            <a:r>
              <a:rPr lang="fr-BE" sz="1600" dirty="0"/>
              <a:t>puisqu'il leur impose, dans les hypothèses déterminées par la </a:t>
            </a:r>
            <a:r>
              <a:rPr lang="fr-BE" sz="1600" dirty="0" smtClean="0"/>
              <a:t>directive</a:t>
            </a:r>
            <a:r>
              <a:rPr lang="fr-BE" sz="1600" dirty="0"/>
              <a:t>, d'autoriser le regroupement familial </a:t>
            </a:r>
            <a:r>
              <a:rPr lang="fr-BE" sz="1600" dirty="0" smtClean="0"/>
              <a:t>(…) sans </a:t>
            </a:r>
            <a:r>
              <a:rPr lang="fr-BE" sz="1600" dirty="0"/>
              <a:t>pouvoir exercer </a:t>
            </a:r>
            <a:r>
              <a:rPr lang="fr-BE" sz="1600" dirty="0" smtClean="0"/>
              <a:t>leur </a:t>
            </a:r>
            <a:r>
              <a:rPr lang="fr-BE" sz="1600" dirty="0"/>
              <a:t>marge </a:t>
            </a:r>
            <a:r>
              <a:rPr lang="fr-BE" sz="1600" dirty="0" smtClean="0"/>
              <a:t>d'appréciation »</a:t>
            </a:r>
          </a:p>
          <a:p>
            <a:pPr marL="285750" indent="-285750">
              <a:buFont typeface="Arial" pitchFamily="34" charset="0"/>
              <a:buChar char="•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7585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692696"/>
            <a:ext cx="54863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smtClean="0"/>
              <a:t>Deux idées qui se confrontent en Europe </a:t>
            </a:r>
            <a:r>
              <a:rPr lang="fr-BE" dirty="0" smtClean="0"/>
              <a:t>:</a:t>
            </a:r>
            <a:endParaRPr lang="fr-BE" dirty="0"/>
          </a:p>
        </p:txBody>
      </p:sp>
      <p:sp>
        <p:nvSpPr>
          <p:cNvPr id="5" name="ZoneTexte 4"/>
          <p:cNvSpPr txBox="1"/>
          <p:nvPr/>
        </p:nvSpPr>
        <p:spPr>
          <a:xfrm>
            <a:off x="611560" y="1772816"/>
            <a:ext cx="4400307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fr-BE" sz="2000" dirty="0" smtClean="0"/>
              <a:t>Le regroupement familial </a:t>
            </a:r>
          </a:p>
          <a:p>
            <a:pPr marL="2171700" lvl="4" indent="-342900">
              <a:spcAft>
                <a:spcPts val="1200"/>
              </a:spcAft>
              <a:buFont typeface="Wingdings" pitchFamily="2" charset="2"/>
              <a:buChar char="Ø"/>
            </a:pPr>
            <a:r>
              <a:rPr lang="fr-BE" sz="2000" dirty="0" smtClean="0"/>
              <a:t>facilite l’intégration</a:t>
            </a:r>
          </a:p>
          <a:p>
            <a:pPr marL="2171700" lvl="4" indent="-342900">
              <a:spcAft>
                <a:spcPts val="1200"/>
              </a:spcAft>
              <a:buFont typeface="Wingdings" pitchFamily="2" charset="2"/>
              <a:buChar char="Ø"/>
            </a:pPr>
            <a:r>
              <a:rPr lang="fr-BE" sz="2000" dirty="0"/>
              <a:t>nuit à l’intégration</a:t>
            </a:r>
          </a:p>
          <a:p>
            <a:pPr marL="2171700" lvl="4" indent="-342900">
              <a:buFont typeface="Wingdings" pitchFamily="2" charset="2"/>
              <a:buChar char="Ø"/>
            </a:pPr>
            <a:endParaRPr lang="fr-BE" sz="2000" dirty="0" smtClean="0"/>
          </a:p>
          <a:p>
            <a:endParaRPr lang="fr-BE" sz="2000" dirty="0" smtClean="0"/>
          </a:p>
          <a:p>
            <a:endParaRPr lang="fr-BE" sz="2000" dirty="0"/>
          </a:p>
          <a:p>
            <a:endParaRPr lang="fr-BE" sz="2000" dirty="0" smtClean="0"/>
          </a:p>
          <a:p>
            <a:endParaRPr lang="fr-BE" sz="2000" dirty="0"/>
          </a:p>
          <a:p>
            <a:endParaRPr lang="fr-BE" sz="2000" dirty="0" smtClean="0"/>
          </a:p>
          <a:p>
            <a:endParaRPr lang="fr-BE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1143"/>
            <a:ext cx="1120808" cy="1417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898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1414</Words>
  <Application>Microsoft Office PowerPoint</Application>
  <PresentationFormat>Affichage à l'écran (4:3)</PresentationFormat>
  <Paragraphs>235</Paragraphs>
  <Slides>11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Le regroupement familial dans la fabrique des politiques d’immigration dans l’Union Européenne </vt:lpstr>
      <vt:lpstr>Plan</vt:lpstr>
      <vt:lpstr>Conditions pour bénéficier du regroupement familial (2010)</vt:lpstr>
      <vt:lpstr>Présentation PowerPoint</vt:lpstr>
      <vt:lpstr>Admissibilité au regroupement familial  (2010)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Saskia</dc:creator>
  <cp:lastModifiedBy>Bonjour</cp:lastModifiedBy>
  <cp:revision>44</cp:revision>
  <cp:lastPrinted>2011-06-16T16:00:53Z</cp:lastPrinted>
  <dcterms:created xsi:type="dcterms:W3CDTF">2011-06-17T11:59:56Z</dcterms:created>
  <dcterms:modified xsi:type="dcterms:W3CDTF">2011-06-17T12:09:04Z</dcterms:modified>
</cp:coreProperties>
</file>