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6"/>
  </p:notesMasterIdLst>
  <p:handoutMasterIdLst>
    <p:handoutMasterId r:id="rId27"/>
  </p:handoutMasterIdLst>
  <p:sldIdLst>
    <p:sldId id="256" r:id="rId2"/>
    <p:sldId id="396" r:id="rId3"/>
    <p:sldId id="345" r:id="rId4"/>
    <p:sldId id="393" r:id="rId5"/>
    <p:sldId id="348" r:id="rId6"/>
    <p:sldId id="349" r:id="rId7"/>
    <p:sldId id="355" r:id="rId8"/>
    <p:sldId id="375" r:id="rId9"/>
    <p:sldId id="351" r:id="rId10"/>
    <p:sldId id="350" r:id="rId11"/>
    <p:sldId id="352" r:id="rId12"/>
    <p:sldId id="353" r:id="rId13"/>
    <p:sldId id="376" r:id="rId14"/>
    <p:sldId id="379" r:id="rId15"/>
    <p:sldId id="381" r:id="rId16"/>
    <p:sldId id="382" r:id="rId17"/>
    <p:sldId id="380" r:id="rId18"/>
    <p:sldId id="383" r:id="rId19"/>
    <p:sldId id="384" r:id="rId20"/>
    <p:sldId id="387" r:id="rId21"/>
    <p:sldId id="388" r:id="rId22"/>
    <p:sldId id="389" r:id="rId23"/>
    <p:sldId id="394" r:id="rId24"/>
    <p:sldId id="392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66939" autoAdjust="0"/>
  </p:normalViewPr>
  <p:slideViewPr>
    <p:cSldViewPr>
      <p:cViewPr varScale="1">
        <p:scale>
          <a:sx n="44" d="100"/>
          <a:sy n="44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4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120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A6E5-D8BB-487D-B34E-6C6C41D44ECB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71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71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CEF19-2880-4DC1-9989-AF9BD281483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DB176-6B6D-4BC6-9B48-3098D3F6E9CC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886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71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71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67DD-AB6D-4092-B42B-FBCDDBFB761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8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24886"/>
            <a:ext cx="6096000" cy="41912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88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59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8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8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2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37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11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76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288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5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24885"/>
            <a:ext cx="5486400" cy="4499245"/>
          </a:xfrm>
        </p:spPr>
        <p:txBody>
          <a:bodyPr>
            <a:normAutofit fontScale="8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71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53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45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3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04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6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0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9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44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87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64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67DD-AB6D-4092-B42B-FBCDDBFB761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0271E0-D950-4A0F-8077-8C3B0FA956B0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82B70E-D29B-4052-9CB2-725515988F8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382000" cy="1142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Forgotten Marriages? Measuring the reliability of Retrospective marriage histories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March 20, </a:t>
            </a:r>
            <a:r>
              <a:rPr lang="en-US" sz="1600" dirty="0" smtClean="0"/>
              <a:t>2012</a:t>
            </a:r>
          </a:p>
          <a:p>
            <a:r>
              <a:rPr lang="en-US" sz="1600" dirty="0" smtClean="0"/>
              <a:t>INED – Quality and Comparability of Demographic Data in Sub-Saharan Africa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317375" y="4838047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Sophia </a:t>
            </a:r>
            <a:r>
              <a:rPr lang="en-US" dirty="0" err="1" smtClean="0"/>
              <a:t>Chae</a:t>
            </a:r>
            <a:endParaRPr lang="en-US" dirty="0" smtClean="0"/>
          </a:p>
          <a:p>
            <a:r>
              <a:rPr lang="en-US" dirty="0" smtClean="0"/>
              <a:t>Population Studies Center</a:t>
            </a:r>
          </a:p>
          <a:p>
            <a:r>
              <a:rPr lang="en-US" dirty="0" smtClean="0"/>
              <a:t>University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Independent Variables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Individual</a:t>
            </a:r>
          </a:p>
          <a:p>
            <a:pPr lvl="1"/>
            <a:r>
              <a:rPr lang="en-US" sz="2800" dirty="0" smtClean="0"/>
              <a:t>Age, age squared, region of residence, education, inconsistent reporting of survey responses (level of education, number of children ever born, number of lifetime sexual partners)</a:t>
            </a:r>
          </a:p>
          <a:p>
            <a:r>
              <a:rPr lang="en-US" sz="3400" dirty="0" smtClean="0"/>
              <a:t>Marriage</a:t>
            </a:r>
          </a:p>
          <a:p>
            <a:pPr lvl="1"/>
            <a:r>
              <a:rPr lang="en-US" sz="2800" dirty="0" smtClean="0"/>
              <a:t>Marriage order, years since marriage began, short duration marriage, status of marriage</a:t>
            </a:r>
          </a:p>
          <a:p>
            <a:r>
              <a:rPr lang="en-US" sz="3400" dirty="0" smtClean="0"/>
              <a:t>Survey </a:t>
            </a:r>
          </a:p>
          <a:p>
            <a:pPr lvl="1"/>
            <a:r>
              <a:rPr lang="en-US" sz="2800" dirty="0" smtClean="0"/>
              <a:t>Interviewer knows respondent’s family (2006), degree of cooperation, length of survey time (2010)</a:t>
            </a:r>
          </a:p>
          <a:p>
            <a:r>
              <a:rPr lang="en-US" sz="3400" dirty="0" smtClean="0"/>
              <a:t>Interviewer (2010)</a:t>
            </a:r>
          </a:p>
          <a:p>
            <a:pPr lvl="1"/>
            <a:r>
              <a:rPr lang="en-US" sz="2800" dirty="0" smtClean="0"/>
              <a:t>Age, age squared, male, ever married, has prior interviewing experience, lives outside district of respondent</a:t>
            </a:r>
          </a:p>
          <a:p>
            <a:pPr lvl="2"/>
            <a:r>
              <a:rPr lang="en-US" u="sng" dirty="0"/>
              <a:t>Problem</a:t>
            </a:r>
            <a:r>
              <a:rPr lang="en-US" dirty="0"/>
              <a:t>: 2006 interviewer data is missing for 28% of sample</a:t>
            </a:r>
          </a:p>
          <a:p>
            <a:pPr lvl="1"/>
            <a:endParaRPr lang="en-US" sz="2400" dirty="0"/>
          </a:p>
          <a:p>
            <a:pPr lvl="2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Marriage Statistics: 2006/2010 vs. RMH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Marriage Statistics</a:t>
            </a:r>
          </a:p>
          <a:p>
            <a:pPr lvl="1"/>
            <a:r>
              <a:rPr lang="en-US" sz="2400" dirty="0" smtClean="0"/>
              <a:t>Age at first marriage</a:t>
            </a:r>
          </a:p>
          <a:p>
            <a:pPr lvl="1"/>
            <a:r>
              <a:rPr lang="en-US" sz="2400" dirty="0" smtClean="0"/>
              <a:t>Number of times married </a:t>
            </a:r>
          </a:p>
          <a:p>
            <a:pPr lvl="1"/>
            <a:r>
              <a:rPr lang="en-US" sz="2400" dirty="0" smtClean="0"/>
              <a:t>Ever divorced</a:t>
            </a:r>
          </a:p>
          <a:p>
            <a:pPr lvl="1"/>
            <a:r>
              <a:rPr lang="en-US" sz="2400" dirty="0" smtClean="0"/>
              <a:t>Number of times divorced</a:t>
            </a:r>
          </a:p>
          <a:p>
            <a:pPr lvl="1"/>
            <a:r>
              <a:rPr lang="en-US" sz="2400" dirty="0" smtClean="0"/>
              <a:t>Ever widowed</a:t>
            </a:r>
          </a:p>
          <a:p>
            <a:r>
              <a:rPr lang="en-US" sz="2800" dirty="0" smtClean="0"/>
              <a:t>Paired t-test or Wilcoxon signed rank sum test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Reported Number of Times Married in 2006 &amp; 2010, Men</a:t>
            </a: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4550328"/>
              </p:ext>
            </p:extLst>
          </p:nvPr>
        </p:nvGraphicFramePr>
        <p:xfrm>
          <a:off x="609604" y="1905000"/>
          <a:ext cx="7924794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1665"/>
                <a:gridCol w="792683"/>
                <a:gridCol w="792683"/>
                <a:gridCol w="792683"/>
                <a:gridCol w="792683"/>
                <a:gridCol w="792683"/>
                <a:gridCol w="792683"/>
                <a:gridCol w="792683"/>
                <a:gridCol w="792683"/>
                <a:gridCol w="791665"/>
              </a:tblGrid>
              <a:tr h="345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337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394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7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Reported Number of Times Married in 2006 &amp; 2010, Women</a:t>
            </a:r>
            <a:endParaRPr lang="en-US" sz="3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4577541"/>
              </p:ext>
            </p:extLst>
          </p:nvPr>
        </p:nvGraphicFramePr>
        <p:xfrm>
          <a:off x="762000" y="1828800"/>
          <a:ext cx="7620004" cy="418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9590"/>
                <a:gridCol w="750046"/>
                <a:gridCol w="750046"/>
                <a:gridCol w="750046"/>
                <a:gridCol w="750046"/>
                <a:gridCol w="750046"/>
                <a:gridCol w="750046"/>
                <a:gridCol w="750046"/>
                <a:gridCol w="750046"/>
                <a:gridCol w="750046"/>
              </a:tblGrid>
              <a:tr h="464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1138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Odds Ratios of Unmatched vs. Matched </a:t>
            </a:r>
            <a:r>
              <a:rPr lang="en-US" sz="3100" dirty="0"/>
              <a:t>M</a:t>
            </a:r>
            <a:r>
              <a:rPr lang="en-US" sz="3100" dirty="0" smtClean="0"/>
              <a:t>arriage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3377734"/>
              </p:ext>
            </p:extLst>
          </p:nvPr>
        </p:nvGraphicFramePr>
        <p:xfrm>
          <a:off x="457200" y="1752600"/>
          <a:ext cx="8153402" cy="3913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0"/>
                <a:gridCol w="1714501"/>
                <a:gridCol w="1714501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400" b="1" u="sng" dirty="0" smtClean="0"/>
                        <a:t>Statistically Significant</a:t>
                      </a:r>
                      <a:r>
                        <a:rPr lang="en-US" sz="2400" b="1" u="sng" baseline="0" dirty="0" smtClean="0"/>
                        <a:t> </a:t>
                      </a:r>
                      <a:r>
                        <a:rPr lang="en-US" sz="2400" b="1" u="sng" dirty="0" smtClean="0"/>
                        <a:t>Variables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Men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Women</a:t>
                      </a:r>
                      <a:endParaRPr lang="en-US" sz="2400" b="1" u="sng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b="1" dirty="0" smtClean="0"/>
                        <a:t>Individual Characteristics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1.20***</a:t>
                      </a: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Age squared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1.00***</a:t>
                      </a: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Inconsistent reporting of: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   #</a:t>
                      </a:r>
                      <a:r>
                        <a:rPr lang="en-US" sz="2400" baseline="0" dirty="0" smtClean="0"/>
                        <a:t> lifetime sexual partners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3.64***</a:t>
                      </a: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b="1" dirty="0" smtClean="0"/>
                        <a:t>Marriage Characteristics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Short duration marriage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3.51***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4.61***</a:t>
                      </a: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Interviewer Characteristics (2010)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  Has prior interviewing experience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0.53*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/>
                        <a:t>1.62+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20700" y="6062365"/>
            <a:ext cx="3575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*** p&lt;0.001, ** p&lt;0.01, * p&lt;0.05, + p&lt;0.10</a:t>
            </a:r>
          </a:p>
        </p:txBody>
      </p:sp>
    </p:spTree>
    <p:extLst>
      <p:ext uri="{BB962C8B-B14F-4D97-AF65-F5344CB8AC3E}">
        <p14:creationId xmlns:p14="http://schemas.microsoft.com/office/powerpoint/2010/main" val="41395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Discrepancies in Marriage Start Dates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019799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43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Discrepancies in Marriage End Dates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400799" cy="4495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7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Odds Ratios of Reporting Consistent Marriage Start Date (1)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224817"/>
              </p:ext>
            </p:extLst>
          </p:nvPr>
        </p:nvGraphicFramePr>
        <p:xfrm>
          <a:off x="685800" y="1600200"/>
          <a:ext cx="8153401" cy="44622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4425"/>
                <a:gridCol w="2249488"/>
                <a:gridCol w="2249488"/>
              </a:tblGrid>
              <a:tr h="224118">
                <a:tc>
                  <a:txBody>
                    <a:bodyPr/>
                    <a:lstStyle/>
                    <a:p>
                      <a:r>
                        <a:rPr lang="en-US" sz="1800" b="1" u="sng" dirty="0" smtClean="0"/>
                        <a:t>Statistically Significant Variables</a:t>
                      </a:r>
                      <a:endParaRPr 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Men</a:t>
                      </a:r>
                      <a:endParaRPr 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Women</a:t>
                      </a:r>
                      <a:endParaRPr lang="en-US" sz="1800" b="1" u="sng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Individual Characteristics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Region of residence (ref</a:t>
                      </a:r>
                      <a:r>
                        <a:rPr lang="en-US" sz="1800" baseline="0" dirty="0" smtClean="0"/>
                        <a:t> = Central)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South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0.42***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0.40***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North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0.82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0.88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Completed 5+</a:t>
                      </a:r>
                      <a:r>
                        <a:rPr lang="en-US" sz="1800" baseline="0" dirty="0" smtClean="0"/>
                        <a:t> grades of schooling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1.50*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2.03***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Inconsistent reporting of: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  # children ever born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1.05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0.50**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  # lifetime sexual partners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1.06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0.69*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b="1" dirty="0" smtClean="0"/>
                        <a:t>Marriage Characteristics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Marriage order (ref = First)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Second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0.53**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0.68+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   Third or higher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0.61+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0.97</a:t>
                      </a:r>
                      <a:endParaRPr lang="en-US" sz="1800" dirty="0"/>
                    </a:p>
                  </a:txBody>
                  <a:tcPr/>
                </a:tc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  Short duration marriage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0.85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0.63*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8500" y="6340277"/>
            <a:ext cx="3575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*** p&lt;0.001, ** p&lt;0.01, * p&lt;0.05, + p&lt;0.10</a:t>
            </a:r>
          </a:p>
        </p:txBody>
      </p:sp>
    </p:spTree>
    <p:extLst>
      <p:ext uri="{BB962C8B-B14F-4D97-AF65-F5344CB8AC3E}">
        <p14:creationId xmlns:p14="http://schemas.microsoft.com/office/powerpoint/2010/main" val="41927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Odds </a:t>
            </a:r>
            <a:r>
              <a:rPr lang="en-US" sz="3600" dirty="0" smtClean="0"/>
              <a:t>Ratios of Reporting Consistent Marriage Start Date (2)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7606100"/>
              </p:ext>
            </p:extLst>
          </p:nvPr>
        </p:nvGraphicFramePr>
        <p:xfrm>
          <a:off x="609600" y="1600200"/>
          <a:ext cx="8153401" cy="4407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0"/>
                <a:gridCol w="1636713"/>
                <a:gridCol w="1792288"/>
              </a:tblGrid>
              <a:tr h="27432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Statistically Significant Variables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Men 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Women</a:t>
                      </a:r>
                      <a:endParaRPr lang="en-US" b="1" u="sng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b="1" dirty="0" smtClean="0"/>
                        <a:t>Marriage Characteristics (cont’d)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Status of marriage (ref = still married)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   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   Widowed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0.35*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0.58*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b="1" dirty="0" smtClean="0"/>
                        <a:t>Survey Characteristics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Degree</a:t>
                      </a:r>
                      <a:r>
                        <a:rPr lang="en-US" baseline="0" dirty="0" smtClean="0"/>
                        <a:t> of cooperation in 2010 (ref = good)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   Very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   Average/bad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0.68*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Length of survey time in 2010 (ref = middle)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  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0.64*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   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b="1" dirty="0" smtClean="0"/>
                        <a:t>Interviewer Characteristics</a:t>
                      </a:r>
                      <a:r>
                        <a:rPr lang="en-US" b="1" baseline="0" dirty="0" smtClean="0"/>
                        <a:t> (2010)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dirty="0" smtClean="0"/>
                        <a:t>  Has prior interviewing</a:t>
                      </a:r>
                      <a:r>
                        <a:rPr lang="en-US" baseline="0" dirty="0" smtClean="0"/>
                        <a:t>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1.68*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324600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 p&lt;0.05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3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Odds Ratios of Reporting Consistent Marriage End Date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6920166"/>
              </p:ext>
            </p:extLst>
          </p:nvPr>
        </p:nvGraphicFramePr>
        <p:xfrm>
          <a:off x="1295400" y="1905000"/>
          <a:ext cx="6858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Statistically Significant Variables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OR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r>
                        <a:rPr lang="en-US" baseline="0" dirty="0" smtClean="0"/>
                        <a:t> 5+ grades of schooling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r>
                        <a:rPr lang="en-US" baseline="0" dirty="0" smtClean="0"/>
                        <a:t> duration marriage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0.45**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594891"/>
              </p:ext>
            </p:extLst>
          </p:nvPr>
        </p:nvGraphicFramePr>
        <p:xfrm>
          <a:off x="1295400" y="3657600"/>
          <a:ext cx="6858000" cy="276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Significant</a:t>
                      </a:r>
                      <a:r>
                        <a:rPr lang="en-US" b="1" u="sng" baseline="0" dirty="0" smtClean="0"/>
                        <a:t> Gender Interactions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OR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2.21*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Ended in Widowhood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Male X Ended in Widowhood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0.19**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Interviewer lives outside</a:t>
                      </a:r>
                      <a:r>
                        <a:rPr lang="en-US" baseline="0" dirty="0" smtClean="0"/>
                        <a:t> district of respondent (2010)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Male X Interviewer lives outside district of respondent (2010)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0.10**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3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Retrospective marriage histories are often the best way to collect information on past marriages </a:t>
            </a:r>
          </a:p>
          <a:p>
            <a:pPr lvl="1"/>
            <a:r>
              <a:rPr lang="en-US" sz="2400" dirty="0" smtClean="0"/>
              <a:t>Limitations</a:t>
            </a:r>
          </a:p>
          <a:p>
            <a:pPr lvl="2"/>
            <a:r>
              <a:rPr lang="en-US" sz="2000" dirty="0" smtClean="0"/>
              <a:t>Recall error</a:t>
            </a:r>
          </a:p>
          <a:p>
            <a:pPr lvl="2"/>
            <a:r>
              <a:rPr lang="en-US" sz="2000" dirty="0" smtClean="0"/>
              <a:t>Definition of marriage?</a:t>
            </a:r>
          </a:p>
          <a:p>
            <a:pPr lvl="1"/>
            <a:r>
              <a:rPr lang="en-US" sz="2400" dirty="0" smtClean="0"/>
              <a:t>Unclear to what extent results are affected by these limitations</a:t>
            </a:r>
          </a:p>
          <a:p>
            <a:pPr lvl="1"/>
            <a:r>
              <a:rPr lang="en-US" sz="2400" dirty="0" smtClean="0"/>
              <a:t>Validity vs. reliability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Marriage-related Statistics (means)</a:t>
            </a:r>
            <a:endParaRPr lang="en-US" sz="4000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600004"/>
              </p:ext>
            </p:extLst>
          </p:nvPr>
        </p:nvGraphicFramePr>
        <p:xfrm>
          <a:off x="380999" y="1828800"/>
          <a:ext cx="8229599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237"/>
                <a:gridCol w="2229200"/>
                <a:gridCol w="1056512"/>
                <a:gridCol w="1056512"/>
                <a:gridCol w="576557"/>
                <a:gridCol w="1056512"/>
                <a:gridCol w="1056512"/>
                <a:gridCol w="576557"/>
              </a:tblGrid>
              <a:tr h="274320">
                <a:tc rowSpan="6"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Men</a:t>
                      </a:r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u="sng" dirty="0" smtClean="0"/>
                        <a:t>Variables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2006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RMH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2010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RMH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 at first marriage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times 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times 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 divorced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 widowed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74320">
                <a:tc rowSpan="6"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Women</a:t>
                      </a:r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u="sng" dirty="0" smtClean="0"/>
                        <a:t>Variables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2006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RMH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2010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RMH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 at first marriage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times 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times 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 divorced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***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 widowed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8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% Respondents Who Report Inconsistent Number of Times Married </a:t>
            </a:r>
            <a:r>
              <a:rPr lang="en-US" sz="3300" dirty="0"/>
              <a:t>A</a:t>
            </a:r>
            <a:r>
              <a:rPr lang="en-US" sz="3300" dirty="0" smtClean="0"/>
              <a:t>cross Survey Waves</a:t>
            </a:r>
            <a:endParaRPr lang="en-US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4205803"/>
              </p:ext>
            </p:extLst>
          </p:nvPr>
        </p:nvGraphicFramePr>
        <p:xfrm>
          <a:off x="1219200" y="1676400"/>
          <a:ext cx="6702425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2167"/>
                <a:gridCol w="802167"/>
                <a:gridCol w="834066"/>
                <a:gridCol w="852805"/>
                <a:gridCol w="852805"/>
                <a:gridCol w="852805"/>
                <a:gridCol w="852805"/>
                <a:gridCol w="852805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Men</a:t>
                      </a:r>
                      <a:endParaRPr lang="en-US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Later Survey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Earlier Survey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Later Survey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Earlier Survey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5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Main Findings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Significant amount of underreporting of marriages exists in MLSFH</a:t>
            </a:r>
          </a:p>
          <a:p>
            <a:pPr lvl="1"/>
            <a:r>
              <a:rPr lang="en-US" sz="2800" dirty="0" smtClean="0"/>
              <a:t>Men are more likely to misreport marriages than women</a:t>
            </a:r>
          </a:p>
          <a:p>
            <a:r>
              <a:rPr lang="en-US" sz="3300" dirty="0" smtClean="0"/>
              <a:t>Underreporting of marriages and inconsistent reporting of marriage dates do not appear to be random</a:t>
            </a:r>
          </a:p>
          <a:p>
            <a:r>
              <a:rPr lang="en-US" sz="3300" dirty="0" smtClean="0"/>
              <a:t>Marriage-related statistics are affected by underreporting of marriages</a:t>
            </a:r>
          </a:p>
          <a:p>
            <a:pPr lvl="1"/>
            <a:r>
              <a:rPr lang="en-US" sz="2800" dirty="0" smtClean="0"/>
              <a:t>Underreporting is a more serious problem in 2010</a:t>
            </a:r>
          </a:p>
          <a:p>
            <a:pPr lvl="2"/>
            <a:r>
              <a:rPr lang="en-US" dirty="0" smtClean="0"/>
              <a:t>Possible explanation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p</a:t>
            </a:r>
            <a:r>
              <a:rPr lang="en-US" dirty="0" smtClean="0"/>
              <a:t>anel conditioning</a:t>
            </a:r>
          </a:p>
          <a:p>
            <a:r>
              <a:rPr lang="en-US" sz="3300" dirty="0" smtClean="0"/>
              <a:t>Limitation</a:t>
            </a:r>
          </a:p>
          <a:p>
            <a:pPr lvl="1"/>
            <a:r>
              <a:rPr lang="en-US" sz="2800" dirty="0" smtClean="0"/>
              <a:t>Some </a:t>
            </a:r>
            <a:r>
              <a:rPr lang="en-US" sz="2800" dirty="0"/>
              <a:t>respondents may consistently underreport the same marriages</a:t>
            </a:r>
          </a:p>
          <a:p>
            <a:pPr lvl="2"/>
            <a:r>
              <a:rPr lang="en-US" dirty="0"/>
              <a:t>True number of marriages is likely higher 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4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Discussion &amp; Implications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953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Are retrospective marriage histories reliable?</a:t>
            </a:r>
          </a:p>
          <a:p>
            <a:pPr lvl="1"/>
            <a:r>
              <a:rPr lang="en-US" sz="2200" dirty="0" smtClean="0"/>
              <a:t>26.2% of men and 16.3% of women omitted at least one marriage</a:t>
            </a:r>
          </a:p>
          <a:p>
            <a:pPr lvl="1"/>
            <a:r>
              <a:rPr lang="en-US" sz="2200" dirty="0" smtClean="0"/>
              <a:t>Better recall of marriage start dates than end dates </a:t>
            </a:r>
          </a:p>
          <a:p>
            <a:r>
              <a:rPr lang="en-US" sz="2600" dirty="0" smtClean="0"/>
              <a:t>How </a:t>
            </a:r>
            <a:r>
              <a:rPr lang="en-US" sz="2600" dirty="0"/>
              <a:t>does misreporting of marriages affect research? 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/>
              <a:t>Depends largely on the research </a:t>
            </a:r>
            <a:r>
              <a:rPr lang="en-US" sz="2200" dirty="0" smtClean="0"/>
              <a:t>question and type of misreporting</a:t>
            </a:r>
            <a:endParaRPr lang="en-US" sz="2200" dirty="0"/>
          </a:p>
          <a:p>
            <a:r>
              <a:rPr lang="en-US" sz="2600" dirty="0" smtClean="0"/>
              <a:t>What </a:t>
            </a:r>
            <a:r>
              <a:rPr lang="en-US" sz="2600" dirty="0"/>
              <a:t>does this mean for </a:t>
            </a:r>
            <a:r>
              <a:rPr lang="en-US" sz="2600" dirty="0" smtClean="0"/>
              <a:t>large-scale surveys collecting marriage data?</a:t>
            </a:r>
            <a:endParaRPr lang="en-US" sz="2600" dirty="0"/>
          </a:p>
          <a:p>
            <a:pPr lvl="1"/>
            <a:r>
              <a:rPr lang="en-US" sz="2200" dirty="0"/>
              <a:t>Retrospective marriage histories are probably not capturing all marriages</a:t>
            </a:r>
          </a:p>
          <a:p>
            <a:pPr lvl="1"/>
            <a:r>
              <a:rPr lang="en-US" sz="2200" dirty="0" smtClean="0"/>
              <a:t>Levels of misreporting will depend on local marriage patterns </a:t>
            </a:r>
          </a:p>
        </p:txBody>
      </p:sp>
    </p:spTree>
    <p:extLst>
      <p:ext uri="{BB962C8B-B14F-4D97-AF65-F5344CB8AC3E}">
        <p14:creationId xmlns:p14="http://schemas.microsoft.com/office/powerpoint/2010/main" val="6831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Comments or questions?</a:t>
            </a:r>
          </a:p>
          <a:p>
            <a:pPr lvl="1"/>
            <a:r>
              <a:rPr lang="en-US" sz="2400" dirty="0" smtClean="0"/>
              <a:t>sochae@sas.upenn.edu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11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Research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the characteristics of marriages that are misreported?</a:t>
            </a:r>
          </a:p>
          <a:p>
            <a:r>
              <a:rPr lang="en-US" sz="2800" dirty="0" smtClean="0"/>
              <a:t>What are the characteristics of respondents who misreport marriages?</a:t>
            </a:r>
          </a:p>
          <a:p>
            <a:r>
              <a:rPr lang="en-US" sz="2800" dirty="0"/>
              <a:t>How are marriage analyses affected by misreporting of marriages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64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Marriage in Malawi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Marriage is universal</a:t>
            </a:r>
          </a:p>
          <a:p>
            <a:r>
              <a:rPr lang="en-US" sz="2800" dirty="0" smtClean="0"/>
              <a:t>High rates of divorce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atrilineal &amp; matrilineal kinship systems</a:t>
            </a:r>
          </a:p>
          <a:p>
            <a:r>
              <a:rPr lang="en-US" sz="2800" dirty="0" smtClean="0"/>
              <a:t>Polygamy is common</a:t>
            </a:r>
          </a:p>
          <a:p>
            <a:r>
              <a:rPr lang="en-US" sz="2800" dirty="0" smtClean="0"/>
              <a:t>Regional differences</a:t>
            </a:r>
          </a:p>
          <a:p>
            <a:pPr lvl="1"/>
            <a:r>
              <a:rPr lang="en-US" sz="2400" dirty="0" smtClean="0"/>
              <a:t>North</a:t>
            </a:r>
          </a:p>
          <a:p>
            <a:pPr lvl="1"/>
            <a:r>
              <a:rPr lang="en-US" sz="2400" dirty="0" smtClean="0"/>
              <a:t>Central</a:t>
            </a:r>
          </a:p>
          <a:p>
            <a:pPr lvl="1"/>
            <a:r>
              <a:rPr lang="en-US" sz="2400" dirty="0" smtClean="0"/>
              <a:t>South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405648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Malawi Longitudinal Study of Families and Health (MLSFH)</a:t>
            </a:r>
          </a:p>
          <a:p>
            <a:pPr lvl="1"/>
            <a:r>
              <a:rPr lang="en-US" dirty="0" smtClean="0"/>
              <a:t>Formerly known as the Malawi Diffusion and Ideational Change Project (MDICP)</a:t>
            </a:r>
          </a:p>
          <a:p>
            <a:pPr lvl="1"/>
            <a:r>
              <a:rPr lang="en-US" dirty="0" smtClean="0"/>
              <a:t>Three rural sites</a:t>
            </a:r>
          </a:p>
          <a:p>
            <a:pPr lvl="2"/>
            <a:r>
              <a:rPr lang="en-US" sz="2200" dirty="0" err="1" smtClean="0"/>
              <a:t>Rumphi</a:t>
            </a:r>
            <a:r>
              <a:rPr lang="en-US" sz="2200" dirty="0" smtClean="0"/>
              <a:t> (North), </a:t>
            </a:r>
            <a:r>
              <a:rPr lang="en-US" sz="2200" dirty="0" err="1" smtClean="0"/>
              <a:t>Mchinji</a:t>
            </a:r>
            <a:r>
              <a:rPr lang="en-US" sz="2200" dirty="0" smtClean="0"/>
              <a:t> (Central), </a:t>
            </a:r>
            <a:r>
              <a:rPr lang="en-US" sz="2200" dirty="0" err="1" smtClean="0"/>
              <a:t>Balaka</a:t>
            </a:r>
            <a:r>
              <a:rPr lang="en-US" sz="2200" dirty="0" smtClean="0"/>
              <a:t> (South)</a:t>
            </a:r>
          </a:p>
          <a:p>
            <a:pPr lvl="1"/>
            <a:r>
              <a:rPr lang="en-US" dirty="0" smtClean="0"/>
              <a:t>2006 (MLSFH4) and 2010 (MLSFH6)</a:t>
            </a:r>
          </a:p>
          <a:p>
            <a:pPr lvl="2"/>
            <a:r>
              <a:rPr lang="en-US" sz="2200" dirty="0"/>
              <a:t>D</a:t>
            </a:r>
            <a:r>
              <a:rPr lang="en-US" sz="2200" dirty="0" smtClean="0"/>
              <a:t>etailed marriage histories and interviewer data</a:t>
            </a:r>
          </a:p>
          <a:p>
            <a:pPr lvl="1"/>
            <a:r>
              <a:rPr lang="en-US" dirty="0" smtClean="0"/>
              <a:t>Analytic sample (1,148 women &amp; 719 men)</a:t>
            </a:r>
          </a:p>
          <a:p>
            <a:pPr lvl="2"/>
            <a:r>
              <a:rPr lang="en-US" sz="2200" dirty="0" smtClean="0"/>
              <a:t>Ever been married by 2006</a:t>
            </a:r>
          </a:p>
          <a:p>
            <a:pPr lvl="2"/>
            <a:r>
              <a:rPr lang="en-US" sz="2200" dirty="0" smtClean="0"/>
              <a:t>Interviewed by main survey team in 2006 &amp; 2010</a:t>
            </a:r>
          </a:p>
          <a:p>
            <a:pPr lvl="2"/>
            <a:r>
              <a:rPr lang="en-US" sz="2200" dirty="0" smtClean="0"/>
              <a:t>Reports of number of times married = number of spouses reported in marriage history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8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Methods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u="sng" dirty="0" smtClean="0"/>
              <a:t>Part I:</a:t>
            </a:r>
            <a:r>
              <a:rPr lang="en-US" sz="2800" dirty="0" smtClean="0"/>
              <a:t> Match marriages across surveys using spouse names and dates of marriage 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01913"/>
              </p:ext>
            </p:extLst>
          </p:nvPr>
        </p:nvGraphicFramePr>
        <p:xfrm>
          <a:off x="609600" y="2819400"/>
          <a:ext cx="7924800" cy="33485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96000"/>
                <a:gridCol w="948494"/>
                <a:gridCol w="880306"/>
              </a:tblGrid>
              <a:tr h="22432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Matching </a:t>
                      </a:r>
                      <a:r>
                        <a:rPr lang="en-US" sz="1800" b="1" dirty="0">
                          <a:effectLst/>
                        </a:rPr>
                        <a:t>process, by gender, </a:t>
                      </a:r>
                      <a:r>
                        <a:rPr lang="en-US" sz="1800" b="1" dirty="0" smtClean="0">
                          <a:effectLst/>
                        </a:rPr>
                        <a:t>2006 and 2010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298">
                <a:tc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Men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Women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marriages reported in </a:t>
                      </a:r>
                      <a:r>
                        <a:rPr lang="en-US" sz="1800" dirty="0" smtClean="0">
                          <a:effectLst/>
                        </a:rPr>
                        <a:t>2006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1593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marriages reported in </a:t>
                      </a:r>
                      <a:r>
                        <a:rPr lang="en-US" sz="1800" dirty="0" smtClean="0">
                          <a:effectLst/>
                        </a:rPr>
                        <a:t>2010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1480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Difference </a:t>
                      </a:r>
                      <a:r>
                        <a:rPr lang="en-US" sz="1800" dirty="0" smtClean="0">
                          <a:effectLst/>
                        </a:rPr>
                        <a:t>(2006-2010)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Match rates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% marriages reported in </a:t>
                      </a:r>
                      <a:r>
                        <a:rPr lang="en-US" sz="1800" dirty="0" smtClean="0">
                          <a:effectLst/>
                        </a:rPr>
                        <a:t>2006 </a:t>
                      </a:r>
                      <a:r>
                        <a:rPr lang="en-US" sz="1800" dirty="0">
                          <a:effectLst/>
                        </a:rPr>
                        <a:t>also reported in </a:t>
                      </a:r>
                      <a:r>
                        <a:rPr lang="en-US" sz="1800" dirty="0" smtClean="0">
                          <a:effectLst/>
                        </a:rPr>
                        <a:t>2010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89.5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% marriages reported in </a:t>
                      </a:r>
                      <a:r>
                        <a:rPr lang="en-US" sz="1800" dirty="0" smtClean="0">
                          <a:effectLst/>
                        </a:rPr>
                        <a:t>2010 </a:t>
                      </a:r>
                      <a:r>
                        <a:rPr lang="en-US" sz="1800" dirty="0">
                          <a:effectLst/>
                        </a:rPr>
                        <a:t>also reported in </a:t>
                      </a:r>
                      <a:r>
                        <a:rPr lang="en-US" sz="1800" dirty="0" smtClean="0">
                          <a:effectLst/>
                        </a:rPr>
                        <a:t>2006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93.6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96.3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4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Methods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r>
              <a:rPr lang="en-US" sz="2800" u="sng" dirty="0"/>
              <a:t>Part II</a:t>
            </a:r>
            <a:r>
              <a:rPr lang="en-US" sz="2800" dirty="0"/>
              <a:t>: </a:t>
            </a:r>
            <a:r>
              <a:rPr lang="en-US" sz="2800" dirty="0" smtClean="0"/>
              <a:t>Reconstruct marriage </a:t>
            </a:r>
            <a:r>
              <a:rPr lang="en-US" sz="2800" dirty="0"/>
              <a:t>histories (RMH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Marriage order</a:t>
            </a:r>
          </a:p>
          <a:p>
            <a:pPr lvl="1"/>
            <a:r>
              <a:rPr lang="en-US" sz="2400" dirty="0" smtClean="0"/>
              <a:t>Year marriage began</a:t>
            </a:r>
          </a:p>
          <a:p>
            <a:pPr lvl="1"/>
            <a:r>
              <a:rPr lang="en-US" sz="2400" dirty="0" smtClean="0"/>
              <a:t>Status of marriage</a:t>
            </a:r>
          </a:p>
          <a:p>
            <a:pPr lvl="2"/>
            <a:r>
              <a:rPr lang="en-US" sz="2000" dirty="0" smtClean="0"/>
              <a:t>Still married</a:t>
            </a:r>
          </a:p>
          <a:p>
            <a:pPr lvl="2"/>
            <a:r>
              <a:rPr lang="en-US" sz="2000" dirty="0" smtClean="0"/>
              <a:t>Separated/divorced</a:t>
            </a:r>
          </a:p>
          <a:p>
            <a:pPr lvl="2"/>
            <a:r>
              <a:rPr lang="en-US" sz="2000" dirty="0" smtClean="0"/>
              <a:t>Widowed</a:t>
            </a:r>
          </a:p>
          <a:p>
            <a:pPr lvl="1"/>
            <a:r>
              <a:rPr lang="en-US" sz="2400" dirty="0" smtClean="0"/>
              <a:t>Year marriage 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RMH Match Statistics 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8077835"/>
              </p:ext>
            </p:extLst>
          </p:nvPr>
        </p:nvGraphicFramePr>
        <p:xfrm>
          <a:off x="685800" y="1752600"/>
          <a:ext cx="7772400" cy="42954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764346"/>
                <a:gridCol w="765131"/>
                <a:gridCol w="1242923"/>
              </a:tblGrid>
              <a:tr h="350479">
                <a:tc>
                  <a:txBody>
                    <a:bodyPr/>
                    <a:lstStyle/>
                    <a:p>
                      <a:endParaRPr lang="en-US" sz="2000" b="1" u="none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Women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Marriage-level</a:t>
                      </a:r>
                      <a:endParaRPr lang="en-US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7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Unmatched marriages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18.8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58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marriages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1369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1728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764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>
                          <a:effectLst/>
                        </a:rPr>
                        <a:t>Individual-level</a:t>
                      </a:r>
                      <a:endParaRPr lang="en-US" sz="2000" b="1" u="sng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 b="1" u="sng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 b="1" u="sng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7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Did not report at least one marriage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All respondents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26.2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16.3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Married more than </a:t>
                      </a:r>
                      <a:r>
                        <a:rPr lang="en-US" sz="2000" dirty="0" err="1">
                          <a:effectLst/>
                        </a:rPr>
                        <a:t>once</a:t>
                      </a:r>
                      <a:r>
                        <a:rPr lang="en-US" sz="2000" baseline="30000" dirty="0" err="1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51.8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46.0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Did not report multiple </a:t>
                      </a:r>
                      <a:r>
                        <a:rPr lang="en-US" sz="2000" dirty="0" err="1">
                          <a:effectLst/>
                        </a:rPr>
                        <a:t>marriages</a:t>
                      </a:r>
                      <a:r>
                        <a:rPr lang="en-US" sz="2000" baseline="30000" dirty="0" err="1">
                          <a:effectLst/>
                        </a:rPr>
                        <a:t>b</a:t>
                      </a:r>
                      <a:r>
                        <a:rPr lang="en-US" sz="2000" dirty="0">
                          <a:effectLst/>
                        </a:rPr>
                        <a:t>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15.6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04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respondents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1138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0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a</a:t>
                      </a:r>
                      <a:r>
                        <a:rPr lang="en-US" sz="1400" dirty="0">
                          <a:effectLst/>
                        </a:rPr>
                        <a:t> Refers to respondents married more than once by 2006 survey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80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</a:rPr>
                        <a:t>b </a:t>
                      </a:r>
                      <a:r>
                        <a:rPr lang="en-US" sz="1400" dirty="0">
                          <a:effectLst/>
                        </a:rPr>
                        <a:t>Among those who did not report at least one marriage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5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Statistical Analyses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Outcome 1: unmatched marriage</a:t>
            </a:r>
          </a:p>
          <a:p>
            <a:pPr lvl="1"/>
            <a:r>
              <a:rPr lang="en-US" dirty="0" smtClean="0"/>
              <a:t>Restricted to marriages that took place before 2006</a:t>
            </a:r>
          </a:p>
          <a:p>
            <a:pPr lvl="1"/>
            <a:r>
              <a:rPr lang="en-US" u="sng" dirty="0" smtClean="0"/>
              <a:t>Regression</a:t>
            </a:r>
            <a:r>
              <a:rPr lang="en-US" dirty="0" smtClean="0"/>
              <a:t>: multinomial logistic regression</a:t>
            </a:r>
          </a:p>
          <a:p>
            <a:pPr lvl="2"/>
            <a:r>
              <a:rPr lang="en-US" sz="2200" dirty="0" smtClean="0"/>
              <a:t>Base outcome = matched terminated marriage</a:t>
            </a:r>
          </a:p>
          <a:p>
            <a:pPr lvl="2"/>
            <a:r>
              <a:rPr lang="en-US" sz="2200" dirty="0" smtClean="0"/>
              <a:t>Other outcomes = unmatched terminated marriage, current marriage</a:t>
            </a:r>
          </a:p>
          <a:p>
            <a:r>
              <a:rPr lang="en-US" sz="3000" b="1" dirty="0" smtClean="0"/>
              <a:t>Outcome 2: reported consistent marriage start date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estricted </a:t>
            </a:r>
            <a:r>
              <a:rPr lang="en-US" dirty="0"/>
              <a:t>to matched </a:t>
            </a:r>
            <a:r>
              <a:rPr lang="en-US" dirty="0" smtClean="0"/>
              <a:t>marriages</a:t>
            </a:r>
          </a:p>
          <a:p>
            <a:pPr lvl="1"/>
            <a:r>
              <a:rPr lang="en-US" u="sng" dirty="0" smtClean="0"/>
              <a:t>Regression</a:t>
            </a:r>
            <a:r>
              <a:rPr lang="en-US" dirty="0" smtClean="0"/>
              <a:t>: logistic regression</a:t>
            </a:r>
          </a:p>
          <a:p>
            <a:r>
              <a:rPr lang="en-US" sz="3000" b="1" dirty="0" smtClean="0"/>
              <a:t>Outcome 3: </a:t>
            </a:r>
            <a:r>
              <a:rPr lang="en-US" sz="3000" b="1" dirty="0"/>
              <a:t>reported </a:t>
            </a:r>
            <a:r>
              <a:rPr lang="en-US" sz="3000" b="1" dirty="0" smtClean="0"/>
              <a:t>consistent marriage end </a:t>
            </a:r>
            <a:r>
              <a:rPr lang="en-US" sz="3000" b="1" dirty="0"/>
              <a:t>date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estricted </a:t>
            </a:r>
            <a:r>
              <a:rPr lang="en-US" dirty="0"/>
              <a:t>to </a:t>
            </a:r>
            <a:r>
              <a:rPr lang="en-US" dirty="0" smtClean="0"/>
              <a:t>matched terminated </a:t>
            </a:r>
            <a:r>
              <a:rPr lang="en-US" dirty="0"/>
              <a:t>marriages</a:t>
            </a:r>
          </a:p>
          <a:p>
            <a:pPr lvl="1"/>
            <a:r>
              <a:rPr lang="en-US" u="sng" dirty="0"/>
              <a:t>Regression</a:t>
            </a:r>
            <a:r>
              <a:rPr lang="en-US" dirty="0"/>
              <a:t>: </a:t>
            </a:r>
            <a:r>
              <a:rPr lang="en-US" dirty="0" smtClean="0"/>
              <a:t>logistic regression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A Presentation - Final Vers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PAA Presentation - Final Version</Template>
  <TotalTime>4863</TotalTime>
  <Words>1530</Words>
  <Application>Microsoft Office PowerPoint</Application>
  <PresentationFormat>Affichage à l'écran (4:3)</PresentationFormat>
  <Paragraphs>616</Paragraphs>
  <Slides>24</Slides>
  <Notes>24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PAA Presentation - Final Version</vt:lpstr>
      <vt:lpstr>Forgotten Marriages? Measuring the reliability of Retrospective marriage histories</vt:lpstr>
      <vt:lpstr>Introduction</vt:lpstr>
      <vt:lpstr>Research Questions</vt:lpstr>
      <vt:lpstr>Marriage in Malawi</vt:lpstr>
      <vt:lpstr>Data</vt:lpstr>
      <vt:lpstr>Methods (1)</vt:lpstr>
      <vt:lpstr>Methods (2)</vt:lpstr>
      <vt:lpstr>RMH Match Statistics </vt:lpstr>
      <vt:lpstr>Statistical Analyses</vt:lpstr>
      <vt:lpstr>Independent Variables</vt:lpstr>
      <vt:lpstr>Marriage Statistics: 2006/2010 vs. RMH</vt:lpstr>
      <vt:lpstr>Reported Number of Times Married in 2006 &amp; 2010, Men</vt:lpstr>
      <vt:lpstr>Reported Number of Times Married in 2006 &amp; 2010, Women</vt:lpstr>
      <vt:lpstr>Odds Ratios of Unmatched vs. Matched Marriage</vt:lpstr>
      <vt:lpstr>Discrepancies in Marriage Start Dates</vt:lpstr>
      <vt:lpstr>Discrepancies in Marriage End Dates</vt:lpstr>
      <vt:lpstr>Odds Ratios of Reporting Consistent Marriage Start Date (1)</vt:lpstr>
      <vt:lpstr>Odds Ratios of Reporting Consistent Marriage Start Date (2)</vt:lpstr>
      <vt:lpstr>Odds Ratios of Reporting Consistent Marriage End Date</vt:lpstr>
      <vt:lpstr>Marriage-related Statistics (means)</vt:lpstr>
      <vt:lpstr>% Respondents Who Report Inconsistent Number of Times Married Across Survey Waves</vt:lpstr>
      <vt:lpstr>Main Findings  </vt:lpstr>
      <vt:lpstr>Discussion &amp; Implications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Timing of orphanhood and HIV Prevalence Matter? A Look at orphans’ transitions to sexual debut and marriage in four Sub-Saharan African countries</dc:title>
  <dc:creator>Sophia</dc:creator>
  <cp:lastModifiedBy>DARBLADE Murielle</cp:lastModifiedBy>
  <cp:revision>230</cp:revision>
  <cp:lastPrinted>2011-09-21T02:04:47Z</cp:lastPrinted>
  <dcterms:created xsi:type="dcterms:W3CDTF">2011-03-30T14:24:17Z</dcterms:created>
  <dcterms:modified xsi:type="dcterms:W3CDTF">2012-04-05T13:16:17Z</dcterms:modified>
</cp:coreProperties>
</file>